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70" r:id="rId2"/>
    <p:sldId id="271" r:id="rId3"/>
    <p:sldId id="359" r:id="rId4"/>
    <p:sldId id="272" r:id="rId5"/>
    <p:sldId id="334" r:id="rId6"/>
    <p:sldId id="335" r:id="rId7"/>
    <p:sldId id="360" r:id="rId8"/>
    <p:sldId id="275" r:id="rId9"/>
    <p:sldId id="336" r:id="rId10"/>
    <p:sldId id="368" r:id="rId11"/>
    <p:sldId id="361" r:id="rId12"/>
    <p:sldId id="278" r:id="rId13"/>
    <p:sldId id="337" r:id="rId14"/>
    <p:sldId id="280" r:id="rId15"/>
    <p:sldId id="354" r:id="rId16"/>
    <p:sldId id="362" r:id="rId17"/>
    <p:sldId id="281" r:id="rId18"/>
    <p:sldId id="282" r:id="rId19"/>
    <p:sldId id="363" r:id="rId20"/>
    <p:sldId id="284" r:id="rId21"/>
    <p:sldId id="339" r:id="rId22"/>
    <p:sldId id="369" r:id="rId23"/>
    <p:sldId id="370" r:id="rId24"/>
    <p:sldId id="345" r:id="rId25"/>
    <p:sldId id="287" r:id="rId26"/>
    <p:sldId id="355" r:id="rId27"/>
    <p:sldId id="340" r:id="rId28"/>
    <p:sldId id="371" r:id="rId29"/>
    <p:sldId id="372" r:id="rId30"/>
    <p:sldId id="291" r:id="rId31"/>
    <p:sldId id="346" r:id="rId32"/>
    <p:sldId id="292" r:id="rId33"/>
    <p:sldId id="343" r:id="rId34"/>
    <p:sldId id="352" r:id="rId35"/>
    <p:sldId id="353" r:id="rId36"/>
    <p:sldId id="373" r:id="rId37"/>
    <p:sldId id="356" r:id="rId38"/>
    <p:sldId id="296" r:id="rId39"/>
    <p:sldId id="374" r:id="rId40"/>
    <p:sldId id="347" r:id="rId41"/>
    <p:sldId id="298" r:id="rId42"/>
    <p:sldId id="299" r:id="rId43"/>
    <p:sldId id="341" r:id="rId44"/>
    <p:sldId id="364" r:id="rId45"/>
    <p:sldId id="301" r:id="rId46"/>
    <p:sldId id="302" r:id="rId47"/>
    <p:sldId id="303" r:id="rId48"/>
    <p:sldId id="375" r:id="rId49"/>
    <p:sldId id="305" r:id="rId50"/>
    <p:sldId id="306" r:id="rId51"/>
    <p:sldId id="365" r:id="rId52"/>
    <p:sldId id="307" r:id="rId53"/>
    <p:sldId id="308" r:id="rId54"/>
    <p:sldId id="309" r:id="rId55"/>
    <p:sldId id="310" r:id="rId56"/>
    <p:sldId id="311" r:id="rId57"/>
    <p:sldId id="348" r:id="rId58"/>
    <p:sldId id="312" r:id="rId59"/>
    <p:sldId id="313" r:id="rId60"/>
    <p:sldId id="366" r:id="rId61"/>
    <p:sldId id="314" r:id="rId62"/>
    <p:sldId id="376" r:id="rId63"/>
    <p:sldId id="377" r:id="rId64"/>
    <p:sldId id="317" r:id="rId65"/>
    <p:sldId id="349" r:id="rId66"/>
    <p:sldId id="318" r:id="rId67"/>
    <p:sldId id="319" r:id="rId68"/>
    <p:sldId id="378" r:id="rId69"/>
    <p:sldId id="357" r:id="rId70"/>
    <p:sldId id="350" r:id="rId71"/>
    <p:sldId id="322" r:id="rId72"/>
    <p:sldId id="379" r:id="rId73"/>
    <p:sldId id="324" r:id="rId74"/>
    <p:sldId id="380" r:id="rId75"/>
    <p:sldId id="326" r:id="rId76"/>
    <p:sldId id="381" r:id="rId77"/>
    <p:sldId id="382" r:id="rId78"/>
    <p:sldId id="383" r:id="rId79"/>
    <p:sldId id="384" r:id="rId80"/>
    <p:sldId id="367" r:id="rId81"/>
    <p:sldId id="332" r:id="rId82"/>
    <p:sldId id="267" r:id="rId83"/>
  </p:sldIdLst>
  <p:sldSz cx="9144000" cy="6858000" type="screen4x3"/>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5472" userDrawn="1">
          <p15:clr>
            <a:srgbClr val="A4A3A4"/>
          </p15:clr>
        </p15:guide>
        <p15:guide id="3" pos="2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a:srgbClr val="10069F"/>
    <a:srgbClr val="000090"/>
    <a:srgbClr val="800000"/>
    <a:srgbClr val="C00000"/>
    <a:srgbClr val="01333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6" autoAdjust="0"/>
    <p:restoredTop sz="87895" autoAdjust="0"/>
  </p:normalViewPr>
  <p:slideViewPr>
    <p:cSldViewPr snapToGrid="0">
      <p:cViewPr>
        <p:scale>
          <a:sx n="99" d="100"/>
          <a:sy n="99" d="100"/>
        </p:scale>
        <p:origin x="424" y="208"/>
      </p:cViewPr>
      <p:guideLst>
        <p:guide orient="horz" pos="1008"/>
        <p:guide pos="5472"/>
        <p:guide pos="28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pPr/>
              <a:t>2/24/20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pPr/>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27015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21660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59039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1859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478488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830729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5810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86546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754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13007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89845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640437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19544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04546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87960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21229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38379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664990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92005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10677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18595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62568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433086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735642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39063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39799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02291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770528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83077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47490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045097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8564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02284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452658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41834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14333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735446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829922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709256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833732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271715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571322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648887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22111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607203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97410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222486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9243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33113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13021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1859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54413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1617"/>
            <a:ext cx="3276600" cy="339697"/>
          </a:xfrm>
          <a:prstGeom prst="rect">
            <a:avLst/>
          </a:prstGeom>
        </p:spPr>
      </p:pic>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o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651058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ebsite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673846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Demonstration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520698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 y="2895600"/>
            <a:ext cx="7019110" cy="437133"/>
          </a:xfrm>
          <a:prstGeom prst="rect">
            <a:avLst/>
          </a:prstGeom>
        </p:spPr>
      </p:pic>
    </p:spTree>
    <p:extLst>
      <p:ext uri="{BB962C8B-B14F-4D97-AF65-F5344CB8AC3E}">
        <p14:creationId xmlns:p14="http://schemas.microsoft.com/office/powerpoint/2010/main" val="313831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hasCustomPrompt="1"/>
          </p:nvPr>
        </p:nvSpPr>
        <p:spPr/>
        <p:txBody>
          <a:bodyPr>
            <a:noAutofit/>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849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Title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a:t>
            </a:r>
          </a:p>
        </p:txBody>
      </p:sp>
      <p:sp>
        <p:nvSpPr>
          <p:cNvPr id="3" name="Text Placeholder 2"/>
          <p:cNvSpPr>
            <a:spLocks noGrp="1"/>
          </p:cNvSpPr>
          <p:nvPr>
            <p:ph type="body" idx="1" hasCustomPrompt="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p:cNvSpPr>
            <a:spLocks noGrp="1"/>
          </p:cNvSpPr>
          <p:nvPr>
            <p:ph sz="half" idx="2" hasCustomPrompt="1"/>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p:cNvSpPr>
            <a:spLocks noGrp="1"/>
          </p:cNvSpPr>
          <p:nvPr>
            <p:ph sz="quarter" idx="4" hasCustomPrompt="1"/>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772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64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Question Placehol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51492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6" name="Rectangle 5"/>
          <p:cNvSpPr/>
          <p:nvPr userDrawn="1"/>
        </p:nvSpPr>
        <p:spPr>
          <a:xfrm>
            <a:off x="0" y="0"/>
            <a:ext cx="9144000" cy="381000"/>
          </a:xfrm>
          <a:prstGeom prst="rect">
            <a:avLst/>
          </a:prstGeom>
          <a:solidFill>
            <a:srgbClr val="A4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6779932"/>
            <a:ext cx="9144000" cy="91440"/>
          </a:xfrm>
          <a:prstGeom prst="rect">
            <a:avLst/>
          </a:prstGeom>
          <a:solidFill>
            <a:srgbClr val="A4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89" r:id="rId7"/>
    <p:sldLayoutId id="2147483655" r:id="rId8"/>
    <p:sldLayoutId id="2147483684" r:id="rId9"/>
    <p:sldLayoutId id="2147483685" r:id="rId10"/>
    <p:sldLayoutId id="2147483686" r:id="rId11"/>
    <p:sldLayoutId id="2147483687" r:id="rId12"/>
    <p:sldLayoutId id="2147483679" r:id="rId13"/>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4.wmf"/><Relationship Id="rId3" Type="http://schemas.openxmlformats.org/officeDocument/2006/relationships/notesSlide" Target="../notesSlides/notesSlide19.xml"/><Relationship Id="rId7" Type="http://schemas.openxmlformats.org/officeDocument/2006/relationships/image" Target="../media/image11.png"/><Relationship Id="rId12" Type="http://schemas.openxmlformats.org/officeDocument/2006/relationships/oleObject" Target="../embeddings/oleObject7.bin"/><Relationship Id="rId2" Type="http://schemas.openxmlformats.org/officeDocument/2006/relationships/slideLayout" Target="../slideLayouts/slideLayout7.xml"/><Relationship Id="rId16" Type="http://schemas.openxmlformats.org/officeDocument/2006/relationships/image" Target="../media/image16.png"/><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2.png"/><Relationship Id="rId1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20.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10.png"/><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18.png"/><Relationship Id="rId4" Type="http://schemas.openxmlformats.org/officeDocument/2006/relationships/oleObject" Target="../embeddings/oleObject12.bin"/></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37.png"/><Relationship Id="rId4" Type="http://schemas.openxmlformats.org/officeDocument/2006/relationships/oleObject" Target="../embeddings/oleObject14.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Data and Analytics (Experimentation)</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11" y="228600"/>
            <a:ext cx="8520545" cy="1143000"/>
          </a:xfrm>
        </p:spPr>
        <p:txBody>
          <a:bodyPr>
            <a:noAutofit/>
          </a:bodyPr>
          <a:lstStyle/>
          <a:p>
            <a:r>
              <a:rPr lang="en-US" sz="3800" dirty="0"/>
              <a:t>A Real Problem; Connects to Targeting</a:t>
            </a:r>
          </a:p>
        </p:txBody>
      </p:sp>
      <p:sp>
        <p:nvSpPr>
          <p:cNvPr id="15" name="Rectangle 14">
            <a:extLst>
              <a:ext uri="{FF2B5EF4-FFF2-40B4-BE49-F238E27FC236}">
                <a16:creationId xmlns:a16="http://schemas.microsoft.com/office/drawing/2014/main" id="{AE68B278-650D-4BF8-B695-11143E3861AE}"/>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http://go.nanigans.com/retargeting-reality-2018/p/1</a:t>
            </a:r>
          </a:p>
        </p:txBody>
      </p:sp>
      <p:sp>
        <p:nvSpPr>
          <p:cNvPr id="13" name="Rectangle 12">
            <a:extLst>
              <a:ext uri="{FF2B5EF4-FFF2-40B4-BE49-F238E27FC236}">
                <a16:creationId xmlns:a16="http://schemas.microsoft.com/office/drawing/2014/main" id="{38818052-A6EA-014B-96F5-D24C26074BDB}"/>
              </a:ext>
            </a:extLst>
          </p:cNvPr>
          <p:cNvSpPr/>
          <p:nvPr/>
        </p:nvSpPr>
        <p:spPr>
          <a:xfrm>
            <a:off x="8879275" y="6488668"/>
            <a:ext cx="304892" cy="276999"/>
          </a:xfrm>
          <a:prstGeom prst="rect">
            <a:avLst/>
          </a:prstGeom>
        </p:spPr>
        <p:txBody>
          <a:bodyPr wrap="none">
            <a:spAutoFit/>
          </a:bodyPr>
          <a:lstStyle/>
          <a:p>
            <a:r>
              <a:rPr lang="en-US" sz="1200" dirty="0"/>
              <a:t>Q</a:t>
            </a:r>
          </a:p>
        </p:txBody>
      </p:sp>
      <p:grpSp>
        <p:nvGrpSpPr>
          <p:cNvPr id="14" name="Group 13" descr="A bar graph shows that 83 percent of ecommerce marketers believe their retargeting campaigns may not have contributed to sales because the sales may have happened organically (without them). But only 28 percent claim they can prove this claim."/>
          <p:cNvGrpSpPr/>
          <p:nvPr/>
        </p:nvGrpSpPr>
        <p:grpSpPr>
          <a:xfrm>
            <a:off x="457200" y="1624974"/>
            <a:ext cx="8055429" cy="4463144"/>
            <a:chOff x="533400" y="1632857"/>
            <a:chExt cx="8055429" cy="4463144"/>
          </a:xfrm>
        </p:grpSpPr>
        <p:sp>
          <p:nvSpPr>
            <p:cNvPr id="16" name="Rectangle 15"/>
            <p:cNvSpPr/>
            <p:nvPr/>
          </p:nvSpPr>
          <p:spPr>
            <a:xfrm>
              <a:off x="533400" y="1632857"/>
              <a:ext cx="8055429" cy="4082143"/>
            </a:xfrm>
            <a:prstGeom prst="rect">
              <a:avLst/>
            </a:prstGeom>
            <a:solidFill>
              <a:srgbClr val="F2F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 name="TextBox 16"/>
            <p:cNvSpPr txBox="1"/>
            <p:nvPr/>
          </p:nvSpPr>
          <p:spPr>
            <a:xfrm>
              <a:off x="4809934" y="4653873"/>
              <a:ext cx="3617559" cy="825690"/>
            </a:xfrm>
            <a:prstGeom prst="rect">
              <a:avLst/>
            </a:prstGeom>
            <a:noFill/>
          </p:spPr>
          <p:txBody>
            <a:bodyPr wrap="none" lIns="0" tIns="0" rIns="0" bIns="0" rtlCol="0" anchor="t">
              <a:noAutofit/>
            </a:bodyPr>
            <a:lstStyle/>
            <a:p>
              <a:pPr>
                <a:lnSpc>
                  <a:spcPts val="1600"/>
                </a:lnSpc>
              </a:pPr>
              <a:r>
                <a:rPr lang="en-US" sz="1000" dirty="0"/>
                <a:t>Why are retailers paying to drive revenue that’s already in</a:t>
              </a:r>
            </a:p>
            <a:p>
              <a:pPr>
                <a:lnSpc>
                  <a:spcPts val="1600"/>
                </a:lnSpc>
              </a:pPr>
              <a:r>
                <a:rPr lang="en-US" sz="1000" dirty="0"/>
                <a:t>their pockets? It comes down to optimizing for the wrong</a:t>
              </a:r>
            </a:p>
            <a:p>
              <a:pPr>
                <a:lnSpc>
                  <a:spcPts val="1600"/>
                </a:lnSpc>
              </a:pPr>
              <a:r>
                <a:rPr lang="en-US" sz="1000" dirty="0"/>
                <a:t>performance metrics.</a:t>
              </a:r>
            </a:p>
          </p:txBody>
        </p:sp>
        <p:sp>
          <p:nvSpPr>
            <p:cNvPr id="18" name="Oval 17"/>
            <p:cNvSpPr/>
            <p:nvPr/>
          </p:nvSpPr>
          <p:spPr>
            <a:xfrm>
              <a:off x="2190902" y="3032149"/>
              <a:ext cx="1466698" cy="1466698"/>
            </a:xfrm>
            <a:prstGeom prst="ellipse">
              <a:avLst/>
            </a:prstGeom>
            <a:solidFill>
              <a:srgbClr val="DDEAF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p:cNvCxnSpPr/>
            <p:nvPr/>
          </p:nvCxnSpPr>
          <p:spPr>
            <a:xfrm>
              <a:off x="1422806" y="5343755"/>
              <a:ext cx="2435962" cy="0"/>
            </a:xfrm>
            <a:prstGeom prst="line">
              <a:avLst/>
            </a:prstGeom>
            <a:ln>
              <a:solidFill>
                <a:srgbClr val="2378AD"/>
              </a:solidFill>
              <a:prstDash val="solid"/>
            </a:ln>
          </p:spPr>
          <p:style>
            <a:lnRef idx="1">
              <a:schemeClr val="accent1"/>
            </a:lnRef>
            <a:fillRef idx="0">
              <a:schemeClr val="accent1"/>
            </a:fillRef>
            <a:effectRef idx="0">
              <a:schemeClr val="accent1"/>
            </a:effectRef>
            <a:fontRef idx="minor">
              <a:schemeClr val="tx1"/>
            </a:fontRef>
          </p:style>
        </p:cxnSp>
        <p:sp>
          <p:nvSpPr>
            <p:cNvPr id="21" name="Hexagon 20"/>
            <p:cNvSpPr/>
            <p:nvPr/>
          </p:nvSpPr>
          <p:spPr>
            <a:xfrm rot="16200000">
              <a:off x="1269306" y="3478493"/>
              <a:ext cx="1571599" cy="1463978"/>
            </a:xfrm>
            <a:prstGeom prst="hexagon">
              <a:avLst>
                <a:gd name="adj" fmla="val 26249"/>
                <a:gd name="vf" fmla="val 115470"/>
              </a:avLst>
            </a:prstGeom>
            <a:solidFill>
              <a:srgbClr val="EDE7DB">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Rectangle 21"/>
            <p:cNvSpPr/>
            <p:nvPr/>
          </p:nvSpPr>
          <p:spPr>
            <a:xfrm>
              <a:off x="2223821" y="3288182"/>
              <a:ext cx="387705" cy="2051914"/>
            </a:xfrm>
            <a:prstGeom prst="rect">
              <a:avLst/>
            </a:prstGeom>
            <a:solidFill>
              <a:srgbClr val="2378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5" name="Rectangle 24"/>
            <p:cNvSpPr/>
            <p:nvPr/>
          </p:nvSpPr>
          <p:spPr>
            <a:xfrm>
              <a:off x="2223821" y="2915106"/>
              <a:ext cx="387705" cy="373075"/>
            </a:xfrm>
            <a:prstGeom prst="rect">
              <a:avLst/>
            </a:prstGeom>
            <a:solidFill>
              <a:srgbClr val="B2D0E4">
                <a:alpha val="6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p:cNvSpPr/>
            <p:nvPr/>
          </p:nvSpPr>
          <p:spPr>
            <a:xfrm>
              <a:off x="2410359" y="4648810"/>
              <a:ext cx="387705" cy="691286"/>
            </a:xfrm>
            <a:prstGeom prst="rect">
              <a:avLst/>
            </a:prstGeom>
            <a:solidFill>
              <a:srgbClr val="F69A2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TextBox 26"/>
            <p:cNvSpPr txBox="1"/>
            <p:nvPr/>
          </p:nvSpPr>
          <p:spPr>
            <a:xfrm>
              <a:off x="2316045" y="3373458"/>
              <a:ext cx="224034" cy="151075"/>
            </a:xfrm>
            <a:prstGeom prst="rect">
              <a:avLst/>
            </a:prstGeom>
            <a:noFill/>
          </p:spPr>
          <p:txBody>
            <a:bodyPr wrap="none" lIns="0" tIns="0" rIns="0" bIns="0" rtlCol="0" anchor="ctr">
              <a:noAutofit/>
            </a:bodyPr>
            <a:lstStyle/>
            <a:p>
              <a:pPr algn="ctr"/>
              <a:r>
                <a:rPr lang="en-US" sz="1200" dirty="0">
                  <a:solidFill>
                    <a:schemeClr val="bg1"/>
                  </a:solidFill>
                </a:rPr>
                <a:t>83%</a:t>
              </a:r>
            </a:p>
          </p:txBody>
        </p:sp>
        <p:sp>
          <p:nvSpPr>
            <p:cNvPr id="28" name="TextBox 27"/>
            <p:cNvSpPr txBox="1"/>
            <p:nvPr/>
          </p:nvSpPr>
          <p:spPr>
            <a:xfrm>
              <a:off x="2501786" y="4702177"/>
              <a:ext cx="224034" cy="151075"/>
            </a:xfrm>
            <a:prstGeom prst="rect">
              <a:avLst/>
            </a:prstGeom>
            <a:noFill/>
          </p:spPr>
          <p:txBody>
            <a:bodyPr wrap="none" lIns="0" tIns="0" rIns="0" bIns="0" rtlCol="0" anchor="ctr">
              <a:noAutofit/>
            </a:bodyPr>
            <a:lstStyle/>
            <a:p>
              <a:pPr algn="ctr"/>
              <a:r>
                <a:rPr lang="en-US" sz="1200" dirty="0">
                  <a:solidFill>
                    <a:schemeClr val="bg1"/>
                  </a:solidFill>
                </a:rPr>
                <a:t>28%</a:t>
              </a:r>
            </a:p>
          </p:txBody>
        </p:sp>
        <p:sp>
          <p:nvSpPr>
            <p:cNvPr id="29" name="TextBox 28"/>
            <p:cNvSpPr txBox="1"/>
            <p:nvPr/>
          </p:nvSpPr>
          <p:spPr>
            <a:xfrm>
              <a:off x="646732" y="1863623"/>
              <a:ext cx="5987983" cy="273510"/>
            </a:xfrm>
            <a:prstGeom prst="rect">
              <a:avLst/>
            </a:prstGeom>
            <a:noFill/>
          </p:spPr>
          <p:txBody>
            <a:bodyPr wrap="none" lIns="0" tIns="0" rIns="0" bIns="0" rtlCol="0" anchor="ctr">
              <a:noAutofit/>
            </a:bodyPr>
            <a:lstStyle/>
            <a:p>
              <a:r>
                <a:rPr lang="en-US" sz="2400" dirty="0"/>
                <a:t>Bad retargeting is costing marketers billions</a:t>
              </a:r>
            </a:p>
          </p:txBody>
        </p:sp>
        <p:sp>
          <p:nvSpPr>
            <p:cNvPr id="30" name="TextBox 29"/>
            <p:cNvSpPr txBox="1"/>
            <p:nvPr/>
          </p:nvSpPr>
          <p:spPr>
            <a:xfrm>
              <a:off x="4782799" y="3011939"/>
              <a:ext cx="948151" cy="496804"/>
            </a:xfrm>
            <a:prstGeom prst="rect">
              <a:avLst/>
            </a:prstGeom>
            <a:noFill/>
          </p:spPr>
          <p:txBody>
            <a:bodyPr wrap="none" lIns="0" tIns="0" rIns="0" bIns="0" rtlCol="0" anchor="ctr">
              <a:noAutofit/>
            </a:bodyPr>
            <a:lstStyle/>
            <a:p>
              <a:r>
                <a:rPr lang="en-US" sz="4000" dirty="0"/>
                <a:t>83</a:t>
              </a:r>
              <a:r>
                <a:rPr lang="en-US" sz="4000" baseline="30000" dirty="0"/>
                <a:t>%</a:t>
              </a:r>
            </a:p>
          </p:txBody>
        </p:sp>
        <p:sp>
          <p:nvSpPr>
            <p:cNvPr id="31" name="TextBox 30"/>
            <p:cNvSpPr txBox="1"/>
            <p:nvPr/>
          </p:nvSpPr>
          <p:spPr>
            <a:xfrm>
              <a:off x="4809934" y="3548417"/>
              <a:ext cx="3617559" cy="825690"/>
            </a:xfrm>
            <a:prstGeom prst="rect">
              <a:avLst/>
            </a:prstGeom>
            <a:noFill/>
          </p:spPr>
          <p:txBody>
            <a:bodyPr wrap="none" lIns="0" tIns="0" rIns="0" bIns="0" rtlCol="0" anchor="t">
              <a:noAutofit/>
            </a:bodyPr>
            <a:lstStyle/>
            <a:p>
              <a:pPr>
                <a:lnSpc>
                  <a:spcPts val="1900"/>
                </a:lnSpc>
              </a:pPr>
              <a:r>
                <a:rPr lang="en-US" sz="1200" dirty="0">
                  <a:solidFill>
                    <a:schemeClr val="tx2"/>
                  </a:solidFill>
                </a:rPr>
                <a:t>of ecommerce marketers believe that some of the</a:t>
              </a:r>
            </a:p>
            <a:p>
              <a:pPr>
                <a:lnSpc>
                  <a:spcPts val="1900"/>
                </a:lnSpc>
              </a:pPr>
              <a:r>
                <a:rPr lang="en-US" sz="1200" dirty="0">
                  <a:solidFill>
                    <a:schemeClr val="tx2"/>
                  </a:solidFill>
                </a:rPr>
                <a:t>sales they attribute to retargeting ad campaigns</a:t>
              </a:r>
            </a:p>
            <a:p>
              <a:pPr>
                <a:lnSpc>
                  <a:spcPts val="1900"/>
                </a:lnSpc>
              </a:pPr>
              <a:r>
                <a:rPr lang="en-US" sz="1200" dirty="0">
                  <a:solidFill>
                    <a:schemeClr val="tx2"/>
                  </a:solidFill>
                </a:rPr>
                <a:t>would have occurred organically without advertising,</a:t>
              </a:r>
            </a:p>
            <a:p>
              <a:pPr>
                <a:lnSpc>
                  <a:spcPts val="1900"/>
                </a:lnSpc>
              </a:pPr>
              <a:r>
                <a:rPr lang="en-US" sz="1200" dirty="0">
                  <a:solidFill>
                    <a:schemeClr val="tx2"/>
                  </a:solidFill>
                </a:rPr>
                <a:t>but only 28% have a way to prove it</a:t>
              </a:r>
            </a:p>
          </p:txBody>
        </p:sp>
        <p:sp>
          <p:nvSpPr>
            <p:cNvPr id="32" name="TextBox 31">
              <a:extLst>
                <a:ext uri="{FF2B5EF4-FFF2-40B4-BE49-F238E27FC236}">
                  <a16:creationId xmlns:a16="http://schemas.microsoft.com/office/drawing/2014/main" id="{B38642C0-2E7C-7A49-AB57-B728DDE774EC}"/>
                </a:ext>
              </a:extLst>
            </p:cNvPr>
            <p:cNvSpPr txBox="1"/>
            <p:nvPr/>
          </p:nvSpPr>
          <p:spPr>
            <a:xfrm>
              <a:off x="4761541" y="2997016"/>
              <a:ext cx="3578096" cy="1258990"/>
            </a:xfrm>
            <a:prstGeom prst="rect">
              <a:avLst/>
            </a:prstGeom>
            <a:noFill/>
            <a:ln w="25400">
              <a:solidFill>
                <a:srgbClr val="C00000"/>
              </a:solidFill>
            </a:ln>
          </p:spPr>
          <p:txBody>
            <a:bodyPr wrap="square" rtlCol="0">
              <a:noAutofit/>
            </a:bodyPr>
            <a:lstStyle/>
            <a:p>
              <a:endParaRPr lang="en-US" dirty="0"/>
            </a:p>
          </p:txBody>
        </p:sp>
        <p:cxnSp>
          <p:nvCxnSpPr>
            <p:cNvPr id="33" name="Straight Arrow Connector 32">
              <a:extLst>
                <a:ext uri="{FF2B5EF4-FFF2-40B4-BE49-F238E27FC236}">
                  <a16:creationId xmlns:a16="http://schemas.microsoft.com/office/drawing/2014/main" id="{910F158B-7622-F94F-9CCF-0ABCE8E999A4}"/>
                </a:ext>
              </a:extLst>
            </p:cNvPr>
            <p:cNvCxnSpPr>
              <a:cxnSpLocks/>
              <a:stCxn id="35" idx="0"/>
              <a:endCxn id="36" idx="2"/>
            </p:cNvCxnSpPr>
            <p:nvPr/>
          </p:nvCxnSpPr>
          <p:spPr>
            <a:xfrm flipH="1" flipV="1">
              <a:off x="6169573" y="4522307"/>
              <a:ext cx="865676" cy="1040294"/>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2224542-9416-B84F-AFF7-2A868C0B5420}"/>
                </a:ext>
              </a:extLst>
            </p:cNvPr>
            <p:cNvSpPr txBox="1"/>
            <p:nvPr/>
          </p:nvSpPr>
          <p:spPr>
            <a:xfrm>
              <a:off x="6607432" y="1804107"/>
              <a:ext cx="1850768" cy="558093"/>
            </a:xfrm>
            <a:prstGeom prst="rect">
              <a:avLst/>
            </a:prstGeom>
            <a:noFill/>
          </p:spPr>
          <p:txBody>
            <a:bodyPr wrap="square" rtlCol="0" anchor="ctr">
              <a:noAutofit/>
            </a:bodyPr>
            <a:lstStyle/>
            <a:p>
              <a:pPr marL="0" lvl="1" algn="ctr"/>
              <a:r>
                <a:rPr lang="en-US" b="1" dirty="0"/>
                <a:t>Sales not </a:t>
              </a:r>
              <a:br>
                <a:rPr lang="en-US" b="1" dirty="0"/>
              </a:br>
              <a:r>
                <a:rPr lang="en-US" b="1" dirty="0"/>
                <a:t>incremental</a:t>
              </a:r>
            </a:p>
          </p:txBody>
        </p:sp>
        <p:sp>
          <p:nvSpPr>
            <p:cNvPr id="35" name="TextBox 34">
              <a:extLst>
                <a:ext uri="{FF2B5EF4-FFF2-40B4-BE49-F238E27FC236}">
                  <a16:creationId xmlns:a16="http://schemas.microsoft.com/office/drawing/2014/main" id="{22224542-9416-B84F-AFF7-2A868C0B5420}"/>
                </a:ext>
              </a:extLst>
            </p:cNvPr>
            <p:cNvSpPr txBox="1"/>
            <p:nvPr/>
          </p:nvSpPr>
          <p:spPr>
            <a:xfrm>
              <a:off x="6188767" y="5562601"/>
              <a:ext cx="1692964" cy="533400"/>
            </a:xfrm>
            <a:prstGeom prst="rect">
              <a:avLst/>
            </a:prstGeom>
            <a:noFill/>
          </p:spPr>
          <p:txBody>
            <a:bodyPr wrap="square" rtlCol="0" anchor="ctr">
              <a:noAutofit/>
            </a:bodyPr>
            <a:lstStyle/>
            <a:p>
              <a:pPr marL="0" lvl="1" algn="ctr"/>
              <a:r>
                <a:rPr lang="en-US" b="1" dirty="0"/>
                <a:t>Challenging</a:t>
              </a:r>
              <a:br>
                <a:rPr lang="en-US" b="1" dirty="0"/>
              </a:br>
              <a:r>
                <a:rPr lang="en-US" b="1" dirty="0"/>
                <a:t>to measure</a:t>
              </a:r>
            </a:p>
          </p:txBody>
        </p:sp>
        <p:sp>
          <p:nvSpPr>
            <p:cNvPr id="36" name="TextBox 35">
              <a:extLst>
                <a:ext uri="{FF2B5EF4-FFF2-40B4-BE49-F238E27FC236}">
                  <a16:creationId xmlns:a16="http://schemas.microsoft.com/office/drawing/2014/main" id="{B38642C0-2E7C-7A49-AB57-B728DDE774EC}"/>
                </a:ext>
              </a:extLst>
            </p:cNvPr>
            <p:cNvSpPr txBox="1"/>
            <p:nvPr/>
          </p:nvSpPr>
          <p:spPr>
            <a:xfrm>
              <a:off x="5034455" y="4308915"/>
              <a:ext cx="2270235" cy="213392"/>
            </a:xfrm>
            <a:prstGeom prst="rect">
              <a:avLst/>
            </a:prstGeom>
            <a:noFill/>
            <a:ln w="25400">
              <a:solidFill>
                <a:srgbClr val="C00000"/>
              </a:solidFill>
            </a:ln>
          </p:spPr>
          <p:txBody>
            <a:bodyPr wrap="square" rtlCol="0">
              <a:noAutofit/>
            </a:bodyPr>
            <a:lstStyle/>
            <a:p>
              <a:endParaRPr lang="en-US" dirty="0"/>
            </a:p>
          </p:txBody>
        </p:sp>
        <p:cxnSp>
          <p:nvCxnSpPr>
            <p:cNvPr id="37" name="Straight Arrow Connector 36">
              <a:extLst>
                <a:ext uri="{FF2B5EF4-FFF2-40B4-BE49-F238E27FC236}">
                  <a16:creationId xmlns:a16="http://schemas.microsoft.com/office/drawing/2014/main" id="{910F158B-7622-F94F-9CCF-0ABCE8E999A4}"/>
                </a:ext>
              </a:extLst>
            </p:cNvPr>
            <p:cNvCxnSpPr>
              <a:cxnSpLocks/>
              <a:stCxn id="34" idx="2"/>
              <a:endCxn id="32" idx="0"/>
            </p:cNvCxnSpPr>
            <p:nvPr/>
          </p:nvCxnSpPr>
          <p:spPr>
            <a:xfrm flipH="1">
              <a:off x="6550593" y="2362198"/>
              <a:ext cx="982226" cy="634816"/>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548249" y="2897579"/>
              <a:ext cx="0" cy="2398816"/>
            </a:xfrm>
            <a:prstGeom prst="line">
              <a:avLst/>
            </a:prstGeom>
            <a:ln w="19050">
              <a:solidFill>
                <a:srgbClr val="F69A2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22806" y="3291841"/>
              <a:ext cx="2435962"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22806" y="4648811"/>
              <a:ext cx="2435962" cy="0"/>
            </a:xfrm>
            <a:prstGeom prst="line">
              <a:avLst/>
            </a:prstGeom>
            <a:ln w="63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669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19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545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D11F94-EC35-644F-AFCF-1A8F0F409A29}"/>
              </a:ext>
            </a:extLst>
          </p:cNvPr>
          <p:cNvSpPr/>
          <p:nvPr/>
        </p:nvSpPr>
        <p:spPr>
          <a:xfrm>
            <a:off x="457200" y="1543050"/>
            <a:ext cx="8229600" cy="1066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0B7A8E-BC80-44E2-BD70-7A6EDFA1E3DA}"/>
              </a:ext>
            </a:extLst>
          </p:cNvPr>
          <p:cNvSpPr>
            <a:spLocks noGrp="1"/>
          </p:cNvSpPr>
          <p:nvPr>
            <p:ph type="title"/>
          </p:nvPr>
        </p:nvSpPr>
        <p:spPr/>
        <p:txBody>
          <a:bodyPr>
            <a:noAutofit/>
          </a:bodyPr>
          <a:lstStyle/>
          <a:p>
            <a:r>
              <a:rPr lang="en-US" sz="4000" dirty="0"/>
              <a:t>Missing Counterfactual Information</a:t>
            </a:r>
            <a:endParaRPr lang="en-IN" sz="4000" dirty="0"/>
          </a:p>
        </p:txBody>
      </p:sp>
      <p:sp>
        <p:nvSpPr>
          <p:cNvPr id="3" name="Content Placeholder 2">
            <a:extLst>
              <a:ext uri="{FF2B5EF4-FFF2-40B4-BE49-F238E27FC236}">
                <a16:creationId xmlns:a16="http://schemas.microsoft.com/office/drawing/2014/main" id="{3C83D7B8-C761-49BA-8036-12887B94614B}"/>
              </a:ext>
            </a:extLst>
          </p:cNvPr>
          <p:cNvSpPr>
            <a:spLocks noGrp="1"/>
          </p:cNvSpPr>
          <p:nvPr>
            <p:ph idx="1"/>
          </p:nvPr>
        </p:nvSpPr>
        <p:spPr>
          <a:xfrm>
            <a:off x="457200" y="1600201"/>
            <a:ext cx="8229600" cy="1066800"/>
          </a:xfrm>
        </p:spPr>
        <p:txBody>
          <a:bodyPr>
            <a:noAutofit/>
          </a:bodyPr>
          <a:lstStyle/>
          <a:p>
            <a:pPr marL="0" indent="0">
              <a:spcBef>
                <a:spcPts val="1200"/>
              </a:spcBef>
              <a:buNone/>
            </a:pPr>
            <a:r>
              <a:rPr lang="en-IN" sz="2800" dirty="0"/>
              <a:t>ROI = (</a:t>
            </a:r>
            <a:r>
              <a:rPr lang="en-IN" sz="2800" b="1" i="1" dirty="0"/>
              <a:t>profit attributable to ad spend</a:t>
            </a:r>
            <a:r>
              <a:rPr lang="en-IN" sz="2800" i="1" dirty="0"/>
              <a:t> – ad spend) / ad spend </a:t>
            </a:r>
          </a:p>
        </p:txBody>
      </p:sp>
      <p:sp>
        <p:nvSpPr>
          <p:cNvPr id="8" name="Rectangle 7">
            <a:extLst>
              <a:ext uri="{FF2B5EF4-FFF2-40B4-BE49-F238E27FC236}">
                <a16:creationId xmlns:a16="http://schemas.microsoft.com/office/drawing/2014/main" id="{DD54EDE0-4110-48C8-B440-A7154C864FED}"/>
              </a:ext>
            </a:extLst>
          </p:cNvPr>
          <p:cNvSpPr/>
          <p:nvPr/>
        </p:nvSpPr>
        <p:spPr>
          <a:xfrm>
            <a:off x="838200" y="3253055"/>
            <a:ext cx="3502450" cy="633145"/>
          </a:xfrm>
          <a:prstGeom prst="rect">
            <a:avLst/>
          </a:prstGeom>
          <a:solidFill>
            <a:schemeClr val="accent2">
              <a:lumMod val="60000"/>
              <a:lumOff val="4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r>
              <a:rPr lang="en-US" sz="2400" dirty="0"/>
              <a:t>?</a:t>
            </a:r>
            <a:r>
              <a:rPr lang="en-US" sz="2400" i="1" dirty="0"/>
              <a:t> sales, profit</a:t>
            </a:r>
            <a:r>
              <a:rPr lang="en-US" sz="2400" baseline="-25000" dirty="0"/>
              <a:t>1 </a:t>
            </a:r>
            <a:r>
              <a:rPr lang="en-US" sz="2400" dirty="0"/>
              <a:t>= $?</a:t>
            </a:r>
          </a:p>
        </p:txBody>
      </p:sp>
      <p:sp>
        <p:nvSpPr>
          <p:cNvPr id="9" name="Rectangle 8">
            <a:extLst>
              <a:ext uri="{FF2B5EF4-FFF2-40B4-BE49-F238E27FC236}">
                <a16:creationId xmlns:a16="http://schemas.microsoft.com/office/drawing/2014/main" id="{88514F5D-CBAE-4552-BB77-6BA615B02C4B}"/>
              </a:ext>
            </a:extLst>
          </p:cNvPr>
          <p:cNvSpPr/>
          <p:nvPr/>
        </p:nvSpPr>
        <p:spPr>
          <a:xfrm>
            <a:off x="4793881" y="3253055"/>
            <a:ext cx="3502450" cy="633145"/>
          </a:xfrm>
          <a:prstGeom prst="rect">
            <a:avLst/>
          </a:prstGeom>
          <a:solidFill>
            <a:schemeClr val="accent2">
              <a:lumMod val="60000"/>
              <a:lumOff val="4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r>
              <a:rPr lang="en-US" sz="2400" i="1" dirty="0"/>
              <a:t> 6 sales, profit</a:t>
            </a:r>
            <a:r>
              <a:rPr lang="en-US" sz="2400" baseline="-25000" dirty="0"/>
              <a:t>2 </a:t>
            </a:r>
            <a:r>
              <a:rPr lang="en-US" sz="2400" dirty="0"/>
              <a:t>= $600</a:t>
            </a:r>
          </a:p>
        </p:txBody>
      </p:sp>
      <p:sp>
        <p:nvSpPr>
          <p:cNvPr id="10" name="TextBox 9">
            <a:extLst>
              <a:ext uri="{FF2B5EF4-FFF2-40B4-BE49-F238E27FC236}">
                <a16:creationId xmlns:a16="http://schemas.microsoft.com/office/drawing/2014/main" id="{EA760346-DF31-44EB-A50A-7CD0DCF14B7D}"/>
              </a:ext>
            </a:extLst>
          </p:cNvPr>
          <p:cNvSpPr txBox="1"/>
          <p:nvPr/>
        </p:nvSpPr>
        <p:spPr>
          <a:xfrm>
            <a:off x="838199" y="2791389"/>
            <a:ext cx="3502450" cy="461665"/>
          </a:xfrm>
          <a:prstGeom prst="rect">
            <a:avLst/>
          </a:prstGeom>
          <a:noFill/>
        </p:spPr>
        <p:txBody>
          <a:bodyPr wrap="square" rtlCol="0">
            <a:noAutofit/>
          </a:bodyPr>
          <a:lstStyle/>
          <a:p>
            <a:pPr algn="ctr"/>
            <a:r>
              <a:rPr lang="en-US" sz="2400" b="1" dirty="0"/>
              <a:t>No ad</a:t>
            </a:r>
          </a:p>
        </p:txBody>
      </p:sp>
      <p:sp>
        <p:nvSpPr>
          <p:cNvPr id="13" name="TextBox 12">
            <a:extLst>
              <a:ext uri="{FF2B5EF4-FFF2-40B4-BE49-F238E27FC236}">
                <a16:creationId xmlns:a16="http://schemas.microsoft.com/office/drawing/2014/main" id="{A77E4051-A70A-42E6-AE35-80B281AABC45}"/>
              </a:ext>
            </a:extLst>
          </p:cNvPr>
          <p:cNvSpPr txBox="1"/>
          <p:nvPr/>
        </p:nvSpPr>
        <p:spPr>
          <a:xfrm>
            <a:off x="4793882" y="2791391"/>
            <a:ext cx="3511918" cy="461664"/>
          </a:xfrm>
          <a:prstGeom prst="rect">
            <a:avLst/>
          </a:prstGeom>
          <a:noFill/>
        </p:spPr>
        <p:txBody>
          <a:bodyPr wrap="square" rtlCol="0">
            <a:noAutofit/>
          </a:bodyPr>
          <a:lstStyle/>
          <a:p>
            <a:pPr algn="ctr"/>
            <a:r>
              <a:rPr lang="en-US" sz="2400" b="1" dirty="0"/>
              <a:t>With ad </a:t>
            </a:r>
            <a:r>
              <a:rPr lang="en-US" sz="2400" dirty="0"/>
              <a:t>(spend $200)</a:t>
            </a:r>
          </a:p>
        </p:txBody>
      </p:sp>
      <p:sp>
        <p:nvSpPr>
          <p:cNvPr id="12" name="Content Placeholder 2">
            <a:extLst>
              <a:ext uri="{FF2B5EF4-FFF2-40B4-BE49-F238E27FC236}">
                <a16:creationId xmlns:a16="http://schemas.microsoft.com/office/drawing/2014/main" id="{3C83D7B8-C761-49BA-8036-12887B94614B}"/>
              </a:ext>
            </a:extLst>
          </p:cNvPr>
          <p:cNvSpPr txBox="1">
            <a:spLocks/>
          </p:cNvSpPr>
          <p:nvPr/>
        </p:nvSpPr>
        <p:spPr>
          <a:xfrm>
            <a:off x="457200" y="4347864"/>
            <a:ext cx="8229600" cy="167640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Font typeface="Arial" charset="0"/>
              <a:buNone/>
            </a:pPr>
            <a:r>
              <a:rPr lang="en-IN" sz="2800" dirty="0"/>
              <a:t>Attributable to ad spend is the change in profit:</a:t>
            </a:r>
          </a:p>
          <a:p>
            <a:pPr marL="0" indent="0">
              <a:spcBef>
                <a:spcPts val="1200"/>
              </a:spcBef>
              <a:buFont typeface="Arial" charset="0"/>
              <a:buNone/>
            </a:pPr>
            <a:r>
              <a:rPr lang="en-IN" sz="2800" dirty="0"/>
              <a:t>Δ </a:t>
            </a:r>
            <a:r>
              <a:rPr lang="en-IN" sz="2800" i="1" dirty="0"/>
              <a:t>profit</a:t>
            </a:r>
            <a:r>
              <a:rPr lang="en-IN" sz="2800" dirty="0"/>
              <a:t> = (</a:t>
            </a:r>
            <a:r>
              <a:rPr lang="en-IN" sz="2800" i="1" dirty="0"/>
              <a:t>profit</a:t>
            </a:r>
            <a:r>
              <a:rPr lang="en-IN" sz="2800" baseline="-25000" dirty="0"/>
              <a:t>2</a:t>
            </a:r>
            <a:r>
              <a:rPr lang="en-IN" sz="2800" i="1" dirty="0"/>
              <a:t> – profit</a:t>
            </a:r>
            <a:r>
              <a:rPr lang="en-IN" sz="2800" baseline="-25000" dirty="0"/>
              <a:t>1</a:t>
            </a:r>
            <a:r>
              <a:rPr lang="en-IN" sz="2800" dirty="0"/>
              <a:t>)</a:t>
            </a:r>
          </a:p>
        </p:txBody>
      </p:sp>
      <p:sp>
        <p:nvSpPr>
          <p:cNvPr id="4" name="Rectangle 3">
            <a:extLst>
              <a:ext uri="{FF2B5EF4-FFF2-40B4-BE49-F238E27FC236}">
                <a16:creationId xmlns:a16="http://schemas.microsoft.com/office/drawing/2014/main" id="{F5747903-AAA3-4749-BFD3-CE35948FA7BD}"/>
              </a:ext>
            </a:extLst>
          </p:cNvPr>
          <p:cNvSpPr/>
          <p:nvPr/>
        </p:nvSpPr>
        <p:spPr>
          <a:xfrm>
            <a:off x="476250" y="5586113"/>
            <a:ext cx="8210550" cy="523220"/>
          </a:xfrm>
          <a:prstGeom prst="rect">
            <a:avLst/>
          </a:prstGeom>
        </p:spPr>
        <p:txBody>
          <a:bodyPr wrap="square">
            <a:spAutoFit/>
          </a:bodyPr>
          <a:lstStyle/>
          <a:p>
            <a:pPr>
              <a:spcBef>
                <a:spcPts val="1200"/>
              </a:spcBef>
            </a:pPr>
            <a:r>
              <a:rPr lang="en-IN" sz="2800" dirty="0"/>
              <a:t>But sales without exposure to ads are unobserved</a:t>
            </a:r>
            <a:endParaRPr lang="en-US" sz="2800" dirty="0"/>
          </a:p>
        </p:txBody>
      </p:sp>
    </p:spTree>
    <p:extLst>
      <p:ext uri="{BB962C8B-B14F-4D97-AF65-F5344CB8AC3E}">
        <p14:creationId xmlns:p14="http://schemas.microsoft.com/office/powerpoint/2010/main" val="362501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 Counterview: It’s Straightforward</a:t>
            </a:r>
          </a:p>
        </p:txBody>
      </p:sp>
      <p:sp>
        <p:nvSpPr>
          <p:cNvPr id="5" name="Content Placeholder 4"/>
          <p:cNvSpPr>
            <a:spLocks noGrp="1"/>
          </p:cNvSpPr>
          <p:nvPr>
            <p:ph idx="1"/>
          </p:nvPr>
        </p:nvSpPr>
        <p:spPr/>
        <p:txBody>
          <a:bodyPr/>
          <a:lstStyle/>
          <a:p>
            <a:pPr marL="0" indent="0">
              <a:buNone/>
            </a:pPr>
            <a:r>
              <a:rPr lang="en-US" i="1" dirty="0"/>
              <a:t>“ </a:t>
            </a:r>
            <a:r>
              <a:rPr lang="en-US" dirty="0"/>
              <a:t>Measuring online sales impact of an online ad [ ] is straightforward: We determine who has viewed the ad, then </a:t>
            </a:r>
            <a:r>
              <a:rPr lang="en-US" b="1" dirty="0"/>
              <a:t>compare online purchases made by those who have and those who have not seen it</a:t>
            </a:r>
            <a:r>
              <a:rPr lang="en-US" i="1" dirty="0"/>
              <a:t>.”</a:t>
            </a:r>
          </a:p>
          <a:p>
            <a:pPr marL="0" indent="0" algn="r">
              <a:buNone/>
            </a:pPr>
            <a:r>
              <a:rPr lang="en-US" sz="2400" dirty="0"/>
              <a:t>M. Abraham, </a:t>
            </a:r>
            <a:r>
              <a:rPr lang="en-US" sz="2400" i="1" dirty="0"/>
              <a:t>Harvard Business Review</a:t>
            </a:r>
            <a:r>
              <a:rPr lang="en-US" sz="2400" dirty="0"/>
              <a:t>, April 2008</a:t>
            </a:r>
          </a:p>
        </p:txBody>
      </p:sp>
      <p:sp>
        <p:nvSpPr>
          <p:cNvPr id="3" name="TextBox 2">
            <a:extLst>
              <a:ext uri="{FF2B5EF4-FFF2-40B4-BE49-F238E27FC236}">
                <a16:creationId xmlns:a16="http://schemas.microsoft.com/office/drawing/2014/main" id="{5FDF117F-D82B-1F4A-8A9E-DC194A179281}"/>
              </a:ext>
            </a:extLst>
          </p:cNvPr>
          <p:cNvSpPr txBox="1"/>
          <p:nvPr/>
        </p:nvSpPr>
        <p:spPr>
          <a:xfrm>
            <a:off x="3790950" y="476250"/>
            <a:ext cx="184731" cy="369332"/>
          </a:xfrm>
          <a:prstGeom prst="rect">
            <a:avLst/>
          </a:prstGeom>
          <a:noFill/>
        </p:spPr>
        <p:txBody>
          <a:bodyPr wrap="none" rtlCol="0">
            <a:spAutoFit/>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1D1E-47F6-524D-A6E1-11D222E4D998}"/>
              </a:ext>
            </a:extLst>
          </p:cNvPr>
          <p:cNvSpPr>
            <a:spLocks noGrp="1"/>
          </p:cNvSpPr>
          <p:nvPr>
            <p:ph type="title"/>
          </p:nvPr>
        </p:nvSpPr>
        <p:spPr/>
        <p:txBody>
          <a:bodyPr/>
          <a:lstStyle/>
          <a:p>
            <a:r>
              <a:rPr lang="en-US" dirty="0"/>
              <a:t>It’s really not straightforward</a:t>
            </a:r>
          </a:p>
        </p:txBody>
      </p:sp>
      <p:cxnSp>
        <p:nvCxnSpPr>
          <p:cNvPr id="6" name="Straight Arrow Connector 5">
            <a:extLst>
              <a:ext uri="{FF2B5EF4-FFF2-40B4-BE49-F238E27FC236}">
                <a16:creationId xmlns:a16="http://schemas.microsoft.com/office/drawing/2014/main" id="{C1C1D56F-25D2-D145-8FCE-D4189B355059}"/>
              </a:ext>
            </a:extLst>
          </p:cNvPr>
          <p:cNvCxnSpPr>
            <a:cxnSpLocks/>
          </p:cNvCxnSpPr>
          <p:nvPr/>
        </p:nvCxnSpPr>
        <p:spPr>
          <a:xfrm>
            <a:off x="5604970" y="2523663"/>
            <a:ext cx="1062530" cy="923695"/>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85C0390-11B5-5443-A9F7-AF1DD83A85E0}"/>
              </a:ext>
            </a:extLst>
          </p:cNvPr>
          <p:cNvSpPr/>
          <p:nvPr/>
        </p:nvSpPr>
        <p:spPr bwMode="auto">
          <a:xfrm>
            <a:off x="3268376" y="1715527"/>
            <a:ext cx="2363034"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Targeted ad</a:t>
            </a:r>
          </a:p>
        </p:txBody>
      </p:sp>
      <p:sp>
        <p:nvSpPr>
          <p:cNvPr id="8" name="Rectangle 7">
            <a:extLst>
              <a:ext uri="{FF2B5EF4-FFF2-40B4-BE49-F238E27FC236}">
                <a16:creationId xmlns:a16="http://schemas.microsoft.com/office/drawing/2014/main" id="{27C3D565-4D31-7E48-A3F3-92A96EFCB670}"/>
              </a:ext>
            </a:extLst>
          </p:cNvPr>
          <p:cNvSpPr/>
          <p:nvPr/>
        </p:nvSpPr>
        <p:spPr bwMode="auto">
          <a:xfrm>
            <a:off x="550089" y="3931296"/>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A</a:t>
            </a:r>
          </a:p>
        </p:txBody>
      </p:sp>
      <p:sp>
        <p:nvSpPr>
          <p:cNvPr id="14" name="Rectangle 13">
            <a:extLst>
              <a:ext uri="{FF2B5EF4-FFF2-40B4-BE49-F238E27FC236}">
                <a16:creationId xmlns:a16="http://schemas.microsoft.com/office/drawing/2014/main" id="{3BBCE19F-6314-3248-A593-A3F94433555E}"/>
              </a:ext>
            </a:extLst>
          </p:cNvPr>
          <p:cNvSpPr/>
          <p:nvPr/>
        </p:nvSpPr>
        <p:spPr bwMode="auto">
          <a:xfrm>
            <a:off x="2397939" y="3931296"/>
            <a:ext cx="1169857" cy="808136"/>
          </a:xfrm>
          <a:prstGeom prst="rect">
            <a:avLst/>
          </a:prstGeom>
          <a:solidFill>
            <a:schemeClr val="accent2">
              <a:lumMod val="20000"/>
              <a:lumOff val="8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C</a:t>
            </a:r>
          </a:p>
        </p:txBody>
      </p:sp>
      <p:sp>
        <p:nvSpPr>
          <p:cNvPr id="15" name="Rectangle 14">
            <a:extLst>
              <a:ext uri="{FF2B5EF4-FFF2-40B4-BE49-F238E27FC236}">
                <a16:creationId xmlns:a16="http://schemas.microsoft.com/office/drawing/2014/main" id="{80E837C5-BE40-7245-9C29-D751E18D9E65}"/>
              </a:ext>
            </a:extLst>
          </p:cNvPr>
          <p:cNvSpPr/>
          <p:nvPr/>
        </p:nvSpPr>
        <p:spPr bwMode="auto">
          <a:xfrm>
            <a:off x="5173793" y="3931296"/>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B</a:t>
            </a:r>
          </a:p>
        </p:txBody>
      </p:sp>
      <p:sp>
        <p:nvSpPr>
          <p:cNvPr id="16" name="Rectangle 15">
            <a:extLst>
              <a:ext uri="{FF2B5EF4-FFF2-40B4-BE49-F238E27FC236}">
                <a16:creationId xmlns:a16="http://schemas.microsoft.com/office/drawing/2014/main" id="{9C6CCE39-BB06-5E43-A93D-67512056EF58}"/>
              </a:ext>
            </a:extLst>
          </p:cNvPr>
          <p:cNvSpPr/>
          <p:nvPr/>
        </p:nvSpPr>
        <p:spPr bwMode="auto">
          <a:xfrm>
            <a:off x="7051840" y="3931296"/>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D</a:t>
            </a:r>
          </a:p>
        </p:txBody>
      </p:sp>
      <p:sp>
        <p:nvSpPr>
          <p:cNvPr id="17" name="Rectangle 16">
            <a:extLst>
              <a:ext uri="{FF2B5EF4-FFF2-40B4-BE49-F238E27FC236}">
                <a16:creationId xmlns:a16="http://schemas.microsoft.com/office/drawing/2014/main" id="{105B5005-6046-2740-B1EC-AA47E6885D2B}"/>
              </a:ext>
            </a:extLst>
          </p:cNvPr>
          <p:cNvSpPr/>
          <p:nvPr/>
        </p:nvSpPr>
        <p:spPr>
          <a:xfrm>
            <a:off x="679643" y="3479106"/>
            <a:ext cx="938077" cy="430887"/>
          </a:xfrm>
          <a:prstGeom prst="rect">
            <a:avLst/>
          </a:prstGeom>
        </p:spPr>
        <p:txBody>
          <a:bodyPr wrap="none">
            <a:spAutoFit/>
          </a:bodyPr>
          <a:lstStyle/>
          <a:p>
            <a:r>
              <a:rPr lang="en-US" sz="2200" dirty="0"/>
              <a:t>No ad</a:t>
            </a:r>
          </a:p>
        </p:txBody>
      </p:sp>
      <p:sp>
        <p:nvSpPr>
          <p:cNvPr id="18" name="Rectangle 17">
            <a:extLst>
              <a:ext uri="{FF2B5EF4-FFF2-40B4-BE49-F238E27FC236}">
                <a16:creationId xmlns:a16="http://schemas.microsoft.com/office/drawing/2014/main" id="{6DB84DB0-F028-C943-B3E2-B1934065FB06}"/>
              </a:ext>
            </a:extLst>
          </p:cNvPr>
          <p:cNvSpPr/>
          <p:nvPr/>
        </p:nvSpPr>
        <p:spPr>
          <a:xfrm>
            <a:off x="2757885" y="3479106"/>
            <a:ext cx="529312" cy="430887"/>
          </a:xfrm>
          <a:prstGeom prst="rect">
            <a:avLst/>
          </a:prstGeom>
        </p:spPr>
        <p:txBody>
          <a:bodyPr wrap="none">
            <a:spAutoFit/>
          </a:bodyPr>
          <a:lstStyle/>
          <a:p>
            <a:r>
              <a:rPr lang="en-US" sz="2200" dirty="0"/>
              <a:t>Ad</a:t>
            </a:r>
          </a:p>
        </p:txBody>
      </p:sp>
      <p:sp>
        <p:nvSpPr>
          <p:cNvPr id="19" name="Rectangle 18">
            <a:extLst>
              <a:ext uri="{FF2B5EF4-FFF2-40B4-BE49-F238E27FC236}">
                <a16:creationId xmlns:a16="http://schemas.microsoft.com/office/drawing/2014/main" id="{83CB06A5-3015-944F-BEA2-C03C5E5C459A}"/>
              </a:ext>
            </a:extLst>
          </p:cNvPr>
          <p:cNvSpPr/>
          <p:nvPr/>
        </p:nvSpPr>
        <p:spPr>
          <a:xfrm>
            <a:off x="5288093" y="3479106"/>
            <a:ext cx="938077" cy="430887"/>
          </a:xfrm>
          <a:prstGeom prst="rect">
            <a:avLst/>
          </a:prstGeom>
        </p:spPr>
        <p:txBody>
          <a:bodyPr wrap="none">
            <a:spAutoFit/>
          </a:bodyPr>
          <a:lstStyle/>
          <a:p>
            <a:r>
              <a:rPr lang="en-US" sz="2200" dirty="0"/>
              <a:t>No ad</a:t>
            </a:r>
          </a:p>
        </p:txBody>
      </p:sp>
      <p:sp>
        <p:nvSpPr>
          <p:cNvPr id="20" name="Rectangle 19">
            <a:extLst>
              <a:ext uri="{FF2B5EF4-FFF2-40B4-BE49-F238E27FC236}">
                <a16:creationId xmlns:a16="http://schemas.microsoft.com/office/drawing/2014/main" id="{C2C639D2-7AB8-444D-86E3-334AAE2AF7F6}"/>
              </a:ext>
            </a:extLst>
          </p:cNvPr>
          <p:cNvSpPr/>
          <p:nvPr/>
        </p:nvSpPr>
        <p:spPr>
          <a:xfrm>
            <a:off x="7347285" y="3479106"/>
            <a:ext cx="529312" cy="430887"/>
          </a:xfrm>
          <a:prstGeom prst="rect">
            <a:avLst/>
          </a:prstGeom>
        </p:spPr>
        <p:txBody>
          <a:bodyPr wrap="none">
            <a:spAutoFit/>
          </a:bodyPr>
          <a:lstStyle/>
          <a:p>
            <a:r>
              <a:rPr lang="en-US" sz="2200" dirty="0"/>
              <a:t>Ad</a:t>
            </a:r>
          </a:p>
        </p:txBody>
      </p:sp>
      <p:cxnSp>
        <p:nvCxnSpPr>
          <p:cNvPr id="23" name="Straight Arrow Connector 22">
            <a:extLst>
              <a:ext uri="{FF2B5EF4-FFF2-40B4-BE49-F238E27FC236}">
                <a16:creationId xmlns:a16="http://schemas.microsoft.com/office/drawing/2014/main" id="{67A6EB12-4726-2C4E-80FC-EC0A22391F5F}"/>
              </a:ext>
            </a:extLst>
          </p:cNvPr>
          <p:cNvCxnSpPr>
            <a:cxnSpLocks/>
          </p:cNvCxnSpPr>
          <p:nvPr/>
        </p:nvCxnSpPr>
        <p:spPr>
          <a:xfrm flipH="1">
            <a:off x="2095500" y="2523663"/>
            <a:ext cx="1191697" cy="929912"/>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23A29040-87F1-414E-AFEE-F01E7A222319}"/>
              </a:ext>
            </a:extLst>
          </p:cNvPr>
          <p:cNvSpPr/>
          <p:nvPr/>
        </p:nvSpPr>
        <p:spPr>
          <a:xfrm>
            <a:off x="6136235" y="2616178"/>
            <a:ext cx="1468672" cy="400110"/>
          </a:xfrm>
          <a:prstGeom prst="rect">
            <a:avLst/>
          </a:prstGeom>
        </p:spPr>
        <p:txBody>
          <a:bodyPr wrap="none">
            <a:spAutoFit/>
          </a:bodyPr>
          <a:lstStyle/>
          <a:p>
            <a:r>
              <a:rPr lang="en-US" sz="2000" b="1" dirty="0"/>
              <a:t>Reachable</a:t>
            </a:r>
          </a:p>
        </p:txBody>
      </p:sp>
      <p:sp>
        <p:nvSpPr>
          <p:cNvPr id="29" name="Rectangle 28">
            <a:extLst>
              <a:ext uri="{FF2B5EF4-FFF2-40B4-BE49-F238E27FC236}">
                <a16:creationId xmlns:a16="http://schemas.microsoft.com/office/drawing/2014/main" id="{9B92DD13-63AB-2244-9744-EB0BC3988396}"/>
              </a:ext>
            </a:extLst>
          </p:cNvPr>
          <p:cNvSpPr/>
          <p:nvPr/>
        </p:nvSpPr>
        <p:spPr>
          <a:xfrm>
            <a:off x="1069906" y="2616178"/>
            <a:ext cx="1725152" cy="400110"/>
          </a:xfrm>
          <a:prstGeom prst="rect">
            <a:avLst/>
          </a:prstGeom>
        </p:spPr>
        <p:txBody>
          <a:bodyPr wrap="none">
            <a:spAutoFit/>
          </a:bodyPr>
          <a:lstStyle/>
          <a:p>
            <a:r>
              <a:rPr lang="en-US" sz="2000" b="1" dirty="0"/>
              <a:t>Unreachable</a:t>
            </a:r>
          </a:p>
        </p:txBody>
      </p:sp>
      <p:sp>
        <p:nvSpPr>
          <p:cNvPr id="31" name="Freeform 30">
            <a:extLst>
              <a:ext uri="{FF2B5EF4-FFF2-40B4-BE49-F238E27FC236}">
                <a16:creationId xmlns:a16="http://schemas.microsoft.com/office/drawing/2014/main" id="{74B4EDE3-1D24-9042-9FB7-492FB33BBAFB}"/>
              </a:ext>
            </a:extLst>
          </p:cNvPr>
          <p:cNvSpPr/>
          <p:nvPr/>
        </p:nvSpPr>
        <p:spPr>
          <a:xfrm>
            <a:off x="5791199" y="4888455"/>
            <a:ext cx="1878143" cy="514350"/>
          </a:xfrm>
          <a:custGeom>
            <a:avLst/>
            <a:gdLst>
              <a:gd name="connsiteX0" fmla="*/ 0 w 6553200"/>
              <a:gd name="connsiteY0" fmla="*/ 0 h 514350"/>
              <a:gd name="connsiteX1" fmla="*/ 0 w 6553200"/>
              <a:gd name="connsiteY1" fmla="*/ 514350 h 514350"/>
              <a:gd name="connsiteX2" fmla="*/ 6553200 w 6553200"/>
              <a:gd name="connsiteY2" fmla="*/ 514350 h 514350"/>
              <a:gd name="connsiteX3" fmla="*/ 6553200 w 6553200"/>
              <a:gd name="connsiteY3" fmla="*/ 0 h 514350"/>
            </a:gdLst>
            <a:ahLst/>
            <a:cxnLst>
              <a:cxn ang="0">
                <a:pos x="connsiteX0" y="connsiteY0"/>
              </a:cxn>
              <a:cxn ang="0">
                <a:pos x="connsiteX1" y="connsiteY1"/>
              </a:cxn>
              <a:cxn ang="0">
                <a:pos x="connsiteX2" y="connsiteY2"/>
              </a:cxn>
              <a:cxn ang="0">
                <a:pos x="connsiteX3" y="connsiteY3"/>
              </a:cxn>
            </a:cxnLst>
            <a:rect l="l" t="t" r="r" b="b"/>
            <a:pathLst>
              <a:path w="6553200" h="514350">
                <a:moveTo>
                  <a:pt x="0" y="0"/>
                </a:moveTo>
                <a:lnTo>
                  <a:pt x="0" y="514350"/>
                </a:lnTo>
                <a:lnTo>
                  <a:pt x="6553200" y="514350"/>
                </a:lnTo>
                <a:lnTo>
                  <a:pt x="6553200" y="0"/>
                </a:lnTo>
              </a:path>
            </a:pathLst>
          </a:cu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7D25B69C-962B-B946-B31E-16A752DC6BAD}"/>
              </a:ext>
            </a:extLst>
          </p:cNvPr>
          <p:cNvGrpSpPr/>
          <p:nvPr/>
        </p:nvGrpSpPr>
        <p:grpSpPr>
          <a:xfrm>
            <a:off x="1123950" y="5632715"/>
            <a:ext cx="6553200" cy="514350"/>
            <a:chOff x="1123950" y="5632715"/>
            <a:chExt cx="6553200" cy="514350"/>
          </a:xfrm>
        </p:grpSpPr>
        <p:sp>
          <p:nvSpPr>
            <p:cNvPr id="30" name="Freeform 29">
              <a:extLst>
                <a:ext uri="{FF2B5EF4-FFF2-40B4-BE49-F238E27FC236}">
                  <a16:creationId xmlns:a16="http://schemas.microsoft.com/office/drawing/2014/main" id="{AE1C7039-C34A-094B-840F-DAE3E374D16F}"/>
                </a:ext>
              </a:extLst>
            </p:cNvPr>
            <p:cNvSpPr/>
            <p:nvPr/>
          </p:nvSpPr>
          <p:spPr>
            <a:xfrm>
              <a:off x="1123950" y="5632715"/>
              <a:ext cx="6553200" cy="514350"/>
            </a:xfrm>
            <a:custGeom>
              <a:avLst/>
              <a:gdLst>
                <a:gd name="connsiteX0" fmla="*/ 0 w 6553200"/>
                <a:gd name="connsiteY0" fmla="*/ 0 h 514350"/>
                <a:gd name="connsiteX1" fmla="*/ 0 w 6553200"/>
                <a:gd name="connsiteY1" fmla="*/ 514350 h 514350"/>
                <a:gd name="connsiteX2" fmla="*/ 6553200 w 6553200"/>
                <a:gd name="connsiteY2" fmla="*/ 514350 h 514350"/>
                <a:gd name="connsiteX3" fmla="*/ 6553200 w 6553200"/>
                <a:gd name="connsiteY3" fmla="*/ 0 h 514350"/>
              </a:gdLst>
              <a:ahLst/>
              <a:cxnLst>
                <a:cxn ang="0">
                  <a:pos x="connsiteX0" y="connsiteY0"/>
                </a:cxn>
                <a:cxn ang="0">
                  <a:pos x="connsiteX1" y="connsiteY1"/>
                </a:cxn>
                <a:cxn ang="0">
                  <a:pos x="connsiteX2" y="connsiteY2"/>
                </a:cxn>
                <a:cxn ang="0">
                  <a:pos x="connsiteX3" y="connsiteY3"/>
                </a:cxn>
              </a:cxnLst>
              <a:rect l="l" t="t" r="r" b="b"/>
              <a:pathLst>
                <a:path w="6553200" h="514350">
                  <a:moveTo>
                    <a:pt x="0" y="0"/>
                  </a:moveTo>
                  <a:lnTo>
                    <a:pt x="0" y="514350"/>
                  </a:lnTo>
                  <a:lnTo>
                    <a:pt x="6553200" y="514350"/>
                  </a:lnTo>
                  <a:lnTo>
                    <a:pt x="6553200" y="0"/>
                  </a:lnTo>
                </a:path>
              </a:pathLst>
            </a:cu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3128AB-785C-8048-86A3-36DD8860EDC6}"/>
                </a:ext>
              </a:extLst>
            </p:cNvPr>
            <p:cNvSpPr/>
            <p:nvPr/>
          </p:nvSpPr>
          <p:spPr>
            <a:xfrm>
              <a:off x="3916051" y="5674446"/>
              <a:ext cx="530915" cy="430887"/>
            </a:xfrm>
            <a:prstGeom prst="rect">
              <a:avLst/>
            </a:prstGeom>
          </p:spPr>
          <p:txBody>
            <a:bodyPr wrap="none">
              <a:spAutoFit/>
            </a:bodyPr>
            <a:lstStyle/>
            <a:p>
              <a:r>
                <a:rPr lang="en-US" sz="2200" b="1" dirty="0"/>
                <a:t>no</a:t>
              </a:r>
              <a:endParaRPr lang="en-US" sz="2200" dirty="0"/>
            </a:p>
          </p:txBody>
        </p:sp>
      </p:grpSp>
      <p:sp>
        <p:nvSpPr>
          <p:cNvPr id="35" name="Rectangle 34">
            <a:extLst>
              <a:ext uri="{FF2B5EF4-FFF2-40B4-BE49-F238E27FC236}">
                <a16:creationId xmlns:a16="http://schemas.microsoft.com/office/drawing/2014/main" id="{95D5C8BE-890F-674B-8B82-E7DB10742871}"/>
              </a:ext>
            </a:extLst>
          </p:cNvPr>
          <p:cNvSpPr/>
          <p:nvPr/>
        </p:nvSpPr>
        <p:spPr>
          <a:xfrm>
            <a:off x="8879275" y="6488668"/>
            <a:ext cx="304892" cy="276999"/>
          </a:xfrm>
          <a:prstGeom prst="rect">
            <a:avLst/>
          </a:prstGeom>
        </p:spPr>
        <p:txBody>
          <a:bodyPr wrap="none">
            <a:spAutoFit/>
          </a:bodyPr>
          <a:lstStyle/>
          <a:p>
            <a:r>
              <a:rPr lang="en-US" sz="1200" dirty="0"/>
              <a:t>Q</a:t>
            </a:r>
          </a:p>
        </p:txBody>
      </p:sp>
    </p:spTree>
    <p:extLst>
      <p:ext uri="{BB962C8B-B14F-4D97-AF65-F5344CB8AC3E}">
        <p14:creationId xmlns:p14="http://schemas.microsoft.com/office/powerpoint/2010/main" val="208132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7" grpId="0"/>
      <p:bldP spid="1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81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545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lstStyle/>
          <a:p>
            <a:r>
              <a:rPr lang="en-US" dirty="0"/>
              <a:t>An Intent Bias</a:t>
            </a:r>
          </a:p>
        </p:txBody>
      </p:sp>
      <p:sp>
        <p:nvSpPr>
          <p:cNvPr id="4" name="Content Placeholder 3">
            <a:extLst>
              <a:ext uri="{FF2B5EF4-FFF2-40B4-BE49-F238E27FC236}">
                <a16:creationId xmlns:a16="http://schemas.microsoft.com/office/drawing/2014/main" id="{2376A446-BAB9-4E89-9C60-25EC86E37106}"/>
              </a:ext>
            </a:extLst>
          </p:cNvPr>
          <p:cNvSpPr>
            <a:spLocks noGrp="1"/>
          </p:cNvSpPr>
          <p:nvPr>
            <p:ph idx="1"/>
          </p:nvPr>
        </p:nvSpPr>
        <p:spPr>
          <a:xfrm>
            <a:off x="457200" y="1600200"/>
            <a:ext cx="8229600" cy="2831807"/>
          </a:xfrm>
        </p:spPr>
        <p:txBody>
          <a:bodyPr/>
          <a:lstStyle/>
          <a:p>
            <a:pPr>
              <a:spcBef>
                <a:spcPts val="1200"/>
              </a:spcBef>
            </a:pPr>
            <a:r>
              <a:rPr lang="en-US" sz="2800" dirty="0"/>
              <a:t>Users who see the ad are different from users who do not; they searched for “online brokerage”</a:t>
            </a:r>
          </a:p>
          <a:p>
            <a:pPr>
              <a:spcBef>
                <a:spcPts val="1200"/>
              </a:spcBef>
            </a:pPr>
            <a:r>
              <a:rPr lang="en-US" sz="2800" dirty="0"/>
              <a:t>More intent on finding a brokerage than those who do not search</a:t>
            </a:r>
          </a:p>
        </p:txBody>
      </p:sp>
      <p:sp>
        <p:nvSpPr>
          <p:cNvPr id="13" name="Rectangle 12">
            <a:extLst>
              <a:ext uri="{FF2B5EF4-FFF2-40B4-BE49-F238E27FC236}">
                <a16:creationId xmlns:a16="http://schemas.microsoft.com/office/drawing/2014/main" id="{CE92C157-F9F1-C64D-ABF9-66547632B6BC}"/>
              </a:ext>
            </a:extLst>
          </p:cNvPr>
          <p:cNvSpPr/>
          <p:nvPr/>
        </p:nvSpPr>
        <p:spPr bwMode="auto">
          <a:xfrm>
            <a:off x="550089" y="4790800"/>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A</a:t>
            </a:r>
          </a:p>
        </p:txBody>
      </p:sp>
      <p:sp>
        <p:nvSpPr>
          <p:cNvPr id="14" name="Rectangle 13">
            <a:extLst>
              <a:ext uri="{FF2B5EF4-FFF2-40B4-BE49-F238E27FC236}">
                <a16:creationId xmlns:a16="http://schemas.microsoft.com/office/drawing/2014/main" id="{E6118476-D371-3E44-AEF8-8A37B4192B0C}"/>
              </a:ext>
            </a:extLst>
          </p:cNvPr>
          <p:cNvSpPr/>
          <p:nvPr/>
        </p:nvSpPr>
        <p:spPr bwMode="auto">
          <a:xfrm>
            <a:off x="2397939" y="4790800"/>
            <a:ext cx="1169857" cy="808136"/>
          </a:xfrm>
          <a:prstGeom prst="rect">
            <a:avLst/>
          </a:prstGeom>
          <a:solidFill>
            <a:schemeClr val="accent2">
              <a:lumMod val="20000"/>
              <a:lumOff val="8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C</a:t>
            </a:r>
          </a:p>
        </p:txBody>
      </p:sp>
      <p:sp>
        <p:nvSpPr>
          <p:cNvPr id="16" name="Rectangle 15">
            <a:extLst>
              <a:ext uri="{FF2B5EF4-FFF2-40B4-BE49-F238E27FC236}">
                <a16:creationId xmlns:a16="http://schemas.microsoft.com/office/drawing/2014/main" id="{AB16512C-C23B-BC4B-92A9-6979DC1139DF}"/>
              </a:ext>
            </a:extLst>
          </p:cNvPr>
          <p:cNvSpPr/>
          <p:nvPr/>
        </p:nvSpPr>
        <p:spPr bwMode="auto">
          <a:xfrm>
            <a:off x="5173793" y="4790800"/>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B</a:t>
            </a:r>
          </a:p>
        </p:txBody>
      </p:sp>
      <p:sp>
        <p:nvSpPr>
          <p:cNvPr id="17" name="Rectangle 16">
            <a:extLst>
              <a:ext uri="{FF2B5EF4-FFF2-40B4-BE49-F238E27FC236}">
                <a16:creationId xmlns:a16="http://schemas.microsoft.com/office/drawing/2014/main" id="{EA1C54FF-8366-AF43-A2D3-35AE1A6929CE}"/>
              </a:ext>
            </a:extLst>
          </p:cNvPr>
          <p:cNvSpPr/>
          <p:nvPr/>
        </p:nvSpPr>
        <p:spPr bwMode="auto">
          <a:xfrm>
            <a:off x="7051840" y="4790800"/>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D</a:t>
            </a:r>
          </a:p>
        </p:txBody>
      </p:sp>
      <p:sp>
        <p:nvSpPr>
          <p:cNvPr id="18" name="Rectangle 17">
            <a:extLst>
              <a:ext uri="{FF2B5EF4-FFF2-40B4-BE49-F238E27FC236}">
                <a16:creationId xmlns:a16="http://schemas.microsoft.com/office/drawing/2014/main" id="{7C29E3DC-9434-E14C-8308-0C17E8176E4D}"/>
              </a:ext>
            </a:extLst>
          </p:cNvPr>
          <p:cNvSpPr/>
          <p:nvPr/>
        </p:nvSpPr>
        <p:spPr>
          <a:xfrm>
            <a:off x="679643" y="4338610"/>
            <a:ext cx="938077" cy="430887"/>
          </a:xfrm>
          <a:prstGeom prst="rect">
            <a:avLst/>
          </a:prstGeom>
        </p:spPr>
        <p:txBody>
          <a:bodyPr wrap="none">
            <a:spAutoFit/>
          </a:bodyPr>
          <a:lstStyle/>
          <a:p>
            <a:r>
              <a:rPr lang="en-US" sz="2200" dirty="0"/>
              <a:t>No ad</a:t>
            </a:r>
          </a:p>
        </p:txBody>
      </p:sp>
      <p:sp>
        <p:nvSpPr>
          <p:cNvPr id="19" name="Rectangle 18">
            <a:extLst>
              <a:ext uri="{FF2B5EF4-FFF2-40B4-BE49-F238E27FC236}">
                <a16:creationId xmlns:a16="http://schemas.microsoft.com/office/drawing/2014/main" id="{B4E52DB3-6464-EC43-8958-8D8BEE73767F}"/>
              </a:ext>
            </a:extLst>
          </p:cNvPr>
          <p:cNvSpPr/>
          <p:nvPr/>
        </p:nvSpPr>
        <p:spPr>
          <a:xfrm>
            <a:off x="2757885" y="4338610"/>
            <a:ext cx="529312" cy="430887"/>
          </a:xfrm>
          <a:prstGeom prst="rect">
            <a:avLst/>
          </a:prstGeom>
        </p:spPr>
        <p:txBody>
          <a:bodyPr wrap="none">
            <a:spAutoFit/>
          </a:bodyPr>
          <a:lstStyle/>
          <a:p>
            <a:r>
              <a:rPr lang="en-US" sz="2200" dirty="0"/>
              <a:t>Ad</a:t>
            </a:r>
          </a:p>
        </p:txBody>
      </p:sp>
      <p:sp>
        <p:nvSpPr>
          <p:cNvPr id="20" name="Rectangle 19">
            <a:extLst>
              <a:ext uri="{FF2B5EF4-FFF2-40B4-BE49-F238E27FC236}">
                <a16:creationId xmlns:a16="http://schemas.microsoft.com/office/drawing/2014/main" id="{797B0A8E-A5DE-DA47-B71F-13AF5E7420BD}"/>
              </a:ext>
            </a:extLst>
          </p:cNvPr>
          <p:cNvSpPr/>
          <p:nvPr/>
        </p:nvSpPr>
        <p:spPr>
          <a:xfrm>
            <a:off x="5288093" y="4338610"/>
            <a:ext cx="938077" cy="430887"/>
          </a:xfrm>
          <a:prstGeom prst="rect">
            <a:avLst/>
          </a:prstGeom>
        </p:spPr>
        <p:txBody>
          <a:bodyPr wrap="none">
            <a:spAutoFit/>
          </a:bodyPr>
          <a:lstStyle/>
          <a:p>
            <a:r>
              <a:rPr lang="en-US" sz="2200" dirty="0"/>
              <a:t>No ad</a:t>
            </a:r>
          </a:p>
        </p:txBody>
      </p:sp>
      <p:sp>
        <p:nvSpPr>
          <p:cNvPr id="21" name="Rectangle 20">
            <a:extLst>
              <a:ext uri="{FF2B5EF4-FFF2-40B4-BE49-F238E27FC236}">
                <a16:creationId xmlns:a16="http://schemas.microsoft.com/office/drawing/2014/main" id="{8588F1AD-0047-D444-A9D9-B87375647915}"/>
              </a:ext>
            </a:extLst>
          </p:cNvPr>
          <p:cNvSpPr/>
          <p:nvPr/>
        </p:nvSpPr>
        <p:spPr>
          <a:xfrm>
            <a:off x="7347285" y="4338610"/>
            <a:ext cx="529312" cy="430887"/>
          </a:xfrm>
          <a:prstGeom prst="rect">
            <a:avLst/>
          </a:prstGeom>
        </p:spPr>
        <p:txBody>
          <a:bodyPr wrap="none">
            <a:spAutoFit/>
          </a:bodyPr>
          <a:lstStyle/>
          <a:p>
            <a:r>
              <a:rPr lang="en-US" sz="2200" dirty="0"/>
              <a:t>Ad</a:t>
            </a:r>
          </a:p>
        </p:txBody>
      </p:sp>
      <p:sp>
        <p:nvSpPr>
          <p:cNvPr id="26" name="Freeform 25">
            <a:extLst>
              <a:ext uri="{FF2B5EF4-FFF2-40B4-BE49-F238E27FC236}">
                <a16:creationId xmlns:a16="http://schemas.microsoft.com/office/drawing/2014/main" id="{12D771F4-3984-E740-B5CE-3E0705C4E295}"/>
              </a:ext>
            </a:extLst>
          </p:cNvPr>
          <p:cNvSpPr/>
          <p:nvPr/>
        </p:nvSpPr>
        <p:spPr>
          <a:xfrm>
            <a:off x="1123950" y="5804165"/>
            <a:ext cx="6553200" cy="310885"/>
          </a:xfrm>
          <a:custGeom>
            <a:avLst/>
            <a:gdLst>
              <a:gd name="connsiteX0" fmla="*/ 0 w 6553200"/>
              <a:gd name="connsiteY0" fmla="*/ 0 h 514350"/>
              <a:gd name="connsiteX1" fmla="*/ 0 w 6553200"/>
              <a:gd name="connsiteY1" fmla="*/ 514350 h 514350"/>
              <a:gd name="connsiteX2" fmla="*/ 6553200 w 6553200"/>
              <a:gd name="connsiteY2" fmla="*/ 514350 h 514350"/>
              <a:gd name="connsiteX3" fmla="*/ 6553200 w 6553200"/>
              <a:gd name="connsiteY3" fmla="*/ 0 h 514350"/>
            </a:gdLst>
            <a:ahLst/>
            <a:cxnLst>
              <a:cxn ang="0">
                <a:pos x="connsiteX0" y="connsiteY0"/>
              </a:cxn>
              <a:cxn ang="0">
                <a:pos x="connsiteX1" y="connsiteY1"/>
              </a:cxn>
              <a:cxn ang="0">
                <a:pos x="connsiteX2" y="connsiteY2"/>
              </a:cxn>
              <a:cxn ang="0">
                <a:pos x="connsiteX3" y="connsiteY3"/>
              </a:cxn>
            </a:cxnLst>
            <a:rect l="l" t="t" r="r" b="b"/>
            <a:pathLst>
              <a:path w="6553200" h="514350">
                <a:moveTo>
                  <a:pt x="0" y="0"/>
                </a:moveTo>
                <a:lnTo>
                  <a:pt x="0" y="514350"/>
                </a:lnTo>
                <a:lnTo>
                  <a:pt x="6553200" y="514350"/>
                </a:lnTo>
                <a:lnTo>
                  <a:pt x="6553200" y="0"/>
                </a:lnTo>
              </a:path>
            </a:pathLst>
          </a:cu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DBD6C79-FC90-0045-A81C-445F20338863}"/>
              </a:ext>
            </a:extLst>
          </p:cNvPr>
          <p:cNvSpPr/>
          <p:nvPr/>
        </p:nvSpPr>
        <p:spPr>
          <a:xfrm>
            <a:off x="5888585" y="3790336"/>
            <a:ext cx="1725152" cy="461665"/>
          </a:xfrm>
          <a:prstGeom prst="rect">
            <a:avLst/>
          </a:prstGeom>
        </p:spPr>
        <p:txBody>
          <a:bodyPr wrap="none">
            <a:spAutoFit/>
          </a:bodyPr>
          <a:lstStyle/>
          <a:p>
            <a:r>
              <a:rPr lang="en-US" sz="2400" b="1" dirty="0"/>
              <a:t>Reachable</a:t>
            </a:r>
          </a:p>
        </p:txBody>
      </p:sp>
      <p:sp>
        <p:nvSpPr>
          <p:cNvPr id="29" name="Rectangle 28">
            <a:extLst>
              <a:ext uri="{FF2B5EF4-FFF2-40B4-BE49-F238E27FC236}">
                <a16:creationId xmlns:a16="http://schemas.microsoft.com/office/drawing/2014/main" id="{9AF574D6-0286-0643-BCB0-41654E09E18C}"/>
              </a:ext>
            </a:extLst>
          </p:cNvPr>
          <p:cNvSpPr/>
          <p:nvPr/>
        </p:nvSpPr>
        <p:spPr>
          <a:xfrm>
            <a:off x="1069906" y="3790336"/>
            <a:ext cx="2032929" cy="461665"/>
          </a:xfrm>
          <a:prstGeom prst="rect">
            <a:avLst/>
          </a:prstGeom>
        </p:spPr>
        <p:txBody>
          <a:bodyPr wrap="none">
            <a:spAutoFit/>
          </a:bodyPr>
          <a:lstStyle/>
          <a:p>
            <a:r>
              <a:rPr lang="en-US" sz="2400" b="1" dirty="0"/>
              <a:t>Unreachable</a:t>
            </a:r>
          </a:p>
        </p:txBody>
      </p:sp>
      <p:sp>
        <p:nvSpPr>
          <p:cNvPr id="30" name="Rectangle 29">
            <a:extLst>
              <a:ext uri="{FF2B5EF4-FFF2-40B4-BE49-F238E27FC236}">
                <a16:creationId xmlns:a16="http://schemas.microsoft.com/office/drawing/2014/main" id="{29B8DEEB-6B76-1A47-9F7C-894A3AC8A7D3}"/>
              </a:ext>
            </a:extLst>
          </p:cNvPr>
          <p:cNvSpPr/>
          <p:nvPr/>
        </p:nvSpPr>
        <p:spPr>
          <a:xfrm>
            <a:off x="8879275" y="6488668"/>
            <a:ext cx="304892" cy="276999"/>
          </a:xfrm>
          <a:prstGeom prst="rect">
            <a:avLst/>
          </a:prstGeom>
        </p:spPr>
        <p:txBody>
          <a:bodyPr wrap="none">
            <a:spAutoFit/>
          </a:bodyPr>
          <a:lstStyle/>
          <a:p>
            <a:r>
              <a:rPr lang="en-US" sz="1200" dirty="0"/>
              <a:t>Q</a:t>
            </a:r>
          </a:p>
        </p:txBody>
      </p:sp>
    </p:spTree>
    <p:extLst>
      <p:ext uri="{BB962C8B-B14F-4D97-AF65-F5344CB8AC3E}">
        <p14:creationId xmlns:p14="http://schemas.microsoft.com/office/powerpoint/2010/main" val="3447711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90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What Is Enabled by Digital?</a:t>
            </a:r>
          </a:p>
        </p:txBody>
      </p:sp>
      <p:sp>
        <p:nvSpPr>
          <p:cNvPr id="3" name="Content Placeholder 2"/>
          <p:cNvSpPr>
            <a:spLocks noGrp="1"/>
          </p:cNvSpPr>
          <p:nvPr>
            <p:ph idx="1"/>
          </p:nvPr>
        </p:nvSpPr>
        <p:spPr>
          <a:xfrm>
            <a:off x="665002" y="5308974"/>
            <a:ext cx="7642419" cy="955639"/>
          </a:xfrm>
          <a:solidFill>
            <a:schemeClr val="accent2">
              <a:lumMod val="20000"/>
              <a:lumOff val="80000"/>
            </a:schemeClr>
          </a:solidFill>
        </p:spPr>
        <p:txBody>
          <a:bodyPr/>
          <a:lstStyle/>
          <a:p>
            <a:pPr marL="0" indent="0">
              <a:buNone/>
            </a:pPr>
            <a:r>
              <a:rPr lang="en-US" sz="3000" dirty="0"/>
              <a:t>Targeting (last lecture); experimentation and measurability </a:t>
            </a:r>
            <a:r>
              <a:rPr lang="en-US" sz="3000"/>
              <a:t>(this </a:t>
            </a:r>
            <a:r>
              <a:rPr lang="en-US" sz="3000" dirty="0"/>
              <a:t>lecture)</a:t>
            </a:r>
          </a:p>
          <a:p>
            <a:pPr marL="0" indent="0">
              <a:buNone/>
            </a:pPr>
            <a:endParaRPr lang="en-US" dirty="0"/>
          </a:p>
        </p:txBody>
      </p:sp>
      <p:sp>
        <p:nvSpPr>
          <p:cNvPr id="5" name="Rectangle 4"/>
          <p:cNvSpPr/>
          <p:nvPr/>
        </p:nvSpPr>
        <p:spPr>
          <a:xfrm>
            <a:off x="755576" y="6453336"/>
            <a:ext cx="8229600" cy="276999"/>
          </a:xfrm>
          <a:prstGeom prst="rect">
            <a:avLst/>
          </a:prstGeom>
          <a:noFill/>
        </p:spPr>
        <p:txBody>
          <a:bodyPr wrap="none" anchor="b">
            <a:noAutofit/>
          </a:bodyPr>
          <a:lstStyle/>
          <a:p>
            <a:pPr algn="r"/>
            <a:r>
              <a:rPr lang="en-US" sz="1000" dirty="0">
                <a:solidFill>
                  <a:schemeClr val="bg1">
                    <a:lumMod val="50000"/>
                  </a:schemeClr>
                </a:solidFill>
              </a:rPr>
              <a:t>source: https://commons.wikimedia.org/w/index.php?curid=8358951</a:t>
            </a:r>
          </a:p>
        </p:txBody>
      </p:sp>
      <p:sp>
        <p:nvSpPr>
          <p:cNvPr id="9" name="Rectangle 8">
            <a:extLst>
              <a:ext uri="{FF2B5EF4-FFF2-40B4-BE49-F238E27FC236}">
                <a16:creationId xmlns:a16="http://schemas.microsoft.com/office/drawing/2014/main" id="{533E435C-0B46-3441-951A-89A9D270FDC4}"/>
              </a:ext>
            </a:extLst>
          </p:cNvPr>
          <p:cNvSpPr/>
          <p:nvPr/>
        </p:nvSpPr>
        <p:spPr>
          <a:xfrm>
            <a:off x="457200" y="1886487"/>
            <a:ext cx="6096000" cy="1446109"/>
          </a:xfrm>
          <a:prstGeom prst="rect">
            <a:avLst/>
          </a:prstGeom>
        </p:spPr>
        <p:txBody>
          <a:bodyPr wrap="square">
            <a:noAutofit/>
          </a:bodyPr>
          <a:lstStyle/>
          <a:p>
            <a:pPr>
              <a:spcBef>
                <a:spcPts val="600"/>
              </a:spcBef>
            </a:pPr>
            <a:r>
              <a:rPr lang="en-US" sz="3000" dirty="0"/>
              <a:t>“</a:t>
            </a:r>
            <a:r>
              <a:rPr lang="en-US" sz="3000" i="1" dirty="0"/>
              <a:t>Half the money I spend on advertising is wasted; the trouble is I don't know which half </a:t>
            </a:r>
            <a:r>
              <a:rPr lang="en-US" sz="3000" dirty="0"/>
              <a:t>”--- John Wanamaker</a:t>
            </a:r>
          </a:p>
        </p:txBody>
      </p:sp>
      <p:pic>
        <p:nvPicPr>
          <p:cNvPr id="10" name="Picture 9" descr="A black and white portrait photo of John Wanamaker in a bowtie.">
            <a:extLst>
              <a:ext uri="{FF2B5EF4-FFF2-40B4-BE49-F238E27FC236}">
                <a16:creationId xmlns:a16="http://schemas.microsoft.com/office/drawing/2014/main" id="{137A6D51-4DEA-8B44-80BE-5BF0937198B4}"/>
              </a:ext>
            </a:extLst>
          </p:cNvPr>
          <p:cNvPicPr>
            <a:picLocks noChangeAspect="1"/>
          </p:cNvPicPr>
          <p:nvPr/>
        </p:nvPicPr>
        <p:blipFill rotWithShape="1">
          <a:blip r:embed="rId3" cstate="print"/>
          <a:srcRect t="2023" r="2782" b="1"/>
          <a:stretch/>
        </p:blipFill>
        <p:spPr>
          <a:xfrm>
            <a:off x="6994647" y="1905942"/>
            <a:ext cx="1703832" cy="2325408"/>
          </a:xfrm>
          <a:prstGeom prst="rect">
            <a:avLst/>
          </a:prstGeom>
        </p:spPr>
      </p:pic>
      <p:sp>
        <p:nvSpPr>
          <p:cNvPr id="11" name="TextBox 10">
            <a:extLst>
              <a:ext uri="{FF2B5EF4-FFF2-40B4-BE49-F238E27FC236}">
                <a16:creationId xmlns:a16="http://schemas.microsoft.com/office/drawing/2014/main" id="{6651990B-325F-5A44-9983-BB9CB25163EC}"/>
              </a:ext>
            </a:extLst>
          </p:cNvPr>
          <p:cNvSpPr txBox="1"/>
          <p:nvPr/>
        </p:nvSpPr>
        <p:spPr>
          <a:xfrm>
            <a:off x="-139485" y="1426501"/>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B6243013-B9DD-5A45-BD15-2A0F4861E8A0}"/>
              </a:ext>
            </a:extLst>
          </p:cNvPr>
          <p:cNvSpPr txBox="1"/>
          <p:nvPr/>
        </p:nvSpPr>
        <p:spPr>
          <a:xfrm>
            <a:off x="-2014780" y="1364508"/>
            <a:ext cx="184731" cy="369332"/>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B6DD4921-7C75-0040-AE69-2E89CAC3B7A5}"/>
              </a:ext>
            </a:extLst>
          </p:cNvPr>
          <p:cNvSpPr/>
          <p:nvPr/>
        </p:nvSpPr>
        <p:spPr>
          <a:xfrm>
            <a:off x="8879275" y="6488668"/>
            <a:ext cx="304892" cy="276999"/>
          </a:xfrm>
          <a:prstGeom prst="rect">
            <a:avLst/>
          </a:prstGeom>
        </p:spPr>
        <p:txBody>
          <a:bodyPr wrap="none">
            <a:spAutoFit/>
          </a:bodyPr>
          <a:lstStyle/>
          <a:p>
            <a:r>
              <a:rPr lang="en-US" sz="1200" dirty="0"/>
              <a:t>Q</a:t>
            </a:r>
          </a:p>
        </p:txBody>
      </p:sp>
    </p:spTree>
    <p:extLst>
      <p:ext uri="{BB962C8B-B14F-4D97-AF65-F5344CB8AC3E}">
        <p14:creationId xmlns:p14="http://schemas.microsoft.com/office/powerpoint/2010/main" val="237724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528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0DE8-98EF-45A0-849D-16A2156DD658}"/>
              </a:ext>
            </a:extLst>
          </p:cNvPr>
          <p:cNvSpPr>
            <a:spLocks noGrp="1"/>
          </p:cNvSpPr>
          <p:nvPr>
            <p:ph type="title"/>
          </p:nvPr>
        </p:nvSpPr>
        <p:spPr/>
        <p:txBody>
          <a:bodyPr/>
          <a:lstStyle/>
          <a:p>
            <a:r>
              <a:rPr lang="en-US" dirty="0"/>
              <a:t>An Activity Bias</a:t>
            </a:r>
            <a:endParaRPr lang="en-IN" dirty="0"/>
          </a:p>
        </p:txBody>
      </p:sp>
      <p:sp>
        <p:nvSpPr>
          <p:cNvPr id="3" name="Content Placeholder 2">
            <a:extLst>
              <a:ext uri="{FF2B5EF4-FFF2-40B4-BE49-F238E27FC236}">
                <a16:creationId xmlns:a16="http://schemas.microsoft.com/office/drawing/2014/main" id="{29D1D28C-D7C5-4E38-B41B-635C4AA35640}"/>
              </a:ext>
            </a:extLst>
          </p:cNvPr>
          <p:cNvSpPr>
            <a:spLocks noGrp="1"/>
          </p:cNvSpPr>
          <p:nvPr>
            <p:ph idx="1"/>
          </p:nvPr>
        </p:nvSpPr>
        <p:spPr>
          <a:xfrm>
            <a:off x="457200" y="1600200"/>
            <a:ext cx="8229600" cy="2834373"/>
          </a:xfrm>
        </p:spPr>
        <p:txBody>
          <a:bodyPr/>
          <a:lstStyle/>
          <a:p>
            <a:pPr>
              <a:spcBef>
                <a:spcPts val="1200"/>
              </a:spcBef>
            </a:pPr>
            <a:r>
              <a:rPr lang="en-US" sz="2800" dirty="0"/>
              <a:t>Users who see the ad are different from users who do not; they are online</a:t>
            </a:r>
          </a:p>
          <a:p>
            <a:pPr>
              <a:spcBef>
                <a:spcPts val="1200"/>
              </a:spcBef>
            </a:pPr>
            <a:r>
              <a:rPr lang="en-US" sz="2800" dirty="0"/>
              <a:t>More active than those who do not see the ad </a:t>
            </a:r>
          </a:p>
        </p:txBody>
      </p:sp>
      <p:sp>
        <p:nvSpPr>
          <p:cNvPr id="13" name="Rectangle 12">
            <a:extLst>
              <a:ext uri="{FF2B5EF4-FFF2-40B4-BE49-F238E27FC236}">
                <a16:creationId xmlns:a16="http://schemas.microsoft.com/office/drawing/2014/main" id="{C1B5792E-4C71-3642-8864-7522C54E3382}"/>
              </a:ext>
            </a:extLst>
          </p:cNvPr>
          <p:cNvSpPr/>
          <p:nvPr/>
        </p:nvSpPr>
        <p:spPr bwMode="auto">
          <a:xfrm>
            <a:off x="550089" y="4790800"/>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A</a:t>
            </a:r>
          </a:p>
        </p:txBody>
      </p:sp>
      <p:sp>
        <p:nvSpPr>
          <p:cNvPr id="14" name="Rectangle 13">
            <a:extLst>
              <a:ext uri="{FF2B5EF4-FFF2-40B4-BE49-F238E27FC236}">
                <a16:creationId xmlns:a16="http://schemas.microsoft.com/office/drawing/2014/main" id="{067D8CE4-15D6-884D-8BD8-C63E14655424}"/>
              </a:ext>
            </a:extLst>
          </p:cNvPr>
          <p:cNvSpPr/>
          <p:nvPr/>
        </p:nvSpPr>
        <p:spPr bwMode="auto">
          <a:xfrm>
            <a:off x="2397939" y="4790800"/>
            <a:ext cx="1169857" cy="808136"/>
          </a:xfrm>
          <a:prstGeom prst="rect">
            <a:avLst/>
          </a:prstGeom>
          <a:solidFill>
            <a:schemeClr val="accent2">
              <a:lumMod val="20000"/>
              <a:lumOff val="8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C</a:t>
            </a:r>
          </a:p>
        </p:txBody>
      </p:sp>
      <p:sp>
        <p:nvSpPr>
          <p:cNvPr id="16" name="Rectangle 15">
            <a:extLst>
              <a:ext uri="{FF2B5EF4-FFF2-40B4-BE49-F238E27FC236}">
                <a16:creationId xmlns:a16="http://schemas.microsoft.com/office/drawing/2014/main" id="{54318E40-4626-A74F-BA7D-E261F7ED9C77}"/>
              </a:ext>
            </a:extLst>
          </p:cNvPr>
          <p:cNvSpPr/>
          <p:nvPr/>
        </p:nvSpPr>
        <p:spPr bwMode="auto">
          <a:xfrm>
            <a:off x="5173793" y="4790800"/>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B</a:t>
            </a:r>
          </a:p>
        </p:txBody>
      </p:sp>
      <p:sp>
        <p:nvSpPr>
          <p:cNvPr id="17" name="Rectangle 16">
            <a:extLst>
              <a:ext uri="{FF2B5EF4-FFF2-40B4-BE49-F238E27FC236}">
                <a16:creationId xmlns:a16="http://schemas.microsoft.com/office/drawing/2014/main" id="{2838289B-7115-F146-8937-28CEB0AC97CE}"/>
              </a:ext>
            </a:extLst>
          </p:cNvPr>
          <p:cNvSpPr/>
          <p:nvPr/>
        </p:nvSpPr>
        <p:spPr bwMode="auto">
          <a:xfrm>
            <a:off x="7051840" y="4790800"/>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D</a:t>
            </a:r>
          </a:p>
        </p:txBody>
      </p:sp>
      <p:sp>
        <p:nvSpPr>
          <p:cNvPr id="18" name="Rectangle 17">
            <a:extLst>
              <a:ext uri="{FF2B5EF4-FFF2-40B4-BE49-F238E27FC236}">
                <a16:creationId xmlns:a16="http://schemas.microsoft.com/office/drawing/2014/main" id="{AD3C76C9-7441-4C4D-9395-98866007A93D}"/>
              </a:ext>
            </a:extLst>
          </p:cNvPr>
          <p:cNvSpPr/>
          <p:nvPr/>
        </p:nvSpPr>
        <p:spPr>
          <a:xfrm>
            <a:off x="679643" y="4338610"/>
            <a:ext cx="938077" cy="430887"/>
          </a:xfrm>
          <a:prstGeom prst="rect">
            <a:avLst/>
          </a:prstGeom>
        </p:spPr>
        <p:txBody>
          <a:bodyPr wrap="none">
            <a:spAutoFit/>
          </a:bodyPr>
          <a:lstStyle/>
          <a:p>
            <a:r>
              <a:rPr lang="en-US" sz="2200" dirty="0"/>
              <a:t>No ad</a:t>
            </a:r>
          </a:p>
        </p:txBody>
      </p:sp>
      <p:sp>
        <p:nvSpPr>
          <p:cNvPr id="19" name="Rectangle 18">
            <a:extLst>
              <a:ext uri="{FF2B5EF4-FFF2-40B4-BE49-F238E27FC236}">
                <a16:creationId xmlns:a16="http://schemas.microsoft.com/office/drawing/2014/main" id="{ABAAF3A9-FCFE-3F45-A1EE-E27B529B8F11}"/>
              </a:ext>
            </a:extLst>
          </p:cNvPr>
          <p:cNvSpPr/>
          <p:nvPr/>
        </p:nvSpPr>
        <p:spPr>
          <a:xfrm>
            <a:off x="2757885" y="4338610"/>
            <a:ext cx="529312" cy="430887"/>
          </a:xfrm>
          <a:prstGeom prst="rect">
            <a:avLst/>
          </a:prstGeom>
        </p:spPr>
        <p:txBody>
          <a:bodyPr wrap="none">
            <a:spAutoFit/>
          </a:bodyPr>
          <a:lstStyle/>
          <a:p>
            <a:r>
              <a:rPr lang="en-US" sz="2200" dirty="0"/>
              <a:t>Ad</a:t>
            </a:r>
          </a:p>
        </p:txBody>
      </p:sp>
      <p:sp>
        <p:nvSpPr>
          <p:cNvPr id="20" name="Rectangle 19">
            <a:extLst>
              <a:ext uri="{FF2B5EF4-FFF2-40B4-BE49-F238E27FC236}">
                <a16:creationId xmlns:a16="http://schemas.microsoft.com/office/drawing/2014/main" id="{C5FB71D0-D18D-0B48-B2A9-0CDFB5542529}"/>
              </a:ext>
            </a:extLst>
          </p:cNvPr>
          <p:cNvSpPr/>
          <p:nvPr/>
        </p:nvSpPr>
        <p:spPr>
          <a:xfrm>
            <a:off x="5288093" y="4338610"/>
            <a:ext cx="938077" cy="430887"/>
          </a:xfrm>
          <a:prstGeom prst="rect">
            <a:avLst/>
          </a:prstGeom>
        </p:spPr>
        <p:txBody>
          <a:bodyPr wrap="none">
            <a:spAutoFit/>
          </a:bodyPr>
          <a:lstStyle/>
          <a:p>
            <a:r>
              <a:rPr lang="en-US" sz="2200" dirty="0"/>
              <a:t>No ad</a:t>
            </a:r>
          </a:p>
        </p:txBody>
      </p:sp>
      <p:sp>
        <p:nvSpPr>
          <p:cNvPr id="21" name="Rectangle 20">
            <a:extLst>
              <a:ext uri="{FF2B5EF4-FFF2-40B4-BE49-F238E27FC236}">
                <a16:creationId xmlns:a16="http://schemas.microsoft.com/office/drawing/2014/main" id="{07E32369-67B7-AF48-B606-90A5E1CE4004}"/>
              </a:ext>
            </a:extLst>
          </p:cNvPr>
          <p:cNvSpPr/>
          <p:nvPr/>
        </p:nvSpPr>
        <p:spPr>
          <a:xfrm>
            <a:off x="7347285" y="4338610"/>
            <a:ext cx="529312" cy="430887"/>
          </a:xfrm>
          <a:prstGeom prst="rect">
            <a:avLst/>
          </a:prstGeom>
        </p:spPr>
        <p:txBody>
          <a:bodyPr wrap="none">
            <a:spAutoFit/>
          </a:bodyPr>
          <a:lstStyle/>
          <a:p>
            <a:r>
              <a:rPr lang="en-US" sz="2200" dirty="0"/>
              <a:t>Ad</a:t>
            </a:r>
          </a:p>
        </p:txBody>
      </p:sp>
      <p:sp>
        <p:nvSpPr>
          <p:cNvPr id="22" name="Freeform 21">
            <a:extLst>
              <a:ext uri="{FF2B5EF4-FFF2-40B4-BE49-F238E27FC236}">
                <a16:creationId xmlns:a16="http://schemas.microsoft.com/office/drawing/2014/main" id="{4C0F3D51-281C-9A40-9876-8E6A23FA52E5}"/>
              </a:ext>
            </a:extLst>
          </p:cNvPr>
          <p:cNvSpPr/>
          <p:nvPr/>
        </p:nvSpPr>
        <p:spPr>
          <a:xfrm>
            <a:off x="1123950" y="5804165"/>
            <a:ext cx="6553200" cy="310885"/>
          </a:xfrm>
          <a:custGeom>
            <a:avLst/>
            <a:gdLst>
              <a:gd name="connsiteX0" fmla="*/ 0 w 6553200"/>
              <a:gd name="connsiteY0" fmla="*/ 0 h 514350"/>
              <a:gd name="connsiteX1" fmla="*/ 0 w 6553200"/>
              <a:gd name="connsiteY1" fmla="*/ 514350 h 514350"/>
              <a:gd name="connsiteX2" fmla="*/ 6553200 w 6553200"/>
              <a:gd name="connsiteY2" fmla="*/ 514350 h 514350"/>
              <a:gd name="connsiteX3" fmla="*/ 6553200 w 6553200"/>
              <a:gd name="connsiteY3" fmla="*/ 0 h 514350"/>
            </a:gdLst>
            <a:ahLst/>
            <a:cxnLst>
              <a:cxn ang="0">
                <a:pos x="connsiteX0" y="connsiteY0"/>
              </a:cxn>
              <a:cxn ang="0">
                <a:pos x="connsiteX1" y="connsiteY1"/>
              </a:cxn>
              <a:cxn ang="0">
                <a:pos x="connsiteX2" y="connsiteY2"/>
              </a:cxn>
              <a:cxn ang="0">
                <a:pos x="connsiteX3" y="connsiteY3"/>
              </a:cxn>
            </a:cxnLst>
            <a:rect l="l" t="t" r="r" b="b"/>
            <a:pathLst>
              <a:path w="6553200" h="514350">
                <a:moveTo>
                  <a:pt x="0" y="0"/>
                </a:moveTo>
                <a:lnTo>
                  <a:pt x="0" y="514350"/>
                </a:lnTo>
                <a:lnTo>
                  <a:pt x="6553200" y="514350"/>
                </a:lnTo>
                <a:lnTo>
                  <a:pt x="6553200" y="0"/>
                </a:lnTo>
              </a:path>
            </a:pathLst>
          </a:cu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03F610-97F4-8E4E-90EE-BF48FC375826}"/>
              </a:ext>
            </a:extLst>
          </p:cNvPr>
          <p:cNvSpPr/>
          <p:nvPr/>
        </p:nvSpPr>
        <p:spPr>
          <a:xfrm>
            <a:off x="5888585" y="3790336"/>
            <a:ext cx="1725152" cy="461665"/>
          </a:xfrm>
          <a:prstGeom prst="rect">
            <a:avLst/>
          </a:prstGeom>
        </p:spPr>
        <p:txBody>
          <a:bodyPr wrap="none">
            <a:spAutoFit/>
          </a:bodyPr>
          <a:lstStyle/>
          <a:p>
            <a:r>
              <a:rPr lang="en-US" sz="2400" b="1" dirty="0"/>
              <a:t>Reachable</a:t>
            </a:r>
          </a:p>
        </p:txBody>
      </p:sp>
      <p:sp>
        <p:nvSpPr>
          <p:cNvPr id="24" name="Rectangle 23">
            <a:extLst>
              <a:ext uri="{FF2B5EF4-FFF2-40B4-BE49-F238E27FC236}">
                <a16:creationId xmlns:a16="http://schemas.microsoft.com/office/drawing/2014/main" id="{EC62DFCF-B48C-1D4E-A387-C9BA7867BBAB}"/>
              </a:ext>
            </a:extLst>
          </p:cNvPr>
          <p:cNvSpPr/>
          <p:nvPr/>
        </p:nvSpPr>
        <p:spPr>
          <a:xfrm>
            <a:off x="1069906" y="3790336"/>
            <a:ext cx="2032929" cy="461665"/>
          </a:xfrm>
          <a:prstGeom prst="rect">
            <a:avLst/>
          </a:prstGeom>
        </p:spPr>
        <p:txBody>
          <a:bodyPr wrap="none">
            <a:spAutoFit/>
          </a:bodyPr>
          <a:lstStyle/>
          <a:p>
            <a:r>
              <a:rPr lang="en-US" sz="2400" b="1" dirty="0"/>
              <a:t>Unreachable</a:t>
            </a:r>
          </a:p>
        </p:txBody>
      </p:sp>
    </p:spTree>
    <p:extLst>
      <p:ext uri="{BB962C8B-B14F-4D97-AF65-F5344CB8AC3E}">
        <p14:creationId xmlns:p14="http://schemas.microsoft.com/office/powerpoint/2010/main" val="2547892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An Activity Bias at Yahoo</a:t>
            </a:r>
          </a:p>
        </p:txBody>
      </p:sp>
      <p:sp>
        <p:nvSpPr>
          <p:cNvPr id="21" name="Rectangle 20">
            <a:extLst>
              <a:ext uri="{FF2B5EF4-FFF2-40B4-BE49-F238E27FC236}">
                <a16:creationId xmlns:a16="http://schemas.microsoft.com/office/drawing/2014/main" id="{8485E426-D709-4E31-A475-A795A61968E3}"/>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Lewis, Rao, and Reiley’11</a:t>
            </a:r>
          </a:p>
        </p:txBody>
      </p:sp>
      <p:sp>
        <p:nvSpPr>
          <p:cNvPr id="5" name="TextBox 4">
            <a:extLst>
              <a:ext uri="{FF2B5EF4-FFF2-40B4-BE49-F238E27FC236}">
                <a16:creationId xmlns:a16="http://schemas.microsoft.com/office/drawing/2014/main" id="{89E0476A-175C-DA42-ACE1-6E123F5C5F13}"/>
              </a:ext>
            </a:extLst>
          </p:cNvPr>
          <p:cNvSpPr txBox="1"/>
          <p:nvPr/>
        </p:nvSpPr>
        <p:spPr>
          <a:xfrm>
            <a:off x="9963150" y="6419850"/>
            <a:ext cx="184731"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a:xfrm>
            <a:off x="457200" y="1352550"/>
            <a:ext cx="8229600" cy="1063478"/>
          </a:xfrm>
        </p:spPr>
        <p:txBody>
          <a:bodyPr>
            <a:noAutofit/>
          </a:bodyPr>
          <a:lstStyle/>
          <a:p>
            <a:r>
              <a:rPr lang="en-US" sz="2500" dirty="0"/>
              <a:t>35 million users exposed on Yahoo network to ad for a services company</a:t>
            </a:r>
          </a:p>
          <a:p>
            <a:r>
              <a:rPr lang="en-US" sz="2500" dirty="0"/>
              <a:t>Typical user, on typical day is 0.08%</a:t>
            </a:r>
          </a:p>
        </p:txBody>
      </p:sp>
      <p:sp>
        <p:nvSpPr>
          <p:cNvPr id="7" name="Rectangle 6">
            <a:extLst>
              <a:ext uri="{FF2B5EF4-FFF2-40B4-BE49-F238E27FC236}">
                <a16:creationId xmlns:a16="http://schemas.microsoft.com/office/drawing/2014/main" id="{B3E86FCA-E580-3C40-B8AE-173A3BB45380}"/>
              </a:ext>
            </a:extLst>
          </p:cNvPr>
          <p:cNvSpPr/>
          <p:nvPr/>
        </p:nvSpPr>
        <p:spPr>
          <a:xfrm>
            <a:off x="3013363" y="3491345"/>
            <a:ext cx="2369128" cy="2327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descr="A line graph shows that on a typical day, 0.08 percent of Yahoo users would be exposed to a particular ad for a services company. The remainder of the graph is not visible yet."/>
          <p:cNvGrpSpPr/>
          <p:nvPr/>
        </p:nvGrpSpPr>
        <p:grpSpPr>
          <a:xfrm>
            <a:off x="585673" y="3061900"/>
            <a:ext cx="4957877" cy="3609410"/>
            <a:chOff x="585673" y="3061900"/>
            <a:chExt cx="4957877" cy="3609410"/>
          </a:xfrm>
        </p:grpSpPr>
        <p:sp>
          <p:nvSpPr>
            <p:cNvPr id="9" name="Rectangle 8"/>
            <p:cNvSpPr/>
            <p:nvPr/>
          </p:nvSpPr>
          <p:spPr>
            <a:xfrm>
              <a:off x="585673" y="3061900"/>
              <a:ext cx="4957877" cy="3609410"/>
            </a:xfrm>
            <a:prstGeom prst="rect">
              <a:avLst/>
            </a:prstGeom>
            <a:solidFill>
              <a:srgbClr val="EAF2F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Rectangle 9"/>
            <p:cNvSpPr/>
            <p:nvPr/>
          </p:nvSpPr>
          <p:spPr>
            <a:xfrm>
              <a:off x="1074420" y="3401884"/>
              <a:ext cx="4343400" cy="245027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Freeform 10"/>
            <p:cNvSpPr/>
            <p:nvPr/>
          </p:nvSpPr>
          <p:spPr>
            <a:xfrm>
              <a:off x="1072836" y="3399576"/>
              <a:ext cx="4350190" cy="2453489"/>
            </a:xfrm>
            <a:custGeom>
              <a:avLst/>
              <a:gdLst>
                <a:gd name="connsiteX0" fmla="*/ 0 w 4350190"/>
                <a:gd name="connsiteY0" fmla="*/ 0 h 2453489"/>
                <a:gd name="connsiteX1" fmla="*/ 0 w 4350190"/>
                <a:gd name="connsiteY1" fmla="*/ 2453489 h 2453489"/>
                <a:gd name="connsiteX2" fmla="*/ 4350190 w 4350190"/>
                <a:gd name="connsiteY2" fmla="*/ 2453489 h 2453489"/>
              </a:gdLst>
              <a:ahLst/>
              <a:cxnLst>
                <a:cxn ang="0">
                  <a:pos x="connsiteX0" y="connsiteY0"/>
                </a:cxn>
                <a:cxn ang="0">
                  <a:pos x="connsiteX1" y="connsiteY1"/>
                </a:cxn>
                <a:cxn ang="0">
                  <a:pos x="connsiteX2" y="connsiteY2"/>
                </a:cxn>
              </a:cxnLst>
              <a:rect l="l" t="t" r="r" b="b"/>
              <a:pathLst>
                <a:path w="4350190" h="2453489">
                  <a:moveTo>
                    <a:pt x="0" y="0"/>
                  </a:moveTo>
                  <a:lnTo>
                    <a:pt x="0" y="2453489"/>
                  </a:lnTo>
                  <a:lnTo>
                    <a:pt x="4350190" y="245348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2" name="Straight Connector 11"/>
            <p:cNvCxnSpPr/>
            <p:nvPr/>
          </p:nvCxnSpPr>
          <p:spPr>
            <a:xfrm>
              <a:off x="1072836" y="3485767"/>
              <a:ext cx="434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72836" y="4200991"/>
              <a:ext cx="434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72836" y="4920742"/>
              <a:ext cx="434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72836" y="5636346"/>
              <a:ext cx="434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018515" y="3485767"/>
              <a:ext cx="55905" cy="2150579"/>
              <a:chOff x="1018515" y="3485767"/>
              <a:chExt cx="4344984" cy="2150579"/>
            </a:xfrm>
          </p:grpSpPr>
          <p:cxnSp>
            <p:nvCxnSpPr>
              <p:cNvPr id="170" name="Straight Connector 169"/>
              <p:cNvCxnSpPr/>
              <p:nvPr/>
            </p:nvCxnSpPr>
            <p:spPr>
              <a:xfrm>
                <a:off x="1018515" y="3485767"/>
                <a:ext cx="4344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018515" y="4200991"/>
                <a:ext cx="4344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018515" y="4920742"/>
                <a:ext cx="4344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018515" y="5636346"/>
                <a:ext cx="4344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rot="16200000">
              <a:off x="1424401"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40337" y="5899916"/>
              <a:ext cx="224034" cy="151075"/>
            </a:xfrm>
            <a:prstGeom prst="rect">
              <a:avLst/>
            </a:prstGeom>
            <a:noFill/>
          </p:spPr>
          <p:txBody>
            <a:bodyPr wrap="none" lIns="0" tIns="0" rIns="0" bIns="0" rtlCol="0" anchor="ctr">
              <a:noAutofit/>
            </a:bodyPr>
            <a:lstStyle/>
            <a:p>
              <a:pPr algn="ctr"/>
              <a:r>
                <a:rPr lang="en-US" sz="1000" dirty="0"/>
                <a:t>-12</a:t>
              </a:r>
            </a:p>
          </p:txBody>
        </p:sp>
        <p:cxnSp>
          <p:nvCxnSpPr>
            <p:cNvPr id="20" name="Straight Connector 19"/>
            <p:cNvCxnSpPr/>
            <p:nvPr/>
          </p:nvCxnSpPr>
          <p:spPr>
            <a:xfrm rot="16200000">
              <a:off x="2021929"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937865" y="5899916"/>
              <a:ext cx="224034" cy="151075"/>
            </a:xfrm>
            <a:prstGeom prst="rect">
              <a:avLst/>
            </a:prstGeom>
            <a:noFill/>
          </p:spPr>
          <p:txBody>
            <a:bodyPr wrap="none" lIns="0" tIns="0" rIns="0" bIns="0" rtlCol="0" anchor="ctr">
              <a:noAutofit/>
            </a:bodyPr>
            <a:lstStyle/>
            <a:p>
              <a:pPr algn="ctr"/>
              <a:r>
                <a:rPr lang="en-US" sz="1000" dirty="0"/>
                <a:t>-8</a:t>
              </a:r>
            </a:p>
          </p:txBody>
        </p:sp>
        <p:cxnSp>
          <p:nvCxnSpPr>
            <p:cNvPr id="23" name="Straight Connector 22"/>
            <p:cNvCxnSpPr/>
            <p:nvPr/>
          </p:nvCxnSpPr>
          <p:spPr>
            <a:xfrm rot="16200000">
              <a:off x="2619458"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35394" y="5899916"/>
              <a:ext cx="224034" cy="151075"/>
            </a:xfrm>
            <a:prstGeom prst="rect">
              <a:avLst/>
            </a:prstGeom>
            <a:noFill/>
          </p:spPr>
          <p:txBody>
            <a:bodyPr wrap="none" lIns="0" tIns="0" rIns="0" bIns="0" rtlCol="0" anchor="ctr">
              <a:noAutofit/>
            </a:bodyPr>
            <a:lstStyle/>
            <a:p>
              <a:pPr algn="ctr"/>
              <a:r>
                <a:rPr lang="en-US" sz="1000" dirty="0"/>
                <a:t>-4</a:t>
              </a:r>
            </a:p>
          </p:txBody>
        </p:sp>
        <p:cxnSp>
          <p:nvCxnSpPr>
            <p:cNvPr id="25" name="Straight Connector 24"/>
            <p:cNvCxnSpPr/>
            <p:nvPr/>
          </p:nvCxnSpPr>
          <p:spPr>
            <a:xfrm rot="16200000">
              <a:off x="3217375"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33311" y="5899916"/>
              <a:ext cx="224034" cy="151075"/>
            </a:xfrm>
            <a:prstGeom prst="rect">
              <a:avLst/>
            </a:prstGeom>
            <a:noFill/>
          </p:spPr>
          <p:txBody>
            <a:bodyPr wrap="none" lIns="0" tIns="0" rIns="0" bIns="0" rtlCol="0" anchor="ctr">
              <a:noAutofit/>
            </a:bodyPr>
            <a:lstStyle/>
            <a:p>
              <a:pPr algn="ctr"/>
              <a:r>
                <a:rPr lang="en-US" sz="1000" dirty="0"/>
                <a:t>0</a:t>
              </a:r>
            </a:p>
          </p:txBody>
        </p:sp>
        <p:cxnSp>
          <p:nvCxnSpPr>
            <p:cNvPr id="27" name="Straight Connector 26"/>
            <p:cNvCxnSpPr/>
            <p:nvPr/>
          </p:nvCxnSpPr>
          <p:spPr>
            <a:xfrm rot="16200000">
              <a:off x="3814905"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730841" y="5899916"/>
              <a:ext cx="224034" cy="151075"/>
            </a:xfrm>
            <a:prstGeom prst="rect">
              <a:avLst/>
            </a:prstGeom>
            <a:noFill/>
          </p:spPr>
          <p:txBody>
            <a:bodyPr wrap="none" lIns="0" tIns="0" rIns="0" bIns="0" rtlCol="0" anchor="ctr">
              <a:noAutofit/>
            </a:bodyPr>
            <a:lstStyle/>
            <a:p>
              <a:pPr algn="ctr"/>
              <a:r>
                <a:rPr lang="en-US" sz="1000" dirty="0"/>
                <a:t>4</a:t>
              </a:r>
            </a:p>
          </p:txBody>
        </p:sp>
        <p:cxnSp>
          <p:nvCxnSpPr>
            <p:cNvPr id="29" name="Straight Connector 28"/>
            <p:cNvCxnSpPr/>
            <p:nvPr/>
          </p:nvCxnSpPr>
          <p:spPr>
            <a:xfrm rot="16200000">
              <a:off x="4409395"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25331" y="5899916"/>
              <a:ext cx="224034" cy="151075"/>
            </a:xfrm>
            <a:prstGeom prst="rect">
              <a:avLst/>
            </a:prstGeom>
            <a:noFill/>
          </p:spPr>
          <p:txBody>
            <a:bodyPr wrap="none" lIns="0" tIns="0" rIns="0" bIns="0" rtlCol="0" anchor="ctr">
              <a:noAutofit/>
            </a:bodyPr>
            <a:lstStyle/>
            <a:p>
              <a:pPr algn="ctr"/>
              <a:r>
                <a:rPr lang="en-US" sz="1000" dirty="0"/>
                <a:t>8</a:t>
              </a:r>
            </a:p>
          </p:txBody>
        </p:sp>
        <p:cxnSp>
          <p:nvCxnSpPr>
            <p:cNvPr id="31" name="Straight Connector 30"/>
            <p:cNvCxnSpPr/>
            <p:nvPr/>
          </p:nvCxnSpPr>
          <p:spPr>
            <a:xfrm rot="16200000">
              <a:off x="5006924"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22860" y="5899916"/>
              <a:ext cx="224034" cy="151075"/>
            </a:xfrm>
            <a:prstGeom prst="rect">
              <a:avLst/>
            </a:prstGeom>
            <a:noFill/>
          </p:spPr>
          <p:txBody>
            <a:bodyPr wrap="none" lIns="0" tIns="0" rIns="0" bIns="0" rtlCol="0" anchor="ctr">
              <a:noAutofit/>
            </a:bodyPr>
            <a:lstStyle/>
            <a:p>
              <a:pPr algn="ctr"/>
              <a:r>
                <a:rPr lang="en-US" sz="1000" dirty="0"/>
                <a:t>12</a:t>
              </a:r>
            </a:p>
          </p:txBody>
        </p:sp>
        <p:sp>
          <p:nvSpPr>
            <p:cNvPr id="33" name="TextBox 32"/>
            <p:cNvSpPr txBox="1"/>
            <p:nvPr/>
          </p:nvSpPr>
          <p:spPr>
            <a:xfrm rot="16200000">
              <a:off x="749258" y="5560808"/>
              <a:ext cx="327380" cy="151075"/>
            </a:xfrm>
            <a:prstGeom prst="rect">
              <a:avLst/>
            </a:prstGeom>
            <a:noFill/>
          </p:spPr>
          <p:txBody>
            <a:bodyPr wrap="none" lIns="0" tIns="0" rIns="0" bIns="0" rtlCol="0" anchor="ctr">
              <a:noAutofit/>
            </a:bodyPr>
            <a:lstStyle/>
            <a:p>
              <a:pPr algn="ctr"/>
              <a:r>
                <a:rPr lang="en-US" sz="1000" dirty="0"/>
                <a:t>.0004</a:t>
              </a:r>
            </a:p>
          </p:txBody>
        </p:sp>
        <p:sp>
          <p:nvSpPr>
            <p:cNvPr id="34" name="TextBox 33"/>
            <p:cNvSpPr txBox="1"/>
            <p:nvPr/>
          </p:nvSpPr>
          <p:spPr>
            <a:xfrm rot="16200000">
              <a:off x="749259" y="4845204"/>
              <a:ext cx="327380" cy="151075"/>
            </a:xfrm>
            <a:prstGeom prst="rect">
              <a:avLst/>
            </a:prstGeom>
            <a:noFill/>
          </p:spPr>
          <p:txBody>
            <a:bodyPr wrap="none" lIns="0" tIns="0" rIns="0" bIns="0" rtlCol="0" anchor="ctr">
              <a:noAutofit/>
            </a:bodyPr>
            <a:lstStyle/>
            <a:p>
              <a:pPr algn="ctr"/>
              <a:r>
                <a:rPr lang="en-US" sz="1000" dirty="0"/>
                <a:t>.0008</a:t>
              </a:r>
            </a:p>
          </p:txBody>
        </p:sp>
        <p:sp>
          <p:nvSpPr>
            <p:cNvPr id="35" name="TextBox 34"/>
            <p:cNvSpPr txBox="1"/>
            <p:nvPr/>
          </p:nvSpPr>
          <p:spPr>
            <a:xfrm rot="16200000">
              <a:off x="749260" y="4125453"/>
              <a:ext cx="327380" cy="151075"/>
            </a:xfrm>
            <a:prstGeom prst="rect">
              <a:avLst/>
            </a:prstGeom>
            <a:noFill/>
          </p:spPr>
          <p:txBody>
            <a:bodyPr wrap="none" lIns="0" tIns="0" rIns="0" bIns="0" rtlCol="0" anchor="ctr">
              <a:noAutofit/>
            </a:bodyPr>
            <a:lstStyle/>
            <a:p>
              <a:pPr algn="ctr"/>
              <a:r>
                <a:rPr lang="en-US" sz="1000" dirty="0"/>
                <a:t>.0012</a:t>
              </a:r>
            </a:p>
          </p:txBody>
        </p:sp>
        <p:sp>
          <p:nvSpPr>
            <p:cNvPr id="36" name="TextBox 35"/>
            <p:cNvSpPr txBox="1"/>
            <p:nvPr/>
          </p:nvSpPr>
          <p:spPr>
            <a:xfrm rot="16200000">
              <a:off x="749261" y="3410229"/>
              <a:ext cx="327380" cy="151075"/>
            </a:xfrm>
            <a:prstGeom prst="rect">
              <a:avLst/>
            </a:prstGeom>
            <a:noFill/>
          </p:spPr>
          <p:txBody>
            <a:bodyPr wrap="none" lIns="0" tIns="0" rIns="0" bIns="0" rtlCol="0" anchor="ctr">
              <a:noAutofit/>
            </a:bodyPr>
            <a:lstStyle/>
            <a:p>
              <a:pPr algn="ctr"/>
              <a:r>
                <a:rPr lang="en-US" sz="1000" dirty="0"/>
                <a:t>.0016</a:t>
              </a:r>
            </a:p>
          </p:txBody>
        </p:sp>
        <p:sp>
          <p:nvSpPr>
            <p:cNvPr id="37" name="TextBox 36"/>
            <p:cNvSpPr txBox="1"/>
            <p:nvPr/>
          </p:nvSpPr>
          <p:spPr>
            <a:xfrm rot="16200000">
              <a:off x="-96515" y="4550784"/>
              <a:ext cx="1674908" cy="151075"/>
            </a:xfrm>
            <a:prstGeom prst="rect">
              <a:avLst/>
            </a:prstGeom>
            <a:noFill/>
          </p:spPr>
          <p:txBody>
            <a:bodyPr wrap="none" lIns="0" tIns="0" rIns="0" bIns="0" rtlCol="0" anchor="ctr">
              <a:noAutofit/>
            </a:bodyPr>
            <a:lstStyle/>
            <a:p>
              <a:pPr algn="ctr"/>
              <a:r>
                <a:rPr lang="en-US" sz="1000" dirty="0"/>
                <a:t>Fraction Searching by Group</a:t>
              </a:r>
            </a:p>
          </p:txBody>
        </p:sp>
        <p:sp>
          <p:nvSpPr>
            <p:cNvPr id="38" name="TextBox 37"/>
            <p:cNvSpPr txBox="1"/>
            <p:nvPr/>
          </p:nvSpPr>
          <p:spPr>
            <a:xfrm>
              <a:off x="1261129" y="3145569"/>
              <a:ext cx="3582524" cy="201081"/>
            </a:xfrm>
            <a:prstGeom prst="rect">
              <a:avLst/>
            </a:prstGeom>
            <a:noFill/>
          </p:spPr>
          <p:txBody>
            <a:bodyPr wrap="none" lIns="0" tIns="0" rIns="0" bIns="0" rtlCol="0" anchor="ctr">
              <a:noAutofit/>
            </a:bodyPr>
            <a:lstStyle/>
            <a:p>
              <a:pPr algn="ctr"/>
              <a:r>
                <a:rPr lang="en-US" sz="1400" dirty="0"/>
                <a:t>Fraction Who Search for Relevant Keywords</a:t>
              </a:r>
            </a:p>
          </p:txBody>
        </p:sp>
        <p:sp>
          <p:nvSpPr>
            <p:cNvPr id="39" name="TextBox 38"/>
            <p:cNvSpPr txBox="1"/>
            <p:nvPr/>
          </p:nvSpPr>
          <p:spPr>
            <a:xfrm>
              <a:off x="1653163" y="6040834"/>
              <a:ext cx="3185914" cy="151075"/>
            </a:xfrm>
            <a:prstGeom prst="rect">
              <a:avLst/>
            </a:prstGeom>
            <a:noFill/>
          </p:spPr>
          <p:txBody>
            <a:bodyPr wrap="none" lIns="0" tIns="0" rIns="0" bIns="0" rtlCol="0" anchor="ctr">
              <a:noAutofit/>
            </a:bodyPr>
            <a:lstStyle/>
            <a:p>
              <a:pPr algn="ctr"/>
              <a:r>
                <a:rPr lang="en-US" sz="1000" dirty="0"/>
                <a:t>Days Relative to Ad Campaign Delivery Date</a:t>
              </a:r>
            </a:p>
          </p:txBody>
        </p:sp>
        <p:sp>
          <p:nvSpPr>
            <p:cNvPr id="40" name="Freeform 39"/>
            <p:cNvSpPr/>
            <p:nvPr/>
          </p:nvSpPr>
          <p:spPr>
            <a:xfrm>
              <a:off x="1154378" y="3558299"/>
              <a:ext cx="4183070" cy="2197042"/>
            </a:xfrm>
            <a:custGeom>
              <a:avLst/>
              <a:gdLst>
                <a:gd name="connsiteX0" fmla="*/ 0 w 4183070"/>
                <a:gd name="connsiteY0" fmla="*/ 1340568 h 2197042"/>
                <a:gd name="connsiteX1" fmla="*/ 157227 w 4183070"/>
                <a:gd name="connsiteY1" fmla="*/ 1986027 h 2197042"/>
                <a:gd name="connsiteX2" fmla="*/ 306179 w 4183070"/>
                <a:gd name="connsiteY2" fmla="*/ 1986027 h 2197042"/>
                <a:gd name="connsiteX3" fmla="*/ 446856 w 4183070"/>
                <a:gd name="connsiteY3" fmla="*/ 1253679 h 2197042"/>
                <a:gd name="connsiteX4" fmla="*/ 608221 w 4183070"/>
                <a:gd name="connsiteY4" fmla="*/ 1324018 h 2197042"/>
                <a:gd name="connsiteX5" fmla="*/ 744760 w 4183070"/>
                <a:gd name="connsiteY5" fmla="*/ 1357118 h 2197042"/>
                <a:gd name="connsiteX6" fmla="*/ 897850 w 4183070"/>
                <a:gd name="connsiteY6" fmla="*/ 1336430 h 2197042"/>
                <a:gd name="connsiteX7" fmla="*/ 1046802 w 4183070"/>
                <a:gd name="connsiteY7" fmla="*/ 1249542 h 2197042"/>
                <a:gd name="connsiteX8" fmla="*/ 1195754 w 4183070"/>
                <a:gd name="connsiteY8" fmla="*/ 1857763 h 2197042"/>
                <a:gd name="connsiteX9" fmla="*/ 1344706 w 4183070"/>
                <a:gd name="connsiteY9" fmla="*/ 1952926 h 2197042"/>
                <a:gd name="connsiteX10" fmla="*/ 1493658 w 4183070"/>
                <a:gd name="connsiteY10" fmla="*/ 1146103 h 2197042"/>
                <a:gd name="connsiteX11" fmla="*/ 1642610 w 4183070"/>
                <a:gd name="connsiteY11" fmla="*/ 1125415 h 2197042"/>
                <a:gd name="connsiteX12" fmla="*/ 1799837 w 4183070"/>
                <a:gd name="connsiteY12" fmla="*/ 1216441 h 2197042"/>
                <a:gd name="connsiteX13" fmla="*/ 1944652 w 4183070"/>
                <a:gd name="connsiteY13" fmla="*/ 889574 h 2197042"/>
                <a:gd name="connsiteX14" fmla="*/ 2089466 w 4183070"/>
                <a:gd name="connsiteY14" fmla="*/ 0 h 2197042"/>
                <a:gd name="connsiteX15" fmla="*/ 2238418 w 4183070"/>
                <a:gd name="connsiteY15" fmla="*/ 1626059 h 2197042"/>
                <a:gd name="connsiteX16" fmla="*/ 2399783 w 4183070"/>
                <a:gd name="connsiteY16" fmla="*/ 1828800 h 2197042"/>
                <a:gd name="connsiteX17" fmla="*/ 2536322 w 4183070"/>
                <a:gd name="connsiteY17" fmla="*/ 984738 h 2197042"/>
                <a:gd name="connsiteX18" fmla="*/ 2693550 w 4183070"/>
                <a:gd name="connsiteY18" fmla="*/ 1195753 h 2197042"/>
                <a:gd name="connsiteX19" fmla="*/ 2838364 w 4183070"/>
                <a:gd name="connsiteY19" fmla="*/ 1290917 h 2197042"/>
                <a:gd name="connsiteX20" fmla="*/ 2991454 w 4183070"/>
                <a:gd name="connsiteY20" fmla="*/ 1344706 h 2197042"/>
                <a:gd name="connsiteX21" fmla="*/ 3136268 w 4183070"/>
                <a:gd name="connsiteY21" fmla="*/ 1282642 h 2197042"/>
                <a:gd name="connsiteX22" fmla="*/ 3289358 w 4183070"/>
                <a:gd name="connsiteY22" fmla="*/ 1928101 h 2197042"/>
                <a:gd name="connsiteX23" fmla="*/ 3438310 w 4183070"/>
                <a:gd name="connsiteY23" fmla="*/ 2039815 h 2197042"/>
                <a:gd name="connsiteX24" fmla="*/ 3587262 w 4183070"/>
                <a:gd name="connsiteY24" fmla="*/ 1381944 h 2197042"/>
                <a:gd name="connsiteX25" fmla="*/ 3740351 w 4183070"/>
                <a:gd name="connsiteY25" fmla="*/ 1464695 h 2197042"/>
                <a:gd name="connsiteX26" fmla="*/ 3885166 w 4183070"/>
                <a:gd name="connsiteY26" fmla="*/ 1501933 h 2197042"/>
                <a:gd name="connsiteX27" fmla="*/ 4034118 w 4183070"/>
                <a:gd name="connsiteY27" fmla="*/ 2197042 h 2197042"/>
                <a:gd name="connsiteX28" fmla="*/ 4183070 w 4183070"/>
                <a:gd name="connsiteY28" fmla="*/ 2019127 h 219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83070" h="2197042">
                  <a:moveTo>
                    <a:pt x="0" y="1340568"/>
                  </a:moveTo>
                  <a:lnTo>
                    <a:pt x="157227" y="1986027"/>
                  </a:lnTo>
                  <a:lnTo>
                    <a:pt x="306179" y="1986027"/>
                  </a:lnTo>
                  <a:lnTo>
                    <a:pt x="446856" y="1253679"/>
                  </a:lnTo>
                  <a:lnTo>
                    <a:pt x="608221" y="1324018"/>
                  </a:lnTo>
                  <a:lnTo>
                    <a:pt x="744760" y="1357118"/>
                  </a:lnTo>
                  <a:lnTo>
                    <a:pt x="897850" y="1336430"/>
                  </a:lnTo>
                  <a:lnTo>
                    <a:pt x="1046802" y="1249542"/>
                  </a:lnTo>
                  <a:lnTo>
                    <a:pt x="1195754" y="1857763"/>
                  </a:lnTo>
                  <a:lnTo>
                    <a:pt x="1344706" y="1952926"/>
                  </a:lnTo>
                  <a:lnTo>
                    <a:pt x="1493658" y="1146103"/>
                  </a:lnTo>
                  <a:lnTo>
                    <a:pt x="1642610" y="1125415"/>
                  </a:lnTo>
                  <a:lnTo>
                    <a:pt x="1799837" y="1216441"/>
                  </a:lnTo>
                  <a:lnTo>
                    <a:pt x="1944652" y="889574"/>
                  </a:lnTo>
                  <a:lnTo>
                    <a:pt x="2089466" y="0"/>
                  </a:lnTo>
                  <a:lnTo>
                    <a:pt x="2238418" y="1626059"/>
                  </a:lnTo>
                  <a:lnTo>
                    <a:pt x="2399783" y="1828800"/>
                  </a:lnTo>
                  <a:lnTo>
                    <a:pt x="2536322" y="984738"/>
                  </a:lnTo>
                  <a:lnTo>
                    <a:pt x="2693550" y="1195753"/>
                  </a:lnTo>
                  <a:lnTo>
                    <a:pt x="2838364" y="1290917"/>
                  </a:lnTo>
                  <a:lnTo>
                    <a:pt x="2991454" y="1344706"/>
                  </a:lnTo>
                  <a:lnTo>
                    <a:pt x="3136268" y="1282642"/>
                  </a:lnTo>
                  <a:lnTo>
                    <a:pt x="3289358" y="1928101"/>
                  </a:lnTo>
                  <a:lnTo>
                    <a:pt x="3438310" y="2039815"/>
                  </a:lnTo>
                  <a:lnTo>
                    <a:pt x="3587262" y="1381944"/>
                  </a:lnTo>
                  <a:lnTo>
                    <a:pt x="3740351" y="1464695"/>
                  </a:lnTo>
                  <a:lnTo>
                    <a:pt x="3885166" y="1501933"/>
                  </a:lnTo>
                  <a:lnTo>
                    <a:pt x="4034118" y="2197042"/>
                  </a:lnTo>
                  <a:lnTo>
                    <a:pt x="4183070" y="2019127"/>
                  </a:lnTo>
                </a:path>
              </a:pathLst>
            </a:custGeom>
            <a:noFill/>
            <a:ln w="12700">
              <a:solidFill>
                <a:srgbClr val="617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41" name="Group 40"/>
            <p:cNvGrpSpPr/>
            <p:nvPr/>
          </p:nvGrpSpPr>
          <p:grpSpPr>
            <a:xfrm>
              <a:off x="1123732" y="3521302"/>
              <a:ext cx="4240380" cy="2271766"/>
              <a:chOff x="1123732" y="3521302"/>
              <a:chExt cx="4240380" cy="2271766"/>
            </a:xfrm>
            <a:solidFill>
              <a:srgbClr val="617F9A"/>
            </a:solidFill>
          </p:grpSpPr>
          <p:sp>
            <p:nvSpPr>
              <p:cNvPr id="141" name="Oval 140"/>
              <p:cNvSpPr>
                <a:spLocks noChangeAspect="1"/>
              </p:cNvSpPr>
              <p:nvPr/>
            </p:nvSpPr>
            <p:spPr>
              <a:xfrm>
                <a:off x="2617017" y="466736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2" name="Oval 141"/>
              <p:cNvSpPr>
                <a:spLocks noChangeAspect="1"/>
              </p:cNvSpPr>
              <p:nvPr/>
            </p:nvSpPr>
            <p:spPr>
              <a:xfrm>
                <a:off x="2766452" y="464977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3" name="Oval 142"/>
              <p:cNvSpPr>
                <a:spLocks noChangeAspect="1"/>
              </p:cNvSpPr>
              <p:nvPr/>
            </p:nvSpPr>
            <p:spPr>
              <a:xfrm>
                <a:off x="2913879" y="474113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4" name="Oval 143"/>
              <p:cNvSpPr>
                <a:spLocks noChangeAspect="1"/>
              </p:cNvSpPr>
              <p:nvPr/>
            </p:nvSpPr>
            <p:spPr>
              <a:xfrm>
                <a:off x="3066922" y="441665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5" name="Oval 144"/>
              <p:cNvSpPr>
                <a:spLocks noChangeAspect="1"/>
              </p:cNvSpPr>
              <p:nvPr/>
            </p:nvSpPr>
            <p:spPr>
              <a:xfrm>
                <a:off x="3364488" y="515245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6" name="Oval 145"/>
              <p:cNvSpPr>
                <a:spLocks noChangeAspect="1"/>
              </p:cNvSpPr>
              <p:nvPr/>
            </p:nvSpPr>
            <p:spPr>
              <a:xfrm>
                <a:off x="3659763" y="450952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7" name="Oval 146"/>
              <p:cNvSpPr>
                <a:spLocks noChangeAspect="1"/>
              </p:cNvSpPr>
              <p:nvPr/>
            </p:nvSpPr>
            <p:spPr>
              <a:xfrm>
                <a:off x="3812163" y="472383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8" name="Oval 147"/>
              <p:cNvSpPr>
                <a:spLocks noChangeAspect="1"/>
              </p:cNvSpPr>
              <p:nvPr/>
            </p:nvSpPr>
            <p:spPr>
              <a:xfrm>
                <a:off x="3959800" y="481432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9" name="Oval 148"/>
              <p:cNvSpPr>
                <a:spLocks noChangeAspect="1"/>
              </p:cNvSpPr>
              <p:nvPr/>
            </p:nvSpPr>
            <p:spPr>
              <a:xfrm>
                <a:off x="3512125" y="534772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0" name="Oval 149"/>
              <p:cNvSpPr>
                <a:spLocks noChangeAspect="1"/>
              </p:cNvSpPr>
              <p:nvPr/>
            </p:nvSpPr>
            <p:spPr>
              <a:xfrm>
                <a:off x="4109819" y="486432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1" name="Oval 150"/>
              <p:cNvSpPr>
                <a:spLocks noChangeAspect="1"/>
              </p:cNvSpPr>
              <p:nvPr/>
            </p:nvSpPr>
            <p:spPr>
              <a:xfrm>
                <a:off x="4255075" y="481193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2" name="Oval 151"/>
              <p:cNvSpPr>
                <a:spLocks noChangeAspect="1"/>
              </p:cNvSpPr>
              <p:nvPr/>
            </p:nvSpPr>
            <p:spPr>
              <a:xfrm>
                <a:off x="2169100" y="477860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3" name="Oval 152"/>
              <p:cNvSpPr>
                <a:spLocks noChangeAspect="1"/>
              </p:cNvSpPr>
              <p:nvPr/>
            </p:nvSpPr>
            <p:spPr>
              <a:xfrm>
                <a:off x="2316737" y="538820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4" name="Oval 153"/>
              <p:cNvSpPr>
                <a:spLocks noChangeAspect="1"/>
              </p:cNvSpPr>
              <p:nvPr/>
            </p:nvSpPr>
            <p:spPr>
              <a:xfrm>
                <a:off x="2464375" y="547154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5" name="Oval 154"/>
              <p:cNvSpPr>
                <a:spLocks noChangeAspect="1"/>
              </p:cNvSpPr>
              <p:nvPr/>
            </p:nvSpPr>
            <p:spPr>
              <a:xfrm>
                <a:off x="2016700" y="48667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6" name="Oval 155"/>
              <p:cNvSpPr>
                <a:spLocks noChangeAspect="1"/>
              </p:cNvSpPr>
              <p:nvPr/>
            </p:nvSpPr>
            <p:spPr>
              <a:xfrm>
                <a:off x="1869063" y="488337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7" name="Oval 156"/>
              <p:cNvSpPr>
                <a:spLocks noChangeAspect="1"/>
              </p:cNvSpPr>
              <p:nvPr/>
            </p:nvSpPr>
            <p:spPr>
              <a:xfrm>
                <a:off x="1714282" y="484765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8" name="Oval 157"/>
              <p:cNvSpPr>
                <a:spLocks noChangeAspect="1"/>
              </p:cNvSpPr>
              <p:nvPr/>
            </p:nvSpPr>
            <p:spPr>
              <a:xfrm>
                <a:off x="1571407" y="477860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9" name="Oval 158"/>
              <p:cNvSpPr>
                <a:spLocks noChangeAspect="1"/>
              </p:cNvSpPr>
              <p:nvPr/>
            </p:nvSpPr>
            <p:spPr>
              <a:xfrm>
                <a:off x="1421388" y="550964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0" name="Oval 159"/>
              <p:cNvSpPr>
                <a:spLocks noChangeAspect="1"/>
              </p:cNvSpPr>
              <p:nvPr/>
            </p:nvSpPr>
            <p:spPr>
              <a:xfrm>
                <a:off x="1276132" y="550964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1" name="Oval 160"/>
              <p:cNvSpPr>
                <a:spLocks noChangeAspect="1"/>
              </p:cNvSpPr>
              <p:nvPr/>
            </p:nvSpPr>
            <p:spPr>
              <a:xfrm>
                <a:off x="1123732" y="486909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2" name="Oval 161"/>
              <p:cNvSpPr>
                <a:spLocks noChangeAspect="1"/>
              </p:cNvSpPr>
              <p:nvPr/>
            </p:nvSpPr>
            <p:spPr>
              <a:xfrm>
                <a:off x="3213879" y="352130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3" name="Oval 162"/>
              <p:cNvSpPr>
                <a:spLocks noChangeAspect="1"/>
              </p:cNvSpPr>
              <p:nvPr/>
            </p:nvSpPr>
            <p:spPr>
              <a:xfrm>
                <a:off x="4407475" y="545691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4" name="Oval 163"/>
              <p:cNvSpPr>
                <a:spLocks noChangeAspect="1"/>
              </p:cNvSpPr>
              <p:nvPr/>
            </p:nvSpPr>
            <p:spPr>
              <a:xfrm>
                <a:off x="4554432" y="556577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5" name="Oval 164"/>
              <p:cNvSpPr>
                <a:spLocks noChangeAspect="1"/>
              </p:cNvSpPr>
              <p:nvPr/>
            </p:nvSpPr>
            <p:spPr>
              <a:xfrm>
                <a:off x="4701389" y="489902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6" name="Oval 165"/>
              <p:cNvSpPr>
                <a:spLocks noChangeAspect="1"/>
              </p:cNvSpPr>
              <p:nvPr/>
            </p:nvSpPr>
            <p:spPr>
              <a:xfrm>
                <a:off x="4856511" y="499427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7" name="Oval 166"/>
              <p:cNvSpPr>
                <a:spLocks noChangeAspect="1"/>
              </p:cNvSpPr>
              <p:nvPr/>
            </p:nvSpPr>
            <p:spPr>
              <a:xfrm>
                <a:off x="5006189" y="50269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8" name="Oval 167"/>
              <p:cNvSpPr>
                <a:spLocks noChangeAspect="1"/>
              </p:cNvSpPr>
              <p:nvPr/>
            </p:nvSpPr>
            <p:spPr>
              <a:xfrm>
                <a:off x="5153147" y="572906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9" name="Oval 168"/>
              <p:cNvSpPr>
                <a:spLocks noChangeAspect="1"/>
              </p:cNvSpPr>
              <p:nvPr/>
            </p:nvSpPr>
            <p:spPr>
              <a:xfrm>
                <a:off x="5300104" y="554944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42" name="Freeform 41"/>
            <p:cNvSpPr/>
            <p:nvPr/>
          </p:nvSpPr>
          <p:spPr>
            <a:xfrm>
              <a:off x="1148486" y="3701491"/>
              <a:ext cx="4187952" cy="2077517"/>
            </a:xfrm>
            <a:custGeom>
              <a:avLst/>
              <a:gdLst>
                <a:gd name="connsiteX0" fmla="*/ 0 w 4187952"/>
                <a:gd name="connsiteY0" fmla="*/ 1247242 h 2077517"/>
                <a:gd name="connsiteX1" fmla="*/ 149962 w 4187952"/>
                <a:gd name="connsiteY1" fmla="*/ 1912925 h 2077517"/>
                <a:gd name="connsiteX2" fmla="*/ 303581 w 4187952"/>
                <a:gd name="connsiteY2" fmla="*/ 1861719 h 2077517"/>
                <a:gd name="connsiteX3" fmla="*/ 457200 w 4187952"/>
                <a:gd name="connsiteY3" fmla="*/ 1126541 h 2077517"/>
                <a:gd name="connsiteX4" fmla="*/ 603504 w 4187952"/>
                <a:gd name="connsiteY4" fmla="*/ 1214323 h 2077517"/>
                <a:gd name="connsiteX5" fmla="*/ 753466 w 4187952"/>
                <a:gd name="connsiteY5" fmla="*/ 1250899 h 2077517"/>
                <a:gd name="connsiteX6" fmla="*/ 899770 w 4187952"/>
                <a:gd name="connsiteY6" fmla="*/ 1250899 h 2077517"/>
                <a:gd name="connsiteX7" fmla="*/ 1053389 w 4187952"/>
                <a:gd name="connsiteY7" fmla="*/ 1126541 h 2077517"/>
                <a:gd name="connsiteX8" fmla="*/ 1207008 w 4187952"/>
                <a:gd name="connsiteY8" fmla="*/ 1770279 h 2077517"/>
                <a:gd name="connsiteX9" fmla="*/ 1353312 w 4187952"/>
                <a:gd name="connsiteY9" fmla="*/ 1843431 h 2077517"/>
                <a:gd name="connsiteX10" fmla="*/ 1503274 w 4187952"/>
                <a:gd name="connsiteY10" fmla="*/ 1027786 h 2077517"/>
                <a:gd name="connsiteX11" fmla="*/ 1645920 w 4187952"/>
                <a:gd name="connsiteY11" fmla="*/ 1005840 h 2077517"/>
                <a:gd name="connsiteX12" fmla="*/ 1803197 w 4187952"/>
                <a:gd name="connsiteY12" fmla="*/ 1108253 h 2077517"/>
                <a:gd name="connsiteX13" fmla="*/ 1945844 w 4187952"/>
                <a:gd name="connsiteY13" fmla="*/ 804672 h 2077517"/>
                <a:gd name="connsiteX14" fmla="*/ 2099463 w 4187952"/>
                <a:gd name="connsiteY14" fmla="*/ 0 h 2077517"/>
                <a:gd name="connsiteX15" fmla="*/ 2245767 w 4187952"/>
                <a:gd name="connsiteY15" fmla="*/ 1539850 h 2077517"/>
                <a:gd name="connsiteX16" fmla="*/ 2395728 w 4187952"/>
                <a:gd name="connsiteY16" fmla="*/ 1678839 h 2077517"/>
                <a:gd name="connsiteX17" fmla="*/ 2542032 w 4187952"/>
                <a:gd name="connsiteY17" fmla="*/ 855879 h 2077517"/>
                <a:gd name="connsiteX18" fmla="*/ 2695652 w 4187952"/>
                <a:gd name="connsiteY18" fmla="*/ 1060704 h 2077517"/>
                <a:gd name="connsiteX19" fmla="*/ 2841956 w 4187952"/>
                <a:gd name="connsiteY19" fmla="*/ 1163117 h 2077517"/>
                <a:gd name="connsiteX20" fmla="*/ 2995575 w 4187952"/>
                <a:gd name="connsiteY20" fmla="*/ 1196035 h 2077517"/>
                <a:gd name="connsiteX21" fmla="*/ 3141879 w 4187952"/>
                <a:gd name="connsiteY21" fmla="*/ 1181405 h 2077517"/>
                <a:gd name="connsiteX22" fmla="*/ 3291840 w 4187952"/>
                <a:gd name="connsiteY22" fmla="*/ 1828800 h 2077517"/>
                <a:gd name="connsiteX23" fmla="*/ 3438144 w 4187952"/>
                <a:gd name="connsiteY23" fmla="*/ 1894637 h 2077517"/>
                <a:gd name="connsiteX24" fmla="*/ 3591764 w 4187952"/>
                <a:gd name="connsiteY24" fmla="*/ 1287475 h 2077517"/>
                <a:gd name="connsiteX25" fmla="*/ 3741725 w 4187952"/>
                <a:gd name="connsiteY25" fmla="*/ 1305763 h 2077517"/>
                <a:gd name="connsiteX26" fmla="*/ 3888029 w 4187952"/>
                <a:gd name="connsiteY26" fmla="*/ 1430122 h 2077517"/>
                <a:gd name="connsiteX27" fmla="*/ 4041648 w 4187952"/>
                <a:gd name="connsiteY27" fmla="*/ 2077517 h 2077517"/>
                <a:gd name="connsiteX28" fmla="*/ 4187952 w 4187952"/>
                <a:gd name="connsiteY28" fmla="*/ 1898295 h 207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87952" h="2077517">
                  <a:moveTo>
                    <a:pt x="0" y="1247242"/>
                  </a:moveTo>
                  <a:lnTo>
                    <a:pt x="149962" y="1912925"/>
                  </a:lnTo>
                  <a:lnTo>
                    <a:pt x="303581" y="1861719"/>
                  </a:lnTo>
                  <a:lnTo>
                    <a:pt x="457200" y="1126541"/>
                  </a:lnTo>
                  <a:lnTo>
                    <a:pt x="603504" y="1214323"/>
                  </a:lnTo>
                  <a:lnTo>
                    <a:pt x="753466" y="1250899"/>
                  </a:lnTo>
                  <a:lnTo>
                    <a:pt x="899770" y="1250899"/>
                  </a:lnTo>
                  <a:lnTo>
                    <a:pt x="1053389" y="1126541"/>
                  </a:lnTo>
                  <a:lnTo>
                    <a:pt x="1207008" y="1770279"/>
                  </a:lnTo>
                  <a:lnTo>
                    <a:pt x="1353312" y="1843431"/>
                  </a:lnTo>
                  <a:lnTo>
                    <a:pt x="1503274" y="1027786"/>
                  </a:lnTo>
                  <a:lnTo>
                    <a:pt x="1645920" y="1005840"/>
                  </a:lnTo>
                  <a:lnTo>
                    <a:pt x="1803197" y="1108253"/>
                  </a:lnTo>
                  <a:lnTo>
                    <a:pt x="1945844" y="804672"/>
                  </a:lnTo>
                  <a:lnTo>
                    <a:pt x="2099463" y="0"/>
                  </a:lnTo>
                  <a:lnTo>
                    <a:pt x="2245767" y="1539850"/>
                  </a:lnTo>
                  <a:lnTo>
                    <a:pt x="2395728" y="1678839"/>
                  </a:lnTo>
                  <a:lnTo>
                    <a:pt x="2542032" y="855879"/>
                  </a:lnTo>
                  <a:lnTo>
                    <a:pt x="2695652" y="1060704"/>
                  </a:lnTo>
                  <a:lnTo>
                    <a:pt x="2841956" y="1163117"/>
                  </a:lnTo>
                  <a:lnTo>
                    <a:pt x="2995575" y="1196035"/>
                  </a:lnTo>
                  <a:lnTo>
                    <a:pt x="3141879" y="1181405"/>
                  </a:lnTo>
                  <a:lnTo>
                    <a:pt x="3291840" y="1828800"/>
                  </a:lnTo>
                  <a:lnTo>
                    <a:pt x="3438144" y="1894637"/>
                  </a:lnTo>
                  <a:lnTo>
                    <a:pt x="3591764" y="1287475"/>
                  </a:lnTo>
                  <a:lnTo>
                    <a:pt x="3741725" y="1305763"/>
                  </a:lnTo>
                  <a:lnTo>
                    <a:pt x="3888029" y="1430122"/>
                  </a:lnTo>
                  <a:lnTo>
                    <a:pt x="4041648" y="2077517"/>
                  </a:lnTo>
                  <a:lnTo>
                    <a:pt x="4187952" y="1898295"/>
                  </a:lnTo>
                </a:path>
              </a:pathLst>
            </a:custGeom>
            <a:noFill/>
            <a:ln w="12700">
              <a:solidFill>
                <a:srgbClr val="B0737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43" name="Group 42"/>
            <p:cNvGrpSpPr/>
            <p:nvPr/>
          </p:nvGrpSpPr>
          <p:grpSpPr>
            <a:xfrm>
              <a:off x="1120368" y="3671848"/>
              <a:ext cx="4247866" cy="2140457"/>
              <a:chOff x="1120368" y="3671848"/>
              <a:chExt cx="4247866" cy="2140457"/>
            </a:xfrm>
          </p:grpSpPr>
          <p:grpSp>
            <p:nvGrpSpPr>
              <p:cNvPr id="54" name="Group 53"/>
              <p:cNvGrpSpPr>
                <a:grpSpLocks noChangeAspect="1"/>
              </p:cNvGrpSpPr>
              <p:nvPr/>
            </p:nvGrpSpPr>
            <p:grpSpPr>
              <a:xfrm>
                <a:off x="1120368" y="4922003"/>
                <a:ext cx="64008" cy="64008"/>
                <a:chOff x="2806293" y="4469565"/>
                <a:chExt cx="69494" cy="69494"/>
              </a:xfrm>
            </p:grpSpPr>
            <p:cxnSp>
              <p:nvCxnSpPr>
                <p:cNvPr id="139" name="Straight Connector 138"/>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55" name="Group 54"/>
              <p:cNvGrpSpPr>
                <a:grpSpLocks noChangeAspect="1"/>
              </p:cNvGrpSpPr>
              <p:nvPr/>
            </p:nvGrpSpPr>
            <p:grpSpPr>
              <a:xfrm>
                <a:off x="1570425" y="4791034"/>
                <a:ext cx="64008" cy="64008"/>
                <a:chOff x="2806293" y="4469565"/>
                <a:chExt cx="69494" cy="69494"/>
              </a:xfrm>
            </p:grpSpPr>
            <p:cxnSp>
              <p:nvCxnSpPr>
                <p:cNvPr id="137" name="Straight Connector 136"/>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a:grpSpLocks noChangeAspect="1"/>
              </p:cNvGrpSpPr>
              <p:nvPr/>
            </p:nvGrpSpPr>
            <p:grpSpPr>
              <a:xfrm>
                <a:off x="1418025" y="5529221"/>
                <a:ext cx="64008" cy="64008"/>
                <a:chOff x="2806293" y="4469565"/>
                <a:chExt cx="69494" cy="69494"/>
              </a:xfrm>
            </p:grpSpPr>
            <p:cxnSp>
              <p:nvCxnSpPr>
                <p:cNvPr id="135" name="Straight Connector 134"/>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a:grpSpLocks noChangeAspect="1"/>
              </p:cNvGrpSpPr>
              <p:nvPr/>
            </p:nvGrpSpPr>
            <p:grpSpPr>
              <a:xfrm>
                <a:off x="1268006" y="5583990"/>
                <a:ext cx="64008" cy="64008"/>
                <a:chOff x="2806293" y="4469565"/>
                <a:chExt cx="69494" cy="69494"/>
              </a:xfrm>
            </p:grpSpPr>
            <p:cxnSp>
              <p:nvCxnSpPr>
                <p:cNvPr id="133" name="Straight Connector 132"/>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a:grpSpLocks noChangeAspect="1"/>
              </p:cNvGrpSpPr>
              <p:nvPr/>
            </p:nvGrpSpPr>
            <p:grpSpPr>
              <a:xfrm>
                <a:off x="1720444" y="4886284"/>
                <a:ext cx="64008" cy="64008"/>
                <a:chOff x="2806293" y="4469565"/>
                <a:chExt cx="69494" cy="69494"/>
              </a:xfrm>
            </p:grpSpPr>
            <p:cxnSp>
              <p:nvCxnSpPr>
                <p:cNvPr id="131" name="Straight Connector 130"/>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a:grpSpLocks noChangeAspect="1"/>
              </p:cNvGrpSpPr>
              <p:nvPr/>
            </p:nvGrpSpPr>
            <p:grpSpPr>
              <a:xfrm>
                <a:off x="1865701" y="4922003"/>
                <a:ext cx="64008" cy="64008"/>
                <a:chOff x="2806293" y="4469565"/>
                <a:chExt cx="69494" cy="69494"/>
              </a:xfrm>
            </p:grpSpPr>
            <p:cxnSp>
              <p:nvCxnSpPr>
                <p:cNvPr id="129" name="Straight Connector 128"/>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a:grpSpLocks noChangeAspect="1"/>
              </p:cNvGrpSpPr>
              <p:nvPr/>
            </p:nvGrpSpPr>
            <p:grpSpPr>
              <a:xfrm>
                <a:off x="2020482" y="4924384"/>
                <a:ext cx="64008" cy="64008"/>
                <a:chOff x="2806293" y="4469565"/>
                <a:chExt cx="69494" cy="69494"/>
              </a:xfrm>
            </p:grpSpPr>
            <p:cxnSp>
              <p:nvCxnSpPr>
                <p:cNvPr id="127" name="Straight Connector 126"/>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a:grpSpLocks noChangeAspect="1"/>
              </p:cNvGrpSpPr>
              <p:nvPr/>
            </p:nvGrpSpPr>
            <p:grpSpPr>
              <a:xfrm>
                <a:off x="2165738" y="4793415"/>
                <a:ext cx="64008" cy="64008"/>
                <a:chOff x="2806293" y="4469565"/>
                <a:chExt cx="69494" cy="69494"/>
              </a:xfrm>
            </p:grpSpPr>
            <p:cxnSp>
              <p:nvCxnSpPr>
                <p:cNvPr id="125" name="Straight Connector 124"/>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a:grpSpLocks noChangeAspect="1"/>
              </p:cNvGrpSpPr>
              <p:nvPr/>
            </p:nvGrpSpPr>
            <p:grpSpPr>
              <a:xfrm>
                <a:off x="2320519" y="5438734"/>
                <a:ext cx="64008" cy="64008"/>
                <a:chOff x="2806293" y="4469565"/>
                <a:chExt cx="69494" cy="69494"/>
              </a:xfrm>
            </p:grpSpPr>
            <p:cxnSp>
              <p:nvCxnSpPr>
                <p:cNvPr id="123" name="Straight Connector 122"/>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a:grpSpLocks noChangeAspect="1"/>
              </p:cNvGrpSpPr>
              <p:nvPr/>
            </p:nvGrpSpPr>
            <p:grpSpPr>
              <a:xfrm>
                <a:off x="2465775" y="5512553"/>
                <a:ext cx="64008" cy="64008"/>
                <a:chOff x="2806293" y="4469565"/>
                <a:chExt cx="69494" cy="69494"/>
              </a:xfrm>
            </p:grpSpPr>
            <p:cxnSp>
              <p:nvCxnSpPr>
                <p:cNvPr id="121" name="Straight Connector 120"/>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a:grpSpLocks noChangeAspect="1"/>
              </p:cNvGrpSpPr>
              <p:nvPr/>
            </p:nvGrpSpPr>
            <p:grpSpPr>
              <a:xfrm>
                <a:off x="2615794" y="4702928"/>
                <a:ext cx="64008" cy="64008"/>
                <a:chOff x="2806293" y="4469565"/>
                <a:chExt cx="69494" cy="69494"/>
              </a:xfrm>
            </p:grpSpPr>
            <p:cxnSp>
              <p:nvCxnSpPr>
                <p:cNvPr id="119" name="Straight Connector 118"/>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a:grpSpLocks noChangeAspect="1"/>
              </p:cNvGrpSpPr>
              <p:nvPr/>
            </p:nvGrpSpPr>
            <p:grpSpPr>
              <a:xfrm>
                <a:off x="2761050" y="4669591"/>
                <a:ext cx="64008" cy="64008"/>
                <a:chOff x="2806293" y="4469565"/>
                <a:chExt cx="69494" cy="69494"/>
              </a:xfrm>
            </p:grpSpPr>
            <p:cxnSp>
              <p:nvCxnSpPr>
                <p:cNvPr id="117" name="Straight Connector 116"/>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a:grpSpLocks noChangeAspect="1"/>
              </p:cNvGrpSpPr>
              <p:nvPr/>
            </p:nvGrpSpPr>
            <p:grpSpPr>
              <a:xfrm>
                <a:off x="2915831" y="4779128"/>
                <a:ext cx="64008" cy="64008"/>
                <a:chOff x="2806293" y="4469565"/>
                <a:chExt cx="69494" cy="69494"/>
              </a:xfrm>
            </p:grpSpPr>
            <p:cxnSp>
              <p:nvCxnSpPr>
                <p:cNvPr id="115" name="Straight Connector 114"/>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a:grpSpLocks noChangeAspect="1"/>
              </p:cNvGrpSpPr>
              <p:nvPr/>
            </p:nvGrpSpPr>
            <p:grpSpPr>
              <a:xfrm>
                <a:off x="3065850" y="4471947"/>
                <a:ext cx="64008" cy="64008"/>
                <a:chOff x="2806293" y="4469565"/>
                <a:chExt cx="69494" cy="69494"/>
              </a:xfrm>
            </p:grpSpPr>
            <p:cxnSp>
              <p:nvCxnSpPr>
                <p:cNvPr id="113" name="Straight Connector 112"/>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a:grpSpLocks noChangeAspect="1"/>
              </p:cNvGrpSpPr>
              <p:nvPr/>
            </p:nvGrpSpPr>
            <p:grpSpPr>
              <a:xfrm>
                <a:off x="3658782" y="4526716"/>
                <a:ext cx="64008" cy="64008"/>
                <a:chOff x="2806293" y="4469565"/>
                <a:chExt cx="69494" cy="69494"/>
              </a:xfrm>
            </p:grpSpPr>
            <p:cxnSp>
              <p:nvCxnSpPr>
                <p:cNvPr id="111" name="Straight Connector 110"/>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a:grpSpLocks noChangeAspect="1"/>
              </p:cNvGrpSpPr>
              <p:nvPr/>
            </p:nvGrpSpPr>
            <p:grpSpPr>
              <a:xfrm>
                <a:off x="3213489" y="3671848"/>
                <a:ext cx="64008" cy="64008"/>
                <a:chOff x="2806293" y="4469565"/>
                <a:chExt cx="69494" cy="69494"/>
              </a:xfrm>
            </p:grpSpPr>
            <p:cxnSp>
              <p:nvCxnSpPr>
                <p:cNvPr id="109" name="Straight Connector 108"/>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a:grpSpLocks noChangeAspect="1"/>
              </p:cNvGrpSpPr>
              <p:nvPr/>
            </p:nvGrpSpPr>
            <p:grpSpPr>
              <a:xfrm>
                <a:off x="3358745" y="5210134"/>
                <a:ext cx="64008" cy="64008"/>
                <a:chOff x="2806293" y="4469565"/>
                <a:chExt cx="69494" cy="69494"/>
              </a:xfrm>
            </p:grpSpPr>
            <p:cxnSp>
              <p:nvCxnSpPr>
                <p:cNvPr id="107" name="Straight Connector 106"/>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a:grpSpLocks noChangeAspect="1"/>
              </p:cNvGrpSpPr>
              <p:nvPr/>
            </p:nvGrpSpPr>
            <p:grpSpPr>
              <a:xfrm>
                <a:off x="3513526" y="5348247"/>
                <a:ext cx="64008" cy="64008"/>
                <a:chOff x="2806293" y="4469565"/>
                <a:chExt cx="69494" cy="69494"/>
              </a:xfrm>
            </p:grpSpPr>
            <p:cxnSp>
              <p:nvCxnSpPr>
                <p:cNvPr id="105" name="Straight Connector 104"/>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a:grpSpLocks noChangeAspect="1"/>
              </p:cNvGrpSpPr>
              <p:nvPr/>
            </p:nvGrpSpPr>
            <p:grpSpPr>
              <a:xfrm>
                <a:off x="3811183" y="4719597"/>
                <a:ext cx="64008" cy="64008"/>
                <a:chOff x="2806293" y="4469565"/>
                <a:chExt cx="69494" cy="69494"/>
              </a:xfrm>
            </p:grpSpPr>
            <p:cxnSp>
              <p:nvCxnSpPr>
                <p:cNvPr id="103" name="Straight Connector 102"/>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a:grpSpLocks noChangeAspect="1"/>
              </p:cNvGrpSpPr>
              <p:nvPr/>
            </p:nvGrpSpPr>
            <p:grpSpPr>
              <a:xfrm>
                <a:off x="3958820" y="4831516"/>
                <a:ext cx="64008" cy="64008"/>
                <a:chOff x="2806293" y="4469565"/>
                <a:chExt cx="69494" cy="69494"/>
              </a:xfrm>
            </p:grpSpPr>
            <p:cxnSp>
              <p:nvCxnSpPr>
                <p:cNvPr id="101" name="Straight Connector 100"/>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a:grpSpLocks noChangeAspect="1"/>
              </p:cNvGrpSpPr>
              <p:nvPr/>
            </p:nvGrpSpPr>
            <p:grpSpPr>
              <a:xfrm>
                <a:off x="4108839" y="4867235"/>
                <a:ext cx="64008" cy="64008"/>
                <a:chOff x="2806293" y="4469565"/>
                <a:chExt cx="69494" cy="69494"/>
              </a:xfrm>
            </p:grpSpPr>
            <p:cxnSp>
              <p:nvCxnSpPr>
                <p:cNvPr id="99" name="Straight Connector 98"/>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a:grpSpLocks noChangeAspect="1"/>
              </p:cNvGrpSpPr>
              <p:nvPr/>
            </p:nvGrpSpPr>
            <p:grpSpPr>
              <a:xfrm>
                <a:off x="4256477" y="4848185"/>
                <a:ext cx="64008" cy="64008"/>
                <a:chOff x="2806293" y="4469565"/>
                <a:chExt cx="69494" cy="69494"/>
              </a:xfrm>
            </p:grpSpPr>
            <p:cxnSp>
              <p:nvCxnSpPr>
                <p:cNvPr id="97" name="Straight Connector 96"/>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a:grpSpLocks noChangeAspect="1"/>
              </p:cNvGrpSpPr>
              <p:nvPr/>
            </p:nvGrpSpPr>
            <p:grpSpPr>
              <a:xfrm>
                <a:off x="4408877" y="5495885"/>
                <a:ext cx="64008" cy="64008"/>
                <a:chOff x="2806293" y="4469565"/>
                <a:chExt cx="69494" cy="69494"/>
              </a:xfrm>
            </p:grpSpPr>
            <p:cxnSp>
              <p:nvCxnSpPr>
                <p:cNvPr id="95" name="Straight Connector 94"/>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a:grpSpLocks noChangeAspect="1"/>
              </p:cNvGrpSpPr>
              <p:nvPr/>
            </p:nvGrpSpPr>
            <p:grpSpPr>
              <a:xfrm>
                <a:off x="4558895" y="5562560"/>
                <a:ext cx="64008" cy="64008"/>
                <a:chOff x="2806293" y="4469565"/>
                <a:chExt cx="69494" cy="69494"/>
              </a:xfrm>
            </p:grpSpPr>
            <p:cxnSp>
              <p:nvCxnSpPr>
                <p:cNvPr id="93" name="Straight Connector 92"/>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a:grpSpLocks noChangeAspect="1"/>
              </p:cNvGrpSpPr>
              <p:nvPr/>
            </p:nvGrpSpPr>
            <p:grpSpPr>
              <a:xfrm>
                <a:off x="4704151" y="4957722"/>
                <a:ext cx="64008" cy="64008"/>
                <a:chOff x="2806293" y="4469565"/>
                <a:chExt cx="69494" cy="69494"/>
              </a:xfrm>
            </p:grpSpPr>
            <p:cxnSp>
              <p:nvCxnSpPr>
                <p:cNvPr id="91" name="Straight Connector 90"/>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a:grpSpLocks noChangeAspect="1"/>
              </p:cNvGrpSpPr>
              <p:nvPr/>
            </p:nvGrpSpPr>
            <p:grpSpPr>
              <a:xfrm>
                <a:off x="4854170" y="4972010"/>
                <a:ext cx="64008" cy="64008"/>
                <a:chOff x="2806293" y="4469565"/>
                <a:chExt cx="69494" cy="69494"/>
              </a:xfrm>
            </p:grpSpPr>
            <p:cxnSp>
              <p:nvCxnSpPr>
                <p:cNvPr id="89" name="Straight Connector 88"/>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a:grpSpLocks noChangeAspect="1"/>
              </p:cNvGrpSpPr>
              <p:nvPr/>
            </p:nvGrpSpPr>
            <p:grpSpPr>
              <a:xfrm>
                <a:off x="5001808" y="5098216"/>
                <a:ext cx="64008" cy="64008"/>
                <a:chOff x="2806293" y="4469565"/>
                <a:chExt cx="69494" cy="69494"/>
              </a:xfrm>
            </p:grpSpPr>
            <p:cxnSp>
              <p:nvCxnSpPr>
                <p:cNvPr id="87" name="Straight Connector 86"/>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a:grpSpLocks noChangeAspect="1"/>
              </p:cNvGrpSpPr>
              <p:nvPr/>
            </p:nvGrpSpPr>
            <p:grpSpPr>
              <a:xfrm>
                <a:off x="5304226" y="5564941"/>
                <a:ext cx="64008" cy="64008"/>
                <a:chOff x="2806293" y="4469565"/>
                <a:chExt cx="69494" cy="69494"/>
              </a:xfrm>
            </p:grpSpPr>
            <p:cxnSp>
              <p:nvCxnSpPr>
                <p:cNvPr id="85" name="Straight Connector 84"/>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a:grpSpLocks noChangeAspect="1"/>
              </p:cNvGrpSpPr>
              <p:nvPr/>
            </p:nvGrpSpPr>
            <p:grpSpPr>
              <a:xfrm>
                <a:off x="5151826" y="5748297"/>
                <a:ext cx="64008" cy="64008"/>
                <a:chOff x="2806293" y="4469565"/>
                <a:chExt cx="69494" cy="69494"/>
              </a:xfrm>
            </p:grpSpPr>
            <p:cxnSp>
              <p:nvCxnSpPr>
                <p:cNvPr id="83" name="Straight Connector 82"/>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2059713" y="6276559"/>
              <a:ext cx="2376436" cy="241161"/>
              <a:chOff x="-3818374" y="6491236"/>
              <a:chExt cx="2376436" cy="241161"/>
            </a:xfrm>
          </p:grpSpPr>
          <p:sp>
            <p:nvSpPr>
              <p:cNvPr id="45" name="Rectangle 44"/>
              <p:cNvSpPr/>
              <p:nvPr/>
            </p:nvSpPr>
            <p:spPr>
              <a:xfrm>
                <a:off x="-3818374" y="6491236"/>
                <a:ext cx="2376436" cy="241161"/>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6" name="Straight Connector 45"/>
              <p:cNvCxnSpPr/>
              <p:nvPr/>
            </p:nvCxnSpPr>
            <p:spPr>
              <a:xfrm>
                <a:off x="-3760013" y="6604991"/>
                <a:ext cx="475488" cy="0"/>
              </a:xfrm>
              <a:prstGeom prst="line">
                <a:avLst/>
              </a:prstGeom>
              <a:ln w="12700">
                <a:solidFill>
                  <a:srgbClr val="617F9A"/>
                </a:solidFill>
              </a:ln>
            </p:spPr>
            <p:style>
              <a:lnRef idx="1">
                <a:schemeClr val="accent1"/>
              </a:lnRef>
              <a:fillRef idx="0">
                <a:schemeClr val="accent1"/>
              </a:fillRef>
              <a:effectRef idx="0">
                <a:schemeClr val="accent1"/>
              </a:effectRef>
              <a:fontRef idx="minor">
                <a:schemeClr val="tx1"/>
              </a:fontRef>
            </p:style>
          </p:cxnSp>
          <p:sp>
            <p:nvSpPr>
              <p:cNvPr id="47" name="Oval 46"/>
              <p:cNvSpPr>
                <a:spLocks noChangeAspect="1"/>
              </p:cNvSpPr>
              <p:nvPr/>
            </p:nvSpPr>
            <p:spPr>
              <a:xfrm>
                <a:off x="-3554273" y="6572987"/>
                <a:ext cx="64008" cy="64008"/>
              </a:xfrm>
              <a:prstGeom prst="ellipse">
                <a:avLst/>
              </a:prstGeom>
              <a:solidFill>
                <a:srgbClr val="617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8" name="Straight Connector 47"/>
              <p:cNvCxnSpPr/>
              <p:nvPr/>
            </p:nvCxnSpPr>
            <p:spPr>
              <a:xfrm>
                <a:off x="-2472538" y="6604991"/>
                <a:ext cx="475488" cy="0"/>
              </a:xfrm>
              <a:prstGeom prst="line">
                <a:avLst/>
              </a:prstGeom>
              <a:noFill/>
              <a:ln w="12700">
                <a:solidFill>
                  <a:srgbClr val="B07378"/>
                </a:solidFill>
                <a:prstDash val="lgDash"/>
              </a:ln>
            </p:spPr>
            <p:style>
              <a:lnRef idx="2">
                <a:schemeClr val="accent1">
                  <a:shade val="50000"/>
                </a:schemeClr>
              </a:lnRef>
              <a:fillRef idx="1">
                <a:schemeClr val="accent1"/>
              </a:fillRef>
              <a:effectRef idx="0">
                <a:schemeClr val="accent1"/>
              </a:effectRef>
              <a:fontRef idx="minor">
                <a:schemeClr val="lt1"/>
              </a:fontRef>
            </p:style>
          </p:cxnSp>
          <p:grpSp>
            <p:nvGrpSpPr>
              <p:cNvPr id="49" name="Group 48"/>
              <p:cNvGrpSpPr/>
              <p:nvPr/>
            </p:nvGrpSpPr>
            <p:grpSpPr>
              <a:xfrm>
                <a:off x="-2266798" y="6575689"/>
                <a:ext cx="64008" cy="64008"/>
                <a:chOff x="3963583" y="4871997"/>
                <a:chExt cx="64008" cy="64008"/>
              </a:xfrm>
            </p:grpSpPr>
            <p:cxnSp>
              <p:nvCxnSpPr>
                <p:cNvPr id="52" name="Straight Connector 51"/>
                <p:cNvCxnSpPr/>
                <p:nvPr/>
              </p:nvCxnSpPr>
              <p:spPr>
                <a:xfrm>
                  <a:off x="3995587" y="4871997"/>
                  <a:ext cx="0" cy="64008"/>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a:off x="3995587" y="4871997"/>
                  <a:ext cx="0" cy="64008"/>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245062" y="6534636"/>
                <a:ext cx="682731" cy="151075"/>
              </a:xfrm>
              <a:prstGeom prst="rect">
                <a:avLst/>
              </a:prstGeom>
              <a:noFill/>
            </p:spPr>
            <p:txBody>
              <a:bodyPr wrap="none" lIns="0" tIns="0" rIns="0" bIns="0" rtlCol="0" anchor="ctr">
                <a:noAutofit/>
              </a:bodyPr>
              <a:lstStyle/>
              <a:p>
                <a:r>
                  <a:rPr lang="en-US" sz="1000" dirty="0"/>
                  <a:t>Treatment</a:t>
                </a:r>
              </a:p>
            </p:txBody>
          </p:sp>
          <p:sp>
            <p:nvSpPr>
              <p:cNvPr id="51" name="TextBox 50"/>
              <p:cNvSpPr txBox="1"/>
              <p:nvPr/>
            </p:nvSpPr>
            <p:spPr>
              <a:xfrm>
                <a:off x="-1983993" y="6534636"/>
                <a:ext cx="441572" cy="151075"/>
              </a:xfrm>
              <a:prstGeom prst="rect">
                <a:avLst/>
              </a:prstGeom>
              <a:noFill/>
            </p:spPr>
            <p:txBody>
              <a:bodyPr wrap="none" lIns="0" tIns="0" rIns="0" bIns="0" rtlCol="0" anchor="ctr">
                <a:noAutofit/>
              </a:bodyPr>
              <a:lstStyle/>
              <a:p>
                <a:r>
                  <a:rPr lang="en-US" sz="1000" dirty="0"/>
                  <a:t>Control</a:t>
                </a:r>
              </a:p>
            </p:txBody>
          </p:sp>
        </p:grpSp>
      </p:grpSp>
      <p:sp>
        <p:nvSpPr>
          <p:cNvPr id="174" name="Rectangle 173"/>
          <p:cNvSpPr/>
          <p:nvPr/>
        </p:nvSpPr>
        <p:spPr>
          <a:xfrm>
            <a:off x="3007478" y="3444427"/>
            <a:ext cx="2405994" cy="2389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796526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An Activity Bias at Yahoo</a:t>
            </a:r>
          </a:p>
        </p:txBody>
      </p:sp>
      <p:sp>
        <p:nvSpPr>
          <p:cNvPr id="21" name="Rectangle 20">
            <a:extLst>
              <a:ext uri="{FF2B5EF4-FFF2-40B4-BE49-F238E27FC236}">
                <a16:creationId xmlns:a16="http://schemas.microsoft.com/office/drawing/2014/main" id="{8485E426-D709-4E31-A475-A795A61968E3}"/>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Lewis, Rao, and Reiley’11</a:t>
            </a:r>
          </a:p>
        </p:txBody>
      </p:sp>
      <p:sp>
        <p:nvSpPr>
          <p:cNvPr id="5" name="TextBox 4">
            <a:extLst>
              <a:ext uri="{FF2B5EF4-FFF2-40B4-BE49-F238E27FC236}">
                <a16:creationId xmlns:a16="http://schemas.microsoft.com/office/drawing/2014/main" id="{89E0476A-175C-DA42-ACE1-6E123F5C5F13}"/>
              </a:ext>
            </a:extLst>
          </p:cNvPr>
          <p:cNvSpPr txBox="1"/>
          <p:nvPr/>
        </p:nvSpPr>
        <p:spPr>
          <a:xfrm>
            <a:off x="9963150" y="6419850"/>
            <a:ext cx="184731"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a:xfrm>
            <a:off x="457200" y="1352550"/>
            <a:ext cx="8229600" cy="1063478"/>
          </a:xfrm>
        </p:spPr>
        <p:txBody>
          <a:bodyPr>
            <a:noAutofit/>
          </a:bodyPr>
          <a:lstStyle/>
          <a:p>
            <a:r>
              <a:rPr lang="en-US" sz="2500" dirty="0"/>
              <a:t>35 million users exposed on Yahoo network to ad for a services company</a:t>
            </a:r>
          </a:p>
          <a:p>
            <a:r>
              <a:rPr lang="en-US" sz="2500" dirty="0"/>
              <a:t>Typical user, on typical day is 0.08%. Ad: 0.16% searched brand-related terms</a:t>
            </a:r>
          </a:p>
        </p:txBody>
      </p:sp>
      <p:grpSp>
        <p:nvGrpSpPr>
          <p:cNvPr id="13" name="Group 12" descr="The same line graph shows that on a typical day, 0.08 percent of Yahoo users would be exposed to a particular ad for a services company. However, on the ad campaign, it changed to about .16 percent. It seems the ad caused twice as many searches."/>
          <p:cNvGrpSpPr/>
          <p:nvPr/>
        </p:nvGrpSpPr>
        <p:grpSpPr>
          <a:xfrm>
            <a:off x="585673" y="3061900"/>
            <a:ext cx="4957877" cy="3609410"/>
            <a:chOff x="585673" y="3061900"/>
            <a:chExt cx="4957877" cy="3609410"/>
          </a:xfrm>
        </p:grpSpPr>
        <p:sp>
          <p:nvSpPr>
            <p:cNvPr id="14" name="Rectangle 13"/>
            <p:cNvSpPr/>
            <p:nvPr/>
          </p:nvSpPr>
          <p:spPr>
            <a:xfrm>
              <a:off x="585673" y="3061900"/>
              <a:ext cx="4957877" cy="3609410"/>
            </a:xfrm>
            <a:prstGeom prst="rect">
              <a:avLst/>
            </a:prstGeom>
            <a:solidFill>
              <a:srgbClr val="EAF2F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Rectangle 21"/>
            <p:cNvSpPr/>
            <p:nvPr/>
          </p:nvSpPr>
          <p:spPr>
            <a:xfrm>
              <a:off x="1074420" y="3401884"/>
              <a:ext cx="4343400" cy="245027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 name="Freeform 22"/>
            <p:cNvSpPr/>
            <p:nvPr/>
          </p:nvSpPr>
          <p:spPr>
            <a:xfrm>
              <a:off x="1072836" y="3399576"/>
              <a:ext cx="4350190" cy="2453489"/>
            </a:xfrm>
            <a:custGeom>
              <a:avLst/>
              <a:gdLst>
                <a:gd name="connsiteX0" fmla="*/ 0 w 4350190"/>
                <a:gd name="connsiteY0" fmla="*/ 0 h 2453489"/>
                <a:gd name="connsiteX1" fmla="*/ 0 w 4350190"/>
                <a:gd name="connsiteY1" fmla="*/ 2453489 h 2453489"/>
                <a:gd name="connsiteX2" fmla="*/ 4350190 w 4350190"/>
                <a:gd name="connsiteY2" fmla="*/ 2453489 h 2453489"/>
              </a:gdLst>
              <a:ahLst/>
              <a:cxnLst>
                <a:cxn ang="0">
                  <a:pos x="connsiteX0" y="connsiteY0"/>
                </a:cxn>
                <a:cxn ang="0">
                  <a:pos x="connsiteX1" y="connsiteY1"/>
                </a:cxn>
                <a:cxn ang="0">
                  <a:pos x="connsiteX2" y="connsiteY2"/>
                </a:cxn>
              </a:cxnLst>
              <a:rect l="l" t="t" r="r" b="b"/>
              <a:pathLst>
                <a:path w="4350190" h="2453489">
                  <a:moveTo>
                    <a:pt x="0" y="0"/>
                  </a:moveTo>
                  <a:lnTo>
                    <a:pt x="0" y="2453489"/>
                  </a:lnTo>
                  <a:lnTo>
                    <a:pt x="4350190" y="245348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24" name="Straight Connector 23"/>
            <p:cNvCxnSpPr/>
            <p:nvPr/>
          </p:nvCxnSpPr>
          <p:spPr>
            <a:xfrm>
              <a:off x="1072836" y="3485767"/>
              <a:ext cx="434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72836" y="4200991"/>
              <a:ext cx="434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72836" y="4920742"/>
              <a:ext cx="434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72836" y="5636346"/>
              <a:ext cx="43449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018515" y="3485767"/>
              <a:ext cx="55905" cy="2150579"/>
              <a:chOff x="1018515" y="3485767"/>
              <a:chExt cx="4344984" cy="2150579"/>
            </a:xfrm>
          </p:grpSpPr>
          <p:cxnSp>
            <p:nvCxnSpPr>
              <p:cNvPr id="179" name="Straight Connector 178"/>
              <p:cNvCxnSpPr/>
              <p:nvPr/>
            </p:nvCxnSpPr>
            <p:spPr>
              <a:xfrm>
                <a:off x="1018515" y="3485767"/>
                <a:ext cx="4344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018515" y="4200991"/>
                <a:ext cx="4344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018515" y="4920742"/>
                <a:ext cx="4344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018515" y="5636346"/>
                <a:ext cx="43449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p:nvPr/>
          </p:nvCxnSpPr>
          <p:spPr>
            <a:xfrm rot="16200000">
              <a:off x="1424401"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340337" y="5899916"/>
              <a:ext cx="224034" cy="151075"/>
            </a:xfrm>
            <a:prstGeom prst="rect">
              <a:avLst/>
            </a:prstGeom>
            <a:noFill/>
          </p:spPr>
          <p:txBody>
            <a:bodyPr wrap="none" lIns="0" tIns="0" rIns="0" bIns="0" rtlCol="0" anchor="ctr">
              <a:noAutofit/>
            </a:bodyPr>
            <a:lstStyle/>
            <a:p>
              <a:pPr algn="ctr"/>
              <a:r>
                <a:rPr lang="en-US" sz="1000" dirty="0"/>
                <a:t>-12</a:t>
              </a:r>
            </a:p>
          </p:txBody>
        </p:sp>
        <p:cxnSp>
          <p:nvCxnSpPr>
            <p:cNvPr id="31" name="Straight Connector 30"/>
            <p:cNvCxnSpPr/>
            <p:nvPr/>
          </p:nvCxnSpPr>
          <p:spPr>
            <a:xfrm rot="16200000">
              <a:off x="2021929"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37865" y="5899916"/>
              <a:ext cx="224034" cy="151075"/>
            </a:xfrm>
            <a:prstGeom prst="rect">
              <a:avLst/>
            </a:prstGeom>
            <a:noFill/>
          </p:spPr>
          <p:txBody>
            <a:bodyPr wrap="none" lIns="0" tIns="0" rIns="0" bIns="0" rtlCol="0" anchor="ctr">
              <a:noAutofit/>
            </a:bodyPr>
            <a:lstStyle/>
            <a:p>
              <a:pPr algn="ctr"/>
              <a:r>
                <a:rPr lang="en-US" sz="1000" dirty="0"/>
                <a:t>-8</a:t>
              </a:r>
            </a:p>
          </p:txBody>
        </p:sp>
        <p:cxnSp>
          <p:nvCxnSpPr>
            <p:cNvPr id="33" name="Straight Connector 32"/>
            <p:cNvCxnSpPr/>
            <p:nvPr/>
          </p:nvCxnSpPr>
          <p:spPr>
            <a:xfrm rot="16200000">
              <a:off x="2619458"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535394" y="5899916"/>
              <a:ext cx="224034" cy="151075"/>
            </a:xfrm>
            <a:prstGeom prst="rect">
              <a:avLst/>
            </a:prstGeom>
            <a:noFill/>
          </p:spPr>
          <p:txBody>
            <a:bodyPr wrap="none" lIns="0" tIns="0" rIns="0" bIns="0" rtlCol="0" anchor="ctr">
              <a:noAutofit/>
            </a:bodyPr>
            <a:lstStyle/>
            <a:p>
              <a:pPr algn="ctr"/>
              <a:r>
                <a:rPr lang="en-US" sz="1000" dirty="0"/>
                <a:t>-4</a:t>
              </a:r>
            </a:p>
          </p:txBody>
        </p:sp>
        <p:cxnSp>
          <p:nvCxnSpPr>
            <p:cNvPr id="35" name="Straight Connector 34"/>
            <p:cNvCxnSpPr/>
            <p:nvPr/>
          </p:nvCxnSpPr>
          <p:spPr>
            <a:xfrm rot="16200000">
              <a:off x="3217375"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133311" y="5899916"/>
              <a:ext cx="224034" cy="151075"/>
            </a:xfrm>
            <a:prstGeom prst="rect">
              <a:avLst/>
            </a:prstGeom>
            <a:noFill/>
          </p:spPr>
          <p:txBody>
            <a:bodyPr wrap="none" lIns="0" tIns="0" rIns="0" bIns="0" rtlCol="0" anchor="ctr">
              <a:noAutofit/>
            </a:bodyPr>
            <a:lstStyle/>
            <a:p>
              <a:pPr algn="ctr"/>
              <a:r>
                <a:rPr lang="en-US" sz="1000" dirty="0"/>
                <a:t>0</a:t>
              </a:r>
            </a:p>
          </p:txBody>
        </p:sp>
        <p:cxnSp>
          <p:nvCxnSpPr>
            <p:cNvPr id="37" name="Straight Connector 36"/>
            <p:cNvCxnSpPr/>
            <p:nvPr/>
          </p:nvCxnSpPr>
          <p:spPr>
            <a:xfrm rot="16200000">
              <a:off x="3814905"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730841" y="5899916"/>
              <a:ext cx="224034" cy="151075"/>
            </a:xfrm>
            <a:prstGeom prst="rect">
              <a:avLst/>
            </a:prstGeom>
            <a:noFill/>
          </p:spPr>
          <p:txBody>
            <a:bodyPr wrap="none" lIns="0" tIns="0" rIns="0" bIns="0" rtlCol="0" anchor="ctr">
              <a:noAutofit/>
            </a:bodyPr>
            <a:lstStyle/>
            <a:p>
              <a:pPr algn="ctr"/>
              <a:r>
                <a:rPr lang="en-US" sz="1000" dirty="0"/>
                <a:t>4</a:t>
              </a:r>
            </a:p>
          </p:txBody>
        </p:sp>
        <p:cxnSp>
          <p:nvCxnSpPr>
            <p:cNvPr id="39" name="Straight Connector 38"/>
            <p:cNvCxnSpPr/>
            <p:nvPr/>
          </p:nvCxnSpPr>
          <p:spPr>
            <a:xfrm rot="16200000">
              <a:off x="4409395"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325331" y="5899916"/>
              <a:ext cx="224034" cy="151075"/>
            </a:xfrm>
            <a:prstGeom prst="rect">
              <a:avLst/>
            </a:prstGeom>
            <a:noFill/>
          </p:spPr>
          <p:txBody>
            <a:bodyPr wrap="none" lIns="0" tIns="0" rIns="0" bIns="0" rtlCol="0" anchor="ctr">
              <a:noAutofit/>
            </a:bodyPr>
            <a:lstStyle/>
            <a:p>
              <a:pPr algn="ctr"/>
              <a:r>
                <a:rPr lang="en-US" sz="1000" dirty="0"/>
                <a:t>8</a:t>
              </a:r>
            </a:p>
          </p:txBody>
        </p:sp>
        <p:cxnSp>
          <p:nvCxnSpPr>
            <p:cNvPr id="41" name="Straight Connector 40"/>
            <p:cNvCxnSpPr/>
            <p:nvPr/>
          </p:nvCxnSpPr>
          <p:spPr>
            <a:xfrm rot="16200000">
              <a:off x="5006924" y="5881017"/>
              <a:ext cx="559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922860" y="5899916"/>
              <a:ext cx="224034" cy="151075"/>
            </a:xfrm>
            <a:prstGeom prst="rect">
              <a:avLst/>
            </a:prstGeom>
            <a:noFill/>
          </p:spPr>
          <p:txBody>
            <a:bodyPr wrap="none" lIns="0" tIns="0" rIns="0" bIns="0" rtlCol="0" anchor="ctr">
              <a:noAutofit/>
            </a:bodyPr>
            <a:lstStyle/>
            <a:p>
              <a:pPr algn="ctr"/>
              <a:r>
                <a:rPr lang="en-US" sz="1000" dirty="0"/>
                <a:t>12</a:t>
              </a:r>
            </a:p>
          </p:txBody>
        </p:sp>
        <p:sp>
          <p:nvSpPr>
            <p:cNvPr id="43" name="TextBox 42"/>
            <p:cNvSpPr txBox="1"/>
            <p:nvPr/>
          </p:nvSpPr>
          <p:spPr>
            <a:xfrm rot="16200000">
              <a:off x="749258" y="5560808"/>
              <a:ext cx="327380" cy="151075"/>
            </a:xfrm>
            <a:prstGeom prst="rect">
              <a:avLst/>
            </a:prstGeom>
            <a:noFill/>
          </p:spPr>
          <p:txBody>
            <a:bodyPr wrap="none" lIns="0" tIns="0" rIns="0" bIns="0" rtlCol="0" anchor="ctr">
              <a:noAutofit/>
            </a:bodyPr>
            <a:lstStyle/>
            <a:p>
              <a:pPr algn="ctr"/>
              <a:r>
                <a:rPr lang="en-US" sz="1000" dirty="0"/>
                <a:t>.0004</a:t>
              </a:r>
            </a:p>
          </p:txBody>
        </p:sp>
        <p:sp>
          <p:nvSpPr>
            <p:cNvPr id="44" name="TextBox 43"/>
            <p:cNvSpPr txBox="1"/>
            <p:nvPr/>
          </p:nvSpPr>
          <p:spPr>
            <a:xfrm rot="16200000">
              <a:off x="749259" y="4845204"/>
              <a:ext cx="327380" cy="151075"/>
            </a:xfrm>
            <a:prstGeom prst="rect">
              <a:avLst/>
            </a:prstGeom>
            <a:noFill/>
          </p:spPr>
          <p:txBody>
            <a:bodyPr wrap="none" lIns="0" tIns="0" rIns="0" bIns="0" rtlCol="0" anchor="ctr">
              <a:noAutofit/>
            </a:bodyPr>
            <a:lstStyle/>
            <a:p>
              <a:pPr algn="ctr"/>
              <a:r>
                <a:rPr lang="en-US" sz="1000" dirty="0"/>
                <a:t>.0008</a:t>
              </a:r>
            </a:p>
          </p:txBody>
        </p:sp>
        <p:sp>
          <p:nvSpPr>
            <p:cNvPr id="45" name="TextBox 44"/>
            <p:cNvSpPr txBox="1"/>
            <p:nvPr/>
          </p:nvSpPr>
          <p:spPr>
            <a:xfrm rot="16200000">
              <a:off x="749260" y="4125453"/>
              <a:ext cx="327380" cy="151075"/>
            </a:xfrm>
            <a:prstGeom prst="rect">
              <a:avLst/>
            </a:prstGeom>
            <a:noFill/>
          </p:spPr>
          <p:txBody>
            <a:bodyPr wrap="none" lIns="0" tIns="0" rIns="0" bIns="0" rtlCol="0" anchor="ctr">
              <a:noAutofit/>
            </a:bodyPr>
            <a:lstStyle/>
            <a:p>
              <a:pPr algn="ctr"/>
              <a:r>
                <a:rPr lang="en-US" sz="1000" dirty="0"/>
                <a:t>.0012</a:t>
              </a:r>
            </a:p>
          </p:txBody>
        </p:sp>
        <p:sp>
          <p:nvSpPr>
            <p:cNvPr id="46" name="TextBox 45"/>
            <p:cNvSpPr txBox="1"/>
            <p:nvPr/>
          </p:nvSpPr>
          <p:spPr>
            <a:xfrm rot="16200000">
              <a:off x="749261" y="3410229"/>
              <a:ext cx="327380" cy="151075"/>
            </a:xfrm>
            <a:prstGeom prst="rect">
              <a:avLst/>
            </a:prstGeom>
            <a:noFill/>
          </p:spPr>
          <p:txBody>
            <a:bodyPr wrap="none" lIns="0" tIns="0" rIns="0" bIns="0" rtlCol="0" anchor="ctr">
              <a:noAutofit/>
            </a:bodyPr>
            <a:lstStyle/>
            <a:p>
              <a:pPr algn="ctr"/>
              <a:r>
                <a:rPr lang="en-US" sz="1000" dirty="0"/>
                <a:t>.0016</a:t>
              </a:r>
            </a:p>
          </p:txBody>
        </p:sp>
        <p:sp>
          <p:nvSpPr>
            <p:cNvPr id="47" name="TextBox 46"/>
            <p:cNvSpPr txBox="1"/>
            <p:nvPr/>
          </p:nvSpPr>
          <p:spPr>
            <a:xfrm rot="16200000">
              <a:off x="-96515" y="4550784"/>
              <a:ext cx="1674908" cy="151075"/>
            </a:xfrm>
            <a:prstGeom prst="rect">
              <a:avLst/>
            </a:prstGeom>
            <a:noFill/>
          </p:spPr>
          <p:txBody>
            <a:bodyPr wrap="none" lIns="0" tIns="0" rIns="0" bIns="0" rtlCol="0" anchor="ctr">
              <a:noAutofit/>
            </a:bodyPr>
            <a:lstStyle/>
            <a:p>
              <a:pPr algn="ctr"/>
              <a:r>
                <a:rPr lang="en-US" sz="1000" dirty="0"/>
                <a:t>Fraction Searching by Group</a:t>
              </a:r>
            </a:p>
          </p:txBody>
        </p:sp>
        <p:sp>
          <p:nvSpPr>
            <p:cNvPr id="48" name="TextBox 47"/>
            <p:cNvSpPr txBox="1"/>
            <p:nvPr/>
          </p:nvSpPr>
          <p:spPr>
            <a:xfrm>
              <a:off x="1653163" y="6040834"/>
              <a:ext cx="3185914" cy="151075"/>
            </a:xfrm>
            <a:prstGeom prst="rect">
              <a:avLst/>
            </a:prstGeom>
            <a:noFill/>
          </p:spPr>
          <p:txBody>
            <a:bodyPr wrap="none" lIns="0" tIns="0" rIns="0" bIns="0" rtlCol="0" anchor="ctr">
              <a:noAutofit/>
            </a:bodyPr>
            <a:lstStyle/>
            <a:p>
              <a:pPr algn="ctr"/>
              <a:r>
                <a:rPr lang="en-US" sz="1000" dirty="0"/>
                <a:t>Days Relative to Ad Campaign Delivery Date</a:t>
              </a:r>
            </a:p>
          </p:txBody>
        </p:sp>
        <p:sp>
          <p:nvSpPr>
            <p:cNvPr id="49" name="Freeform 48"/>
            <p:cNvSpPr/>
            <p:nvPr/>
          </p:nvSpPr>
          <p:spPr>
            <a:xfrm>
              <a:off x="1154378" y="3558299"/>
              <a:ext cx="4183070" cy="2197042"/>
            </a:xfrm>
            <a:custGeom>
              <a:avLst/>
              <a:gdLst>
                <a:gd name="connsiteX0" fmla="*/ 0 w 4183070"/>
                <a:gd name="connsiteY0" fmla="*/ 1340568 h 2197042"/>
                <a:gd name="connsiteX1" fmla="*/ 157227 w 4183070"/>
                <a:gd name="connsiteY1" fmla="*/ 1986027 h 2197042"/>
                <a:gd name="connsiteX2" fmla="*/ 306179 w 4183070"/>
                <a:gd name="connsiteY2" fmla="*/ 1986027 h 2197042"/>
                <a:gd name="connsiteX3" fmla="*/ 446856 w 4183070"/>
                <a:gd name="connsiteY3" fmla="*/ 1253679 h 2197042"/>
                <a:gd name="connsiteX4" fmla="*/ 608221 w 4183070"/>
                <a:gd name="connsiteY4" fmla="*/ 1324018 h 2197042"/>
                <a:gd name="connsiteX5" fmla="*/ 744760 w 4183070"/>
                <a:gd name="connsiteY5" fmla="*/ 1357118 h 2197042"/>
                <a:gd name="connsiteX6" fmla="*/ 897850 w 4183070"/>
                <a:gd name="connsiteY6" fmla="*/ 1336430 h 2197042"/>
                <a:gd name="connsiteX7" fmla="*/ 1046802 w 4183070"/>
                <a:gd name="connsiteY7" fmla="*/ 1249542 h 2197042"/>
                <a:gd name="connsiteX8" fmla="*/ 1195754 w 4183070"/>
                <a:gd name="connsiteY8" fmla="*/ 1857763 h 2197042"/>
                <a:gd name="connsiteX9" fmla="*/ 1344706 w 4183070"/>
                <a:gd name="connsiteY9" fmla="*/ 1952926 h 2197042"/>
                <a:gd name="connsiteX10" fmla="*/ 1493658 w 4183070"/>
                <a:gd name="connsiteY10" fmla="*/ 1146103 h 2197042"/>
                <a:gd name="connsiteX11" fmla="*/ 1642610 w 4183070"/>
                <a:gd name="connsiteY11" fmla="*/ 1125415 h 2197042"/>
                <a:gd name="connsiteX12" fmla="*/ 1799837 w 4183070"/>
                <a:gd name="connsiteY12" fmla="*/ 1216441 h 2197042"/>
                <a:gd name="connsiteX13" fmla="*/ 1944652 w 4183070"/>
                <a:gd name="connsiteY13" fmla="*/ 889574 h 2197042"/>
                <a:gd name="connsiteX14" fmla="*/ 2089466 w 4183070"/>
                <a:gd name="connsiteY14" fmla="*/ 0 h 2197042"/>
                <a:gd name="connsiteX15" fmla="*/ 2238418 w 4183070"/>
                <a:gd name="connsiteY15" fmla="*/ 1626059 h 2197042"/>
                <a:gd name="connsiteX16" fmla="*/ 2399783 w 4183070"/>
                <a:gd name="connsiteY16" fmla="*/ 1828800 h 2197042"/>
                <a:gd name="connsiteX17" fmla="*/ 2536322 w 4183070"/>
                <a:gd name="connsiteY17" fmla="*/ 984738 h 2197042"/>
                <a:gd name="connsiteX18" fmla="*/ 2693550 w 4183070"/>
                <a:gd name="connsiteY18" fmla="*/ 1195753 h 2197042"/>
                <a:gd name="connsiteX19" fmla="*/ 2838364 w 4183070"/>
                <a:gd name="connsiteY19" fmla="*/ 1290917 h 2197042"/>
                <a:gd name="connsiteX20" fmla="*/ 2991454 w 4183070"/>
                <a:gd name="connsiteY20" fmla="*/ 1344706 h 2197042"/>
                <a:gd name="connsiteX21" fmla="*/ 3136268 w 4183070"/>
                <a:gd name="connsiteY21" fmla="*/ 1282642 h 2197042"/>
                <a:gd name="connsiteX22" fmla="*/ 3289358 w 4183070"/>
                <a:gd name="connsiteY22" fmla="*/ 1928101 h 2197042"/>
                <a:gd name="connsiteX23" fmla="*/ 3438310 w 4183070"/>
                <a:gd name="connsiteY23" fmla="*/ 2039815 h 2197042"/>
                <a:gd name="connsiteX24" fmla="*/ 3587262 w 4183070"/>
                <a:gd name="connsiteY24" fmla="*/ 1381944 h 2197042"/>
                <a:gd name="connsiteX25" fmla="*/ 3740351 w 4183070"/>
                <a:gd name="connsiteY25" fmla="*/ 1464695 h 2197042"/>
                <a:gd name="connsiteX26" fmla="*/ 3885166 w 4183070"/>
                <a:gd name="connsiteY26" fmla="*/ 1501933 h 2197042"/>
                <a:gd name="connsiteX27" fmla="*/ 4034118 w 4183070"/>
                <a:gd name="connsiteY27" fmla="*/ 2197042 h 2197042"/>
                <a:gd name="connsiteX28" fmla="*/ 4183070 w 4183070"/>
                <a:gd name="connsiteY28" fmla="*/ 2019127 h 219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83070" h="2197042">
                  <a:moveTo>
                    <a:pt x="0" y="1340568"/>
                  </a:moveTo>
                  <a:lnTo>
                    <a:pt x="157227" y="1986027"/>
                  </a:lnTo>
                  <a:lnTo>
                    <a:pt x="306179" y="1986027"/>
                  </a:lnTo>
                  <a:lnTo>
                    <a:pt x="446856" y="1253679"/>
                  </a:lnTo>
                  <a:lnTo>
                    <a:pt x="608221" y="1324018"/>
                  </a:lnTo>
                  <a:lnTo>
                    <a:pt x="744760" y="1357118"/>
                  </a:lnTo>
                  <a:lnTo>
                    <a:pt x="897850" y="1336430"/>
                  </a:lnTo>
                  <a:lnTo>
                    <a:pt x="1046802" y="1249542"/>
                  </a:lnTo>
                  <a:lnTo>
                    <a:pt x="1195754" y="1857763"/>
                  </a:lnTo>
                  <a:lnTo>
                    <a:pt x="1344706" y="1952926"/>
                  </a:lnTo>
                  <a:lnTo>
                    <a:pt x="1493658" y="1146103"/>
                  </a:lnTo>
                  <a:lnTo>
                    <a:pt x="1642610" y="1125415"/>
                  </a:lnTo>
                  <a:lnTo>
                    <a:pt x="1799837" y="1216441"/>
                  </a:lnTo>
                  <a:lnTo>
                    <a:pt x="1944652" y="889574"/>
                  </a:lnTo>
                  <a:lnTo>
                    <a:pt x="2089466" y="0"/>
                  </a:lnTo>
                  <a:lnTo>
                    <a:pt x="2238418" y="1626059"/>
                  </a:lnTo>
                  <a:lnTo>
                    <a:pt x="2399783" y="1828800"/>
                  </a:lnTo>
                  <a:lnTo>
                    <a:pt x="2536322" y="984738"/>
                  </a:lnTo>
                  <a:lnTo>
                    <a:pt x="2693550" y="1195753"/>
                  </a:lnTo>
                  <a:lnTo>
                    <a:pt x="2838364" y="1290917"/>
                  </a:lnTo>
                  <a:lnTo>
                    <a:pt x="2991454" y="1344706"/>
                  </a:lnTo>
                  <a:lnTo>
                    <a:pt x="3136268" y="1282642"/>
                  </a:lnTo>
                  <a:lnTo>
                    <a:pt x="3289358" y="1928101"/>
                  </a:lnTo>
                  <a:lnTo>
                    <a:pt x="3438310" y="2039815"/>
                  </a:lnTo>
                  <a:lnTo>
                    <a:pt x="3587262" y="1381944"/>
                  </a:lnTo>
                  <a:lnTo>
                    <a:pt x="3740351" y="1464695"/>
                  </a:lnTo>
                  <a:lnTo>
                    <a:pt x="3885166" y="1501933"/>
                  </a:lnTo>
                  <a:lnTo>
                    <a:pt x="4034118" y="2197042"/>
                  </a:lnTo>
                  <a:lnTo>
                    <a:pt x="4183070" y="2019127"/>
                  </a:lnTo>
                </a:path>
              </a:pathLst>
            </a:custGeom>
            <a:noFill/>
            <a:ln w="12700">
              <a:solidFill>
                <a:srgbClr val="617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50" name="Group 49"/>
            <p:cNvGrpSpPr/>
            <p:nvPr/>
          </p:nvGrpSpPr>
          <p:grpSpPr>
            <a:xfrm>
              <a:off x="1123732" y="3521302"/>
              <a:ext cx="4240380" cy="2271766"/>
              <a:chOff x="1123732" y="3521302"/>
              <a:chExt cx="4240380" cy="2271766"/>
            </a:xfrm>
            <a:solidFill>
              <a:srgbClr val="617F9A"/>
            </a:solidFill>
          </p:grpSpPr>
          <p:sp>
            <p:nvSpPr>
              <p:cNvPr id="150" name="Oval 149"/>
              <p:cNvSpPr>
                <a:spLocks noChangeAspect="1"/>
              </p:cNvSpPr>
              <p:nvPr/>
            </p:nvSpPr>
            <p:spPr>
              <a:xfrm>
                <a:off x="2617017" y="466736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1" name="Oval 150"/>
              <p:cNvSpPr>
                <a:spLocks noChangeAspect="1"/>
              </p:cNvSpPr>
              <p:nvPr/>
            </p:nvSpPr>
            <p:spPr>
              <a:xfrm>
                <a:off x="2766452" y="464977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2" name="Oval 151"/>
              <p:cNvSpPr>
                <a:spLocks noChangeAspect="1"/>
              </p:cNvSpPr>
              <p:nvPr/>
            </p:nvSpPr>
            <p:spPr>
              <a:xfrm>
                <a:off x="2913879" y="474113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3" name="Oval 152"/>
              <p:cNvSpPr>
                <a:spLocks noChangeAspect="1"/>
              </p:cNvSpPr>
              <p:nvPr/>
            </p:nvSpPr>
            <p:spPr>
              <a:xfrm>
                <a:off x="3066922" y="441665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4" name="Oval 153"/>
              <p:cNvSpPr>
                <a:spLocks noChangeAspect="1"/>
              </p:cNvSpPr>
              <p:nvPr/>
            </p:nvSpPr>
            <p:spPr>
              <a:xfrm>
                <a:off x="3364488" y="515245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5" name="Oval 154"/>
              <p:cNvSpPr>
                <a:spLocks noChangeAspect="1"/>
              </p:cNvSpPr>
              <p:nvPr/>
            </p:nvSpPr>
            <p:spPr>
              <a:xfrm>
                <a:off x="3659763" y="450952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6" name="Oval 155"/>
              <p:cNvSpPr>
                <a:spLocks noChangeAspect="1"/>
              </p:cNvSpPr>
              <p:nvPr/>
            </p:nvSpPr>
            <p:spPr>
              <a:xfrm>
                <a:off x="3812163" y="472383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7" name="Oval 156"/>
              <p:cNvSpPr>
                <a:spLocks noChangeAspect="1"/>
              </p:cNvSpPr>
              <p:nvPr/>
            </p:nvSpPr>
            <p:spPr>
              <a:xfrm>
                <a:off x="3959800" y="481432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8" name="Oval 157"/>
              <p:cNvSpPr>
                <a:spLocks noChangeAspect="1"/>
              </p:cNvSpPr>
              <p:nvPr/>
            </p:nvSpPr>
            <p:spPr>
              <a:xfrm>
                <a:off x="3512125" y="534772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9" name="Oval 158"/>
              <p:cNvSpPr>
                <a:spLocks noChangeAspect="1"/>
              </p:cNvSpPr>
              <p:nvPr/>
            </p:nvSpPr>
            <p:spPr>
              <a:xfrm>
                <a:off x="4109819" y="486432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0" name="Oval 159"/>
              <p:cNvSpPr>
                <a:spLocks noChangeAspect="1"/>
              </p:cNvSpPr>
              <p:nvPr/>
            </p:nvSpPr>
            <p:spPr>
              <a:xfrm>
                <a:off x="4255075" y="481193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1" name="Oval 160"/>
              <p:cNvSpPr>
                <a:spLocks noChangeAspect="1"/>
              </p:cNvSpPr>
              <p:nvPr/>
            </p:nvSpPr>
            <p:spPr>
              <a:xfrm>
                <a:off x="2169100" y="477860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2" name="Oval 161"/>
              <p:cNvSpPr>
                <a:spLocks noChangeAspect="1"/>
              </p:cNvSpPr>
              <p:nvPr/>
            </p:nvSpPr>
            <p:spPr>
              <a:xfrm>
                <a:off x="2316737" y="538820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3" name="Oval 162"/>
              <p:cNvSpPr>
                <a:spLocks noChangeAspect="1"/>
              </p:cNvSpPr>
              <p:nvPr/>
            </p:nvSpPr>
            <p:spPr>
              <a:xfrm>
                <a:off x="2464375" y="547154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4" name="Oval 163"/>
              <p:cNvSpPr>
                <a:spLocks noChangeAspect="1"/>
              </p:cNvSpPr>
              <p:nvPr/>
            </p:nvSpPr>
            <p:spPr>
              <a:xfrm>
                <a:off x="2016700" y="48667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5" name="Oval 164"/>
              <p:cNvSpPr>
                <a:spLocks noChangeAspect="1"/>
              </p:cNvSpPr>
              <p:nvPr/>
            </p:nvSpPr>
            <p:spPr>
              <a:xfrm>
                <a:off x="1869063" y="488337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6" name="Oval 165"/>
              <p:cNvSpPr>
                <a:spLocks noChangeAspect="1"/>
              </p:cNvSpPr>
              <p:nvPr/>
            </p:nvSpPr>
            <p:spPr>
              <a:xfrm>
                <a:off x="1714282" y="484765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7" name="Oval 166"/>
              <p:cNvSpPr>
                <a:spLocks noChangeAspect="1"/>
              </p:cNvSpPr>
              <p:nvPr/>
            </p:nvSpPr>
            <p:spPr>
              <a:xfrm>
                <a:off x="1571407" y="477860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8" name="Oval 167"/>
              <p:cNvSpPr>
                <a:spLocks noChangeAspect="1"/>
              </p:cNvSpPr>
              <p:nvPr/>
            </p:nvSpPr>
            <p:spPr>
              <a:xfrm>
                <a:off x="1421388" y="550964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9" name="Oval 168"/>
              <p:cNvSpPr>
                <a:spLocks noChangeAspect="1"/>
              </p:cNvSpPr>
              <p:nvPr/>
            </p:nvSpPr>
            <p:spPr>
              <a:xfrm>
                <a:off x="1276132" y="550964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0" name="Oval 169"/>
              <p:cNvSpPr>
                <a:spLocks noChangeAspect="1"/>
              </p:cNvSpPr>
              <p:nvPr/>
            </p:nvSpPr>
            <p:spPr>
              <a:xfrm>
                <a:off x="1123732" y="486909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1" name="Oval 170"/>
              <p:cNvSpPr>
                <a:spLocks noChangeAspect="1"/>
              </p:cNvSpPr>
              <p:nvPr/>
            </p:nvSpPr>
            <p:spPr>
              <a:xfrm>
                <a:off x="3213879" y="352130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2" name="Oval 171"/>
              <p:cNvSpPr>
                <a:spLocks noChangeAspect="1"/>
              </p:cNvSpPr>
              <p:nvPr/>
            </p:nvSpPr>
            <p:spPr>
              <a:xfrm>
                <a:off x="4407475" y="5456917"/>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3" name="Oval 172"/>
              <p:cNvSpPr>
                <a:spLocks noChangeAspect="1"/>
              </p:cNvSpPr>
              <p:nvPr/>
            </p:nvSpPr>
            <p:spPr>
              <a:xfrm>
                <a:off x="4554432" y="556577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4" name="Oval 173"/>
              <p:cNvSpPr>
                <a:spLocks noChangeAspect="1"/>
              </p:cNvSpPr>
              <p:nvPr/>
            </p:nvSpPr>
            <p:spPr>
              <a:xfrm>
                <a:off x="4701389" y="489902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5" name="Oval 174"/>
              <p:cNvSpPr>
                <a:spLocks noChangeAspect="1"/>
              </p:cNvSpPr>
              <p:nvPr/>
            </p:nvSpPr>
            <p:spPr>
              <a:xfrm>
                <a:off x="4856511" y="499427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6" name="Oval 175"/>
              <p:cNvSpPr>
                <a:spLocks noChangeAspect="1"/>
              </p:cNvSpPr>
              <p:nvPr/>
            </p:nvSpPr>
            <p:spPr>
              <a:xfrm>
                <a:off x="5006189" y="50269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7" name="Oval 176"/>
              <p:cNvSpPr>
                <a:spLocks noChangeAspect="1"/>
              </p:cNvSpPr>
              <p:nvPr/>
            </p:nvSpPr>
            <p:spPr>
              <a:xfrm>
                <a:off x="5153147" y="572906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8" name="Oval 177"/>
              <p:cNvSpPr>
                <a:spLocks noChangeAspect="1"/>
              </p:cNvSpPr>
              <p:nvPr/>
            </p:nvSpPr>
            <p:spPr>
              <a:xfrm>
                <a:off x="5300104" y="554944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51" name="Freeform 50"/>
            <p:cNvSpPr/>
            <p:nvPr/>
          </p:nvSpPr>
          <p:spPr>
            <a:xfrm>
              <a:off x="1148486" y="3701491"/>
              <a:ext cx="4187952" cy="2077517"/>
            </a:xfrm>
            <a:custGeom>
              <a:avLst/>
              <a:gdLst>
                <a:gd name="connsiteX0" fmla="*/ 0 w 4187952"/>
                <a:gd name="connsiteY0" fmla="*/ 1247242 h 2077517"/>
                <a:gd name="connsiteX1" fmla="*/ 149962 w 4187952"/>
                <a:gd name="connsiteY1" fmla="*/ 1912925 h 2077517"/>
                <a:gd name="connsiteX2" fmla="*/ 303581 w 4187952"/>
                <a:gd name="connsiteY2" fmla="*/ 1861719 h 2077517"/>
                <a:gd name="connsiteX3" fmla="*/ 457200 w 4187952"/>
                <a:gd name="connsiteY3" fmla="*/ 1126541 h 2077517"/>
                <a:gd name="connsiteX4" fmla="*/ 603504 w 4187952"/>
                <a:gd name="connsiteY4" fmla="*/ 1214323 h 2077517"/>
                <a:gd name="connsiteX5" fmla="*/ 753466 w 4187952"/>
                <a:gd name="connsiteY5" fmla="*/ 1250899 h 2077517"/>
                <a:gd name="connsiteX6" fmla="*/ 899770 w 4187952"/>
                <a:gd name="connsiteY6" fmla="*/ 1250899 h 2077517"/>
                <a:gd name="connsiteX7" fmla="*/ 1053389 w 4187952"/>
                <a:gd name="connsiteY7" fmla="*/ 1126541 h 2077517"/>
                <a:gd name="connsiteX8" fmla="*/ 1207008 w 4187952"/>
                <a:gd name="connsiteY8" fmla="*/ 1770279 h 2077517"/>
                <a:gd name="connsiteX9" fmla="*/ 1353312 w 4187952"/>
                <a:gd name="connsiteY9" fmla="*/ 1843431 h 2077517"/>
                <a:gd name="connsiteX10" fmla="*/ 1503274 w 4187952"/>
                <a:gd name="connsiteY10" fmla="*/ 1027786 h 2077517"/>
                <a:gd name="connsiteX11" fmla="*/ 1645920 w 4187952"/>
                <a:gd name="connsiteY11" fmla="*/ 1005840 h 2077517"/>
                <a:gd name="connsiteX12" fmla="*/ 1803197 w 4187952"/>
                <a:gd name="connsiteY12" fmla="*/ 1108253 h 2077517"/>
                <a:gd name="connsiteX13" fmla="*/ 1945844 w 4187952"/>
                <a:gd name="connsiteY13" fmla="*/ 804672 h 2077517"/>
                <a:gd name="connsiteX14" fmla="*/ 2099463 w 4187952"/>
                <a:gd name="connsiteY14" fmla="*/ 0 h 2077517"/>
                <a:gd name="connsiteX15" fmla="*/ 2245767 w 4187952"/>
                <a:gd name="connsiteY15" fmla="*/ 1539850 h 2077517"/>
                <a:gd name="connsiteX16" fmla="*/ 2395728 w 4187952"/>
                <a:gd name="connsiteY16" fmla="*/ 1678839 h 2077517"/>
                <a:gd name="connsiteX17" fmla="*/ 2542032 w 4187952"/>
                <a:gd name="connsiteY17" fmla="*/ 855879 h 2077517"/>
                <a:gd name="connsiteX18" fmla="*/ 2695652 w 4187952"/>
                <a:gd name="connsiteY18" fmla="*/ 1060704 h 2077517"/>
                <a:gd name="connsiteX19" fmla="*/ 2841956 w 4187952"/>
                <a:gd name="connsiteY19" fmla="*/ 1163117 h 2077517"/>
                <a:gd name="connsiteX20" fmla="*/ 2995575 w 4187952"/>
                <a:gd name="connsiteY20" fmla="*/ 1196035 h 2077517"/>
                <a:gd name="connsiteX21" fmla="*/ 3141879 w 4187952"/>
                <a:gd name="connsiteY21" fmla="*/ 1181405 h 2077517"/>
                <a:gd name="connsiteX22" fmla="*/ 3291840 w 4187952"/>
                <a:gd name="connsiteY22" fmla="*/ 1828800 h 2077517"/>
                <a:gd name="connsiteX23" fmla="*/ 3438144 w 4187952"/>
                <a:gd name="connsiteY23" fmla="*/ 1894637 h 2077517"/>
                <a:gd name="connsiteX24" fmla="*/ 3591764 w 4187952"/>
                <a:gd name="connsiteY24" fmla="*/ 1287475 h 2077517"/>
                <a:gd name="connsiteX25" fmla="*/ 3741725 w 4187952"/>
                <a:gd name="connsiteY25" fmla="*/ 1305763 h 2077517"/>
                <a:gd name="connsiteX26" fmla="*/ 3888029 w 4187952"/>
                <a:gd name="connsiteY26" fmla="*/ 1430122 h 2077517"/>
                <a:gd name="connsiteX27" fmla="*/ 4041648 w 4187952"/>
                <a:gd name="connsiteY27" fmla="*/ 2077517 h 2077517"/>
                <a:gd name="connsiteX28" fmla="*/ 4187952 w 4187952"/>
                <a:gd name="connsiteY28" fmla="*/ 1898295 h 207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87952" h="2077517">
                  <a:moveTo>
                    <a:pt x="0" y="1247242"/>
                  </a:moveTo>
                  <a:lnTo>
                    <a:pt x="149962" y="1912925"/>
                  </a:lnTo>
                  <a:lnTo>
                    <a:pt x="303581" y="1861719"/>
                  </a:lnTo>
                  <a:lnTo>
                    <a:pt x="457200" y="1126541"/>
                  </a:lnTo>
                  <a:lnTo>
                    <a:pt x="603504" y="1214323"/>
                  </a:lnTo>
                  <a:lnTo>
                    <a:pt x="753466" y="1250899"/>
                  </a:lnTo>
                  <a:lnTo>
                    <a:pt x="899770" y="1250899"/>
                  </a:lnTo>
                  <a:lnTo>
                    <a:pt x="1053389" y="1126541"/>
                  </a:lnTo>
                  <a:lnTo>
                    <a:pt x="1207008" y="1770279"/>
                  </a:lnTo>
                  <a:lnTo>
                    <a:pt x="1353312" y="1843431"/>
                  </a:lnTo>
                  <a:lnTo>
                    <a:pt x="1503274" y="1027786"/>
                  </a:lnTo>
                  <a:lnTo>
                    <a:pt x="1645920" y="1005840"/>
                  </a:lnTo>
                  <a:lnTo>
                    <a:pt x="1803197" y="1108253"/>
                  </a:lnTo>
                  <a:lnTo>
                    <a:pt x="1945844" y="804672"/>
                  </a:lnTo>
                  <a:lnTo>
                    <a:pt x="2099463" y="0"/>
                  </a:lnTo>
                  <a:lnTo>
                    <a:pt x="2245767" y="1539850"/>
                  </a:lnTo>
                  <a:lnTo>
                    <a:pt x="2395728" y="1678839"/>
                  </a:lnTo>
                  <a:lnTo>
                    <a:pt x="2542032" y="855879"/>
                  </a:lnTo>
                  <a:lnTo>
                    <a:pt x="2695652" y="1060704"/>
                  </a:lnTo>
                  <a:lnTo>
                    <a:pt x="2841956" y="1163117"/>
                  </a:lnTo>
                  <a:lnTo>
                    <a:pt x="2995575" y="1196035"/>
                  </a:lnTo>
                  <a:lnTo>
                    <a:pt x="3141879" y="1181405"/>
                  </a:lnTo>
                  <a:lnTo>
                    <a:pt x="3291840" y="1828800"/>
                  </a:lnTo>
                  <a:lnTo>
                    <a:pt x="3438144" y="1894637"/>
                  </a:lnTo>
                  <a:lnTo>
                    <a:pt x="3591764" y="1287475"/>
                  </a:lnTo>
                  <a:lnTo>
                    <a:pt x="3741725" y="1305763"/>
                  </a:lnTo>
                  <a:lnTo>
                    <a:pt x="3888029" y="1430122"/>
                  </a:lnTo>
                  <a:lnTo>
                    <a:pt x="4041648" y="2077517"/>
                  </a:lnTo>
                  <a:lnTo>
                    <a:pt x="4187952" y="1898295"/>
                  </a:lnTo>
                </a:path>
              </a:pathLst>
            </a:custGeom>
            <a:noFill/>
            <a:ln w="12700">
              <a:solidFill>
                <a:srgbClr val="B07378"/>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52" name="Group 51"/>
            <p:cNvGrpSpPr/>
            <p:nvPr/>
          </p:nvGrpSpPr>
          <p:grpSpPr>
            <a:xfrm>
              <a:off x="1120368" y="3671848"/>
              <a:ext cx="4247866" cy="2140457"/>
              <a:chOff x="1120368" y="3671848"/>
              <a:chExt cx="4247866" cy="2140457"/>
            </a:xfrm>
          </p:grpSpPr>
          <p:grpSp>
            <p:nvGrpSpPr>
              <p:cNvPr id="63" name="Group 62"/>
              <p:cNvGrpSpPr>
                <a:grpSpLocks noChangeAspect="1"/>
              </p:cNvGrpSpPr>
              <p:nvPr/>
            </p:nvGrpSpPr>
            <p:grpSpPr>
              <a:xfrm>
                <a:off x="1120368" y="4922003"/>
                <a:ext cx="64008" cy="64008"/>
                <a:chOff x="2806293" y="4469565"/>
                <a:chExt cx="69494" cy="69494"/>
              </a:xfrm>
            </p:grpSpPr>
            <p:cxnSp>
              <p:nvCxnSpPr>
                <p:cNvPr id="148" name="Straight Connector 147"/>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a:grpSpLocks noChangeAspect="1"/>
              </p:cNvGrpSpPr>
              <p:nvPr/>
            </p:nvGrpSpPr>
            <p:grpSpPr>
              <a:xfrm>
                <a:off x="1570425" y="4791034"/>
                <a:ext cx="64008" cy="64008"/>
                <a:chOff x="2806293" y="4469565"/>
                <a:chExt cx="69494" cy="69494"/>
              </a:xfrm>
            </p:grpSpPr>
            <p:cxnSp>
              <p:nvCxnSpPr>
                <p:cNvPr id="146" name="Straight Connector 145"/>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a:grpSpLocks noChangeAspect="1"/>
              </p:cNvGrpSpPr>
              <p:nvPr/>
            </p:nvGrpSpPr>
            <p:grpSpPr>
              <a:xfrm>
                <a:off x="1418025" y="5529221"/>
                <a:ext cx="64008" cy="64008"/>
                <a:chOff x="2806293" y="4469565"/>
                <a:chExt cx="69494" cy="69494"/>
              </a:xfrm>
            </p:grpSpPr>
            <p:cxnSp>
              <p:nvCxnSpPr>
                <p:cNvPr id="144" name="Straight Connector 143"/>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a:grpSpLocks noChangeAspect="1"/>
              </p:cNvGrpSpPr>
              <p:nvPr/>
            </p:nvGrpSpPr>
            <p:grpSpPr>
              <a:xfrm>
                <a:off x="1268006" y="5583990"/>
                <a:ext cx="64008" cy="64008"/>
                <a:chOff x="2806293" y="4469565"/>
                <a:chExt cx="69494" cy="69494"/>
              </a:xfrm>
            </p:grpSpPr>
            <p:cxnSp>
              <p:nvCxnSpPr>
                <p:cNvPr id="142" name="Straight Connector 141"/>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a:grpSpLocks noChangeAspect="1"/>
              </p:cNvGrpSpPr>
              <p:nvPr/>
            </p:nvGrpSpPr>
            <p:grpSpPr>
              <a:xfrm>
                <a:off x="1720444" y="4886284"/>
                <a:ext cx="64008" cy="64008"/>
                <a:chOff x="2806293" y="4469565"/>
                <a:chExt cx="69494" cy="69494"/>
              </a:xfrm>
            </p:grpSpPr>
            <p:cxnSp>
              <p:nvCxnSpPr>
                <p:cNvPr id="140" name="Straight Connector 139"/>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a:grpSpLocks noChangeAspect="1"/>
              </p:cNvGrpSpPr>
              <p:nvPr/>
            </p:nvGrpSpPr>
            <p:grpSpPr>
              <a:xfrm>
                <a:off x="1865701" y="4922003"/>
                <a:ext cx="64008" cy="64008"/>
                <a:chOff x="2806293" y="4469565"/>
                <a:chExt cx="69494" cy="69494"/>
              </a:xfrm>
            </p:grpSpPr>
            <p:cxnSp>
              <p:nvCxnSpPr>
                <p:cNvPr id="138" name="Straight Connector 137"/>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a:grpSpLocks noChangeAspect="1"/>
              </p:cNvGrpSpPr>
              <p:nvPr/>
            </p:nvGrpSpPr>
            <p:grpSpPr>
              <a:xfrm>
                <a:off x="2020482" y="4924384"/>
                <a:ext cx="64008" cy="64008"/>
                <a:chOff x="2806293" y="4469565"/>
                <a:chExt cx="69494" cy="69494"/>
              </a:xfrm>
            </p:grpSpPr>
            <p:cxnSp>
              <p:nvCxnSpPr>
                <p:cNvPr id="136" name="Straight Connector 135"/>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a:grpSpLocks noChangeAspect="1"/>
              </p:cNvGrpSpPr>
              <p:nvPr/>
            </p:nvGrpSpPr>
            <p:grpSpPr>
              <a:xfrm>
                <a:off x="2165738" y="4793415"/>
                <a:ext cx="64008" cy="64008"/>
                <a:chOff x="2806293" y="4469565"/>
                <a:chExt cx="69494" cy="69494"/>
              </a:xfrm>
            </p:grpSpPr>
            <p:cxnSp>
              <p:nvCxnSpPr>
                <p:cNvPr id="134" name="Straight Connector 133"/>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a:grpSpLocks noChangeAspect="1"/>
              </p:cNvGrpSpPr>
              <p:nvPr/>
            </p:nvGrpSpPr>
            <p:grpSpPr>
              <a:xfrm>
                <a:off x="2320519" y="5438734"/>
                <a:ext cx="64008" cy="64008"/>
                <a:chOff x="2806293" y="4469565"/>
                <a:chExt cx="69494" cy="69494"/>
              </a:xfrm>
            </p:grpSpPr>
            <p:cxnSp>
              <p:nvCxnSpPr>
                <p:cNvPr id="132" name="Straight Connector 131"/>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a:grpSpLocks noChangeAspect="1"/>
              </p:cNvGrpSpPr>
              <p:nvPr/>
            </p:nvGrpSpPr>
            <p:grpSpPr>
              <a:xfrm>
                <a:off x="2465775" y="5512553"/>
                <a:ext cx="64008" cy="64008"/>
                <a:chOff x="2806293" y="4469565"/>
                <a:chExt cx="69494" cy="69494"/>
              </a:xfrm>
            </p:grpSpPr>
            <p:cxnSp>
              <p:nvCxnSpPr>
                <p:cNvPr id="130" name="Straight Connector 129"/>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a:grpSpLocks noChangeAspect="1"/>
              </p:cNvGrpSpPr>
              <p:nvPr/>
            </p:nvGrpSpPr>
            <p:grpSpPr>
              <a:xfrm>
                <a:off x="2615794" y="4702928"/>
                <a:ext cx="64008" cy="64008"/>
                <a:chOff x="2806293" y="4469565"/>
                <a:chExt cx="69494" cy="69494"/>
              </a:xfrm>
            </p:grpSpPr>
            <p:cxnSp>
              <p:nvCxnSpPr>
                <p:cNvPr id="128" name="Straight Connector 127"/>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a:grpSpLocks noChangeAspect="1"/>
              </p:cNvGrpSpPr>
              <p:nvPr/>
            </p:nvGrpSpPr>
            <p:grpSpPr>
              <a:xfrm>
                <a:off x="2761050" y="4669591"/>
                <a:ext cx="64008" cy="64008"/>
                <a:chOff x="2806293" y="4469565"/>
                <a:chExt cx="69494" cy="69494"/>
              </a:xfrm>
            </p:grpSpPr>
            <p:cxnSp>
              <p:nvCxnSpPr>
                <p:cNvPr id="126" name="Straight Connector 125"/>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a:grpSpLocks noChangeAspect="1"/>
              </p:cNvGrpSpPr>
              <p:nvPr/>
            </p:nvGrpSpPr>
            <p:grpSpPr>
              <a:xfrm>
                <a:off x="2915831" y="4779128"/>
                <a:ext cx="64008" cy="64008"/>
                <a:chOff x="2806293" y="4469565"/>
                <a:chExt cx="69494" cy="69494"/>
              </a:xfrm>
            </p:grpSpPr>
            <p:cxnSp>
              <p:nvCxnSpPr>
                <p:cNvPr id="124" name="Straight Connector 123"/>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a:grpSpLocks noChangeAspect="1"/>
              </p:cNvGrpSpPr>
              <p:nvPr/>
            </p:nvGrpSpPr>
            <p:grpSpPr>
              <a:xfrm>
                <a:off x="3065850" y="4471947"/>
                <a:ext cx="64008" cy="64008"/>
                <a:chOff x="2806293" y="4469565"/>
                <a:chExt cx="69494" cy="69494"/>
              </a:xfrm>
            </p:grpSpPr>
            <p:cxnSp>
              <p:nvCxnSpPr>
                <p:cNvPr id="122" name="Straight Connector 121"/>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a:grpSpLocks noChangeAspect="1"/>
              </p:cNvGrpSpPr>
              <p:nvPr/>
            </p:nvGrpSpPr>
            <p:grpSpPr>
              <a:xfrm>
                <a:off x="3658782" y="4526716"/>
                <a:ext cx="64008" cy="64008"/>
                <a:chOff x="2806293" y="4469565"/>
                <a:chExt cx="69494" cy="69494"/>
              </a:xfrm>
            </p:grpSpPr>
            <p:cxnSp>
              <p:nvCxnSpPr>
                <p:cNvPr id="120" name="Straight Connector 119"/>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a:grpSpLocks noChangeAspect="1"/>
              </p:cNvGrpSpPr>
              <p:nvPr/>
            </p:nvGrpSpPr>
            <p:grpSpPr>
              <a:xfrm>
                <a:off x="3213489" y="3671848"/>
                <a:ext cx="64008" cy="64008"/>
                <a:chOff x="2806293" y="4469565"/>
                <a:chExt cx="69494" cy="69494"/>
              </a:xfrm>
            </p:grpSpPr>
            <p:cxnSp>
              <p:nvCxnSpPr>
                <p:cNvPr id="118" name="Straight Connector 117"/>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a:grpSpLocks noChangeAspect="1"/>
              </p:cNvGrpSpPr>
              <p:nvPr/>
            </p:nvGrpSpPr>
            <p:grpSpPr>
              <a:xfrm>
                <a:off x="3358745" y="5210134"/>
                <a:ext cx="64008" cy="64008"/>
                <a:chOff x="2806293" y="4469565"/>
                <a:chExt cx="69494" cy="69494"/>
              </a:xfrm>
            </p:grpSpPr>
            <p:cxnSp>
              <p:nvCxnSpPr>
                <p:cNvPr id="116" name="Straight Connector 115"/>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0" name="Group 79"/>
              <p:cNvGrpSpPr>
                <a:grpSpLocks noChangeAspect="1"/>
              </p:cNvGrpSpPr>
              <p:nvPr/>
            </p:nvGrpSpPr>
            <p:grpSpPr>
              <a:xfrm>
                <a:off x="3513526" y="5348247"/>
                <a:ext cx="64008" cy="64008"/>
                <a:chOff x="2806293" y="4469565"/>
                <a:chExt cx="69494" cy="69494"/>
              </a:xfrm>
            </p:grpSpPr>
            <p:cxnSp>
              <p:nvCxnSpPr>
                <p:cNvPr id="114" name="Straight Connector 113"/>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a:grpSpLocks noChangeAspect="1"/>
              </p:cNvGrpSpPr>
              <p:nvPr/>
            </p:nvGrpSpPr>
            <p:grpSpPr>
              <a:xfrm>
                <a:off x="3811183" y="4719597"/>
                <a:ext cx="64008" cy="64008"/>
                <a:chOff x="2806293" y="4469565"/>
                <a:chExt cx="69494" cy="69494"/>
              </a:xfrm>
            </p:grpSpPr>
            <p:cxnSp>
              <p:nvCxnSpPr>
                <p:cNvPr id="112" name="Straight Connector 111"/>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2" name="Group 81"/>
              <p:cNvGrpSpPr>
                <a:grpSpLocks noChangeAspect="1"/>
              </p:cNvGrpSpPr>
              <p:nvPr/>
            </p:nvGrpSpPr>
            <p:grpSpPr>
              <a:xfrm>
                <a:off x="3958820" y="4831516"/>
                <a:ext cx="64008" cy="64008"/>
                <a:chOff x="2806293" y="4469565"/>
                <a:chExt cx="69494" cy="69494"/>
              </a:xfrm>
            </p:grpSpPr>
            <p:cxnSp>
              <p:nvCxnSpPr>
                <p:cNvPr id="110" name="Straight Connector 109"/>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a:grpSpLocks noChangeAspect="1"/>
              </p:cNvGrpSpPr>
              <p:nvPr/>
            </p:nvGrpSpPr>
            <p:grpSpPr>
              <a:xfrm>
                <a:off x="4108839" y="4867235"/>
                <a:ext cx="64008" cy="64008"/>
                <a:chOff x="2806293" y="4469565"/>
                <a:chExt cx="69494" cy="69494"/>
              </a:xfrm>
            </p:grpSpPr>
            <p:cxnSp>
              <p:nvCxnSpPr>
                <p:cNvPr id="108" name="Straight Connector 107"/>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a:grpSpLocks noChangeAspect="1"/>
              </p:cNvGrpSpPr>
              <p:nvPr/>
            </p:nvGrpSpPr>
            <p:grpSpPr>
              <a:xfrm>
                <a:off x="4256477" y="4848185"/>
                <a:ext cx="64008" cy="64008"/>
                <a:chOff x="2806293" y="4469565"/>
                <a:chExt cx="69494" cy="69494"/>
              </a:xfrm>
            </p:grpSpPr>
            <p:cxnSp>
              <p:nvCxnSpPr>
                <p:cNvPr id="106" name="Straight Connector 105"/>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a:grpSpLocks noChangeAspect="1"/>
              </p:cNvGrpSpPr>
              <p:nvPr/>
            </p:nvGrpSpPr>
            <p:grpSpPr>
              <a:xfrm>
                <a:off x="4408877" y="5495885"/>
                <a:ext cx="64008" cy="64008"/>
                <a:chOff x="2806293" y="4469565"/>
                <a:chExt cx="69494" cy="69494"/>
              </a:xfrm>
            </p:grpSpPr>
            <p:cxnSp>
              <p:nvCxnSpPr>
                <p:cNvPr id="104" name="Straight Connector 103"/>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a:grpSpLocks noChangeAspect="1"/>
              </p:cNvGrpSpPr>
              <p:nvPr/>
            </p:nvGrpSpPr>
            <p:grpSpPr>
              <a:xfrm>
                <a:off x="4558895" y="5562560"/>
                <a:ext cx="64008" cy="64008"/>
                <a:chOff x="2806293" y="4469565"/>
                <a:chExt cx="69494" cy="69494"/>
              </a:xfrm>
            </p:grpSpPr>
            <p:cxnSp>
              <p:nvCxnSpPr>
                <p:cNvPr id="102" name="Straight Connector 101"/>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7" name="Group 86"/>
              <p:cNvGrpSpPr>
                <a:grpSpLocks noChangeAspect="1"/>
              </p:cNvGrpSpPr>
              <p:nvPr/>
            </p:nvGrpSpPr>
            <p:grpSpPr>
              <a:xfrm>
                <a:off x="4704151" y="4957722"/>
                <a:ext cx="64008" cy="64008"/>
                <a:chOff x="2806293" y="4469565"/>
                <a:chExt cx="69494" cy="69494"/>
              </a:xfrm>
            </p:grpSpPr>
            <p:cxnSp>
              <p:nvCxnSpPr>
                <p:cNvPr id="100" name="Straight Connector 99"/>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a:grpSpLocks noChangeAspect="1"/>
              </p:cNvGrpSpPr>
              <p:nvPr/>
            </p:nvGrpSpPr>
            <p:grpSpPr>
              <a:xfrm>
                <a:off x="4854170" y="4972010"/>
                <a:ext cx="64008" cy="64008"/>
                <a:chOff x="2806293" y="4469565"/>
                <a:chExt cx="69494" cy="69494"/>
              </a:xfrm>
            </p:grpSpPr>
            <p:cxnSp>
              <p:nvCxnSpPr>
                <p:cNvPr id="98" name="Straight Connector 97"/>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a:grpSpLocks noChangeAspect="1"/>
              </p:cNvGrpSpPr>
              <p:nvPr/>
            </p:nvGrpSpPr>
            <p:grpSpPr>
              <a:xfrm>
                <a:off x="5001808" y="5098216"/>
                <a:ext cx="64008" cy="64008"/>
                <a:chOff x="2806293" y="4469565"/>
                <a:chExt cx="69494" cy="69494"/>
              </a:xfrm>
            </p:grpSpPr>
            <p:cxnSp>
              <p:nvCxnSpPr>
                <p:cNvPr id="96" name="Straight Connector 95"/>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90" name="Group 89"/>
              <p:cNvGrpSpPr>
                <a:grpSpLocks noChangeAspect="1"/>
              </p:cNvGrpSpPr>
              <p:nvPr/>
            </p:nvGrpSpPr>
            <p:grpSpPr>
              <a:xfrm>
                <a:off x="5304226" y="5564941"/>
                <a:ext cx="64008" cy="64008"/>
                <a:chOff x="2806293" y="4469565"/>
                <a:chExt cx="69494" cy="69494"/>
              </a:xfrm>
            </p:grpSpPr>
            <p:cxnSp>
              <p:nvCxnSpPr>
                <p:cNvPr id="94" name="Straight Connector 93"/>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a:grpSpLocks noChangeAspect="1"/>
              </p:cNvGrpSpPr>
              <p:nvPr/>
            </p:nvGrpSpPr>
            <p:grpSpPr>
              <a:xfrm>
                <a:off x="5151826" y="5748297"/>
                <a:ext cx="64008" cy="64008"/>
                <a:chOff x="2806293" y="4469565"/>
                <a:chExt cx="69494" cy="69494"/>
              </a:xfrm>
            </p:grpSpPr>
            <p:cxnSp>
              <p:nvCxnSpPr>
                <p:cNvPr id="92" name="Straight Connector 91"/>
                <p:cNvCxnSpPr/>
                <p:nvPr/>
              </p:nvCxnSpPr>
              <p:spPr>
                <a:xfrm>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a:off x="2841040" y="4469565"/>
                  <a:ext cx="0" cy="69494"/>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p:nvGrpSpPr>
          <p:grpSpPr>
            <a:xfrm>
              <a:off x="2059713" y="6276559"/>
              <a:ext cx="2376436" cy="241161"/>
              <a:chOff x="-3818374" y="6491236"/>
              <a:chExt cx="2376436" cy="241161"/>
            </a:xfrm>
          </p:grpSpPr>
          <p:sp>
            <p:nvSpPr>
              <p:cNvPr id="54" name="Rectangle 53"/>
              <p:cNvSpPr/>
              <p:nvPr/>
            </p:nvSpPr>
            <p:spPr>
              <a:xfrm>
                <a:off x="-3818374" y="6491236"/>
                <a:ext cx="2376436" cy="241161"/>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55" name="Straight Connector 54"/>
              <p:cNvCxnSpPr/>
              <p:nvPr/>
            </p:nvCxnSpPr>
            <p:spPr>
              <a:xfrm>
                <a:off x="-3760013" y="6604991"/>
                <a:ext cx="475488" cy="0"/>
              </a:xfrm>
              <a:prstGeom prst="line">
                <a:avLst/>
              </a:prstGeom>
              <a:ln w="12700">
                <a:solidFill>
                  <a:srgbClr val="617F9A"/>
                </a:solidFill>
              </a:ln>
            </p:spPr>
            <p:style>
              <a:lnRef idx="1">
                <a:schemeClr val="accent1"/>
              </a:lnRef>
              <a:fillRef idx="0">
                <a:schemeClr val="accent1"/>
              </a:fillRef>
              <a:effectRef idx="0">
                <a:schemeClr val="accent1"/>
              </a:effectRef>
              <a:fontRef idx="minor">
                <a:schemeClr val="tx1"/>
              </a:fontRef>
            </p:style>
          </p:cxnSp>
          <p:sp>
            <p:nvSpPr>
              <p:cNvPr id="56" name="Oval 55"/>
              <p:cNvSpPr>
                <a:spLocks noChangeAspect="1"/>
              </p:cNvSpPr>
              <p:nvPr/>
            </p:nvSpPr>
            <p:spPr>
              <a:xfrm>
                <a:off x="-3554273" y="6572987"/>
                <a:ext cx="64008" cy="64008"/>
              </a:xfrm>
              <a:prstGeom prst="ellipse">
                <a:avLst/>
              </a:prstGeom>
              <a:solidFill>
                <a:srgbClr val="617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57" name="Straight Connector 56"/>
              <p:cNvCxnSpPr/>
              <p:nvPr/>
            </p:nvCxnSpPr>
            <p:spPr>
              <a:xfrm>
                <a:off x="-2472538" y="6604991"/>
                <a:ext cx="475488" cy="0"/>
              </a:xfrm>
              <a:prstGeom prst="line">
                <a:avLst/>
              </a:prstGeom>
              <a:noFill/>
              <a:ln w="12700">
                <a:solidFill>
                  <a:srgbClr val="B07378"/>
                </a:solidFill>
                <a:prstDash val="lgDash"/>
              </a:ln>
            </p:spPr>
            <p:style>
              <a:lnRef idx="2">
                <a:schemeClr val="accent1">
                  <a:shade val="50000"/>
                </a:schemeClr>
              </a:lnRef>
              <a:fillRef idx="1">
                <a:schemeClr val="accent1"/>
              </a:fillRef>
              <a:effectRef idx="0">
                <a:schemeClr val="accent1"/>
              </a:effectRef>
              <a:fontRef idx="minor">
                <a:schemeClr val="lt1"/>
              </a:fontRef>
            </p:style>
          </p:cxnSp>
          <p:grpSp>
            <p:nvGrpSpPr>
              <p:cNvPr id="58" name="Group 57"/>
              <p:cNvGrpSpPr/>
              <p:nvPr/>
            </p:nvGrpSpPr>
            <p:grpSpPr>
              <a:xfrm>
                <a:off x="-2266798" y="6575689"/>
                <a:ext cx="64008" cy="64008"/>
                <a:chOff x="3963583" y="4871997"/>
                <a:chExt cx="64008" cy="64008"/>
              </a:xfrm>
            </p:grpSpPr>
            <p:cxnSp>
              <p:nvCxnSpPr>
                <p:cNvPr id="61" name="Straight Connector 60"/>
                <p:cNvCxnSpPr/>
                <p:nvPr/>
              </p:nvCxnSpPr>
              <p:spPr>
                <a:xfrm>
                  <a:off x="3995587" y="4871997"/>
                  <a:ext cx="0" cy="64008"/>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a:off x="3995587" y="4871997"/>
                  <a:ext cx="0" cy="64008"/>
                </a:xfrm>
                <a:prstGeom prst="line">
                  <a:avLst/>
                </a:prstGeom>
                <a:ln w="12700">
                  <a:solidFill>
                    <a:srgbClr val="B07378"/>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3245062" y="6534636"/>
                <a:ext cx="682731" cy="151075"/>
              </a:xfrm>
              <a:prstGeom prst="rect">
                <a:avLst/>
              </a:prstGeom>
              <a:noFill/>
            </p:spPr>
            <p:txBody>
              <a:bodyPr wrap="none" lIns="0" tIns="0" rIns="0" bIns="0" rtlCol="0" anchor="ctr">
                <a:noAutofit/>
              </a:bodyPr>
              <a:lstStyle/>
              <a:p>
                <a:r>
                  <a:rPr lang="en-US" sz="1000" dirty="0"/>
                  <a:t>Treatment</a:t>
                </a:r>
              </a:p>
            </p:txBody>
          </p:sp>
          <p:sp>
            <p:nvSpPr>
              <p:cNvPr id="60" name="TextBox 59"/>
              <p:cNvSpPr txBox="1"/>
              <p:nvPr/>
            </p:nvSpPr>
            <p:spPr>
              <a:xfrm>
                <a:off x="-1983993" y="6534636"/>
                <a:ext cx="441572" cy="151075"/>
              </a:xfrm>
              <a:prstGeom prst="rect">
                <a:avLst/>
              </a:prstGeom>
              <a:noFill/>
            </p:spPr>
            <p:txBody>
              <a:bodyPr wrap="none" lIns="0" tIns="0" rIns="0" bIns="0" rtlCol="0" anchor="ctr">
                <a:noAutofit/>
              </a:bodyPr>
              <a:lstStyle/>
              <a:p>
                <a:r>
                  <a:rPr lang="en-US" sz="1000" dirty="0"/>
                  <a:t>Control</a:t>
                </a:r>
              </a:p>
            </p:txBody>
          </p:sp>
        </p:grpSp>
      </p:grpSp>
      <p:sp>
        <p:nvSpPr>
          <p:cNvPr id="183" name="Rectangle 182">
            <a:extLst>
              <a:ext uri="{FF2B5EF4-FFF2-40B4-BE49-F238E27FC236}">
                <a16:creationId xmlns:a16="http://schemas.microsoft.com/office/drawing/2014/main" id="{B4DCCF0C-7A9C-4757-BCF7-A4029CDF6DD8}"/>
              </a:ext>
            </a:extLst>
          </p:cNvPr>
          <p:cNvSpPr/>
          <p:nvPr/>
        </p:nvSpPr>
        <p:spPr>
          <a:xfrm>
            <a:off x="5867399" y="3612523"/>
            <a:ext cx="2819401" cy="791112"/>
          </a:xfrm>
          <a:prstGeom prst="rect">
            <a:avLst/>
          </a:prstGeom>
          <a:solidFill>
            <a:schemeClr val="accent2">
              <a:lumMod val="20000"/>
              <a:lumOff val="80000"/>
            </a:schemeClr>
          </a:solidFill>
        </p:spPr>
        <p:txBody>
          <a:bodyPr wrap="square">
            <a:noAutofit/>
          </a:bodyPr>
          <a:lstStyle/>
          <a:p>
            <a:r>
              <a:rPr lang="en-US" dirty="0"/>
              <a:t>Activity bias: users who see ad are online</a:t>
            </a:r>
          </a:p>
        </p:txBody>
      </p:sp>
      <p:sp>
        <p:nvSpPr>
          <p:cNvPr id="184" name="Rectangle 183">
            <a:extLst>
              <a:ext uri="{FF2B5EF4-FFF2-40B4-BE49-F238E27FC236}">
                <a16:creationId xmlns:a16="http://schemas.microsoft.com/office/drawing/2014/main" id="{AA009902-1346-4C80-9714-F0044E5E056B}"/>
              </a:ext>
            </a:extLst>
          </p:cNvPr>
          <p:cNvSpPr/>
          <p:nvPr/>
        </p:nvSpPr>
        <p:spPr>
          <a:xfrm>
            <a:off x="5867399" y="4647393"/>
            <a:ext cx="2819401" cy="952737"/>
          </a:xfrm>
          <a:prstGeom prst="rect">
            <a:avLst/>
          </a:prstGeom>
          <a:solidFill>
            <a:schemeClr val="accent2">
              <a:lumMod val="20000"/>
              <a:lumOff val="80000"/>
            </a:schemeClr>
          </a:solidFill>
        </p:spPr>
        <p:txBody>
          <a:bodyPr wrap="square">
            <a:noAutofit/>
          </a:bodyPr>
          <a:lstStyle/>
          <a:p>
            <a:r>
              <a:rPr lang="en-US" dirty="0"/>
              <a:t>Without the control group, Yahoo would overestimate effect</a:t>
            </a:r>
          </a:p>
        </p:txBody>
      </p:sp>
      <p:grpSp>
        <p:nvGrpSpPr>
          <p:cNvPr id="185" name="Group 184">
            <a:extLst>
              <a:ext uri="{FF2B5EF4-FFF2-40B4-BE49-F238E27FC236}">
                <a16:creationId xmlns:a16="http://schemas.microsoft.com/office/drawing/2014/main" id="{F52CE010-9A5A-E44E-9558-7F938443178E}"/>
              </a:ext>
            </a:extLst>
          </p:cNvPr>
          <p:cNvGrpSpPr/>
          <p:nvPr/>
        </p:nvGrpSpPr>
        <p:grpSpPr>
          <a:xfrm>
            <a:off x="2913879" y="2847202"/>
            <a:ext cx="5544321" cy="1086249"/>
            <a:chOff x="2913879" y="2847202"/>
            <a:chExt cx="5544321" cy="1086249"/>
          </a:xfrm>
        </p:grpSpPr>
        <p:sp>
          <p:nvSpPr>
            <p:cNvPr id="186" name="TextBox 185">
              <a:extLst>
                <a:ext uri="{FF2B5EF4-FFF2-40B4-BE49-F238E27FC236}">
                  <a16:creationId xmlns:a16="http://schemas.microsoft.com/office/drawing/2014/main" id="{69C94717-2536-4359-93CE-978C3E561DB7}"/>
                </a:ext>
              </a:extLst>
            </p:cNvPr>
            <p:cNvSpPr txBox="1"/>
            <p:nvPr/>
          </p:nvSpPr>
          <p:spPr>
            <a:xfrm>
              <a:off x="2913879" y="3443603"/>
              <a:ext cx="680453" cy="489848"/>
            </a:xfrm>
            <a:prstGeom prst="rect">
              <a:avLst/>
            </a:prstGeom>
            <a:noFill/>
            <a:ln w="25400">
              <a:solidFill>
                <a:srgbClr val="C00000"/>
              </a:solidFill>
            </a:ln>
          </p:spPr>
          <p:txBody>
            <a:bodyPr wrap="square" rtlCol="0">
              <a:noAutofit/>
            </a:bodyPr>
            <a:lstStyle/>
            <a:p>
              <a:endParaRPr lang="en-US" dirty="0"/>
            </a:p>
          </p:txBody>
        </p:sp>
        <p:cxnSp>
          <p:nvCxnSpPr>
            <p:cNvPr id="187" name="Straight Arrow Connector 186">
              <a:extLst>
                <a:ext uri="{FF2B5EF4-FFF2-40B4-BE49-F238E27FC236}">
                  <a16:creationId xmlns:a16="http://schemas.microsoft.com/office/drawing/2014/main" id="{BE57BDE7-94A7-41D4-A514-ADAFDACFDD15}"/>
                </a:ext>
              </a:extLst>
            </p:cNvPr>
            <p:cNvCxnSpPr>
              <a:cxnSpLocks/>
              <a:stCxn id="188" idx="1"/>
              <a:endCxn id="186" idx="3"/>
            </p:cNvCxnSpPr>
            <p:nvPr/>
          </p:nvCxnSpPr>
          <p:spPr>
            <a:xfrm flipH="1">
              <a:off x="3594332" y="3138101"/>
              <a:ext cx="2223588" cy="5504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1CB2B221-5403-466F-A523-3516F0DC4C0B}"/>
                </a:ext>
              </a:extLst>
            </p:cNvPr>
            <p:cNvSpPr/>
            <p:nvPr/>
          </p:nvSpPr>
          <p:spPr>
            <a:xfrm>
              <a:off x="5817920" y="2847202"/>
              <a:ext cx="2640280" cy="581798"/>
            </a:xfrm>
            <a:prstGeom prst="rect">
              <a:avLst/>
            </a:prstGeom>
          </p:spPr>
          <p:txBody>
            <a:bodyPr wrap="square" anchor="ctr">
              <a:noAutofit/>
            </a:bodyPr>
            <a:lstStyle/>
            <a:p>
              <a:r>
                <a:rPr lang="en-US" b="1" dirty="0"/>
                <a:t>Ad: 0.156%</a:t>
              </a:r>
              <a:br>
                <a:rPr lang="en-US" b="1" dirty="0"/>
              </a:br>
              <a:r>
                <a:rPr lang="en-US" b="1" dirty="0"/>
                <a:t>Control (PSA): 0.148%</a:t>
              </a:r>
            </a:p>
          </p:txBody>
        </p:sp>
      </p:grpSp>
      <p:sp>
        <p:nvSpPr>
          <p:cNvPr id="189" name="TextBox 188"/>
          <p:cNvSpPr txBox="1"/>
          <p:nvPr/>
        </p:nvSpPr>
        <p:spPr>
          <a:xfrm>
            <a:off x="1261129" y="3145569"/>
            <a:ext cx="3582524" cy="201081"/>
          </a:xfrm>
          <a:prstGeom prst="rect">
            <a:avLst/>
          </a:prstGeom>
          <a:noFill/>
        </p:spPr>
        <p:txBody>
          <a:bodyPr wrap="none" lIns="0" tIns="0" rIns="0" bIns="0" rtlCol="0" anchor="ctr">
            <a:noAutofit/>
          </a:bodyPr>
          <a:lstStyle/>
          <a:p>
            <a:pPr algn="ctr"/>
            <a:r>
              <a:rPr lang="en-US" sz="1400" dirty="0"/>
              <a:t>Fraction Who Search for Relevant Keywords</a:t>
            </a:r>
          </a:p>
        </p:txBody>
      </p:sp>
    </p:spTree>
    <p:extLst>
      <p:ext uri="{BB962C8B-B14F-4D97-AF65-F5344CB8AC3E}">
        <p14:creationId xmlns:p14="http://schemas.microsoft.com/office/powerpoint/2010/main" val="16889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48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A/B Experiments</a:t>
            </a:r>
          </a:p>
        </p:txBody>
      </p:sp>
      <p:sp>
        <p:nvSpPr>
          <p:cNvPr id="3" name="Subtitle 2">
            <a:extLst>
              <a:ext uri="{FF2B5EF4-FFF2-40B4-BE49-F238E27FC236}">
                <a16:creationId xmlns:a16="http://schemas.microsoft.com/office/drawing/2014/main" id="{804AAC61-B188-4CF0-89C7-E877E7026558}"/>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661515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1D1E-47F6-524D-A6E1-11D222E4D998}"/>
              </a:ext>
            </a:extLst>
          </p:cNvPr>
          <p:cNvSpPr>
            <a:spLocks noGrp="1"/>
          </p:cNvSpPr>
          <p:nvPr>
            <p:ph type="title"/>
          </p:nvPr>
        </p:nvSpPr>
        <p:spPr/>
        <p:txBody>
          <a:bodyPr/>
          <a:lstStyle/>
          <a:p>
            <a:r>
              <a:rPr lang="en-US" dirty="0"/>
              <a:t>What we want to measure</a:t>
            </a:r>
          </a:p>
        </p:txBody>
      </p:sp>
      <p:cxnSp>
        <p:nvCxnSpPr>
          <p:cNvPr id="6" name="Straight Arrow Connector 5">
            <a:extLst>
              <a:ext uri="{FF2B5EF4-FFF2-40B4-BE49-F238E27FC236}">
                <a16:creationId xmlns:a16="http://schemas.microsoft.com/office/drawing/2014/main" id="{C1C1D56F-25D2-D145-8FCE-D4189B355059}"/>
              </a:ext>
            </a:extLst>
          </p:cNvPr>
          <p:cNvCxnSpPr>
            <a:cxnSpLocks/>
          </p:cNvCxnSpPr>
          <p:nvPr/>
        </p:nvCxnSpPr>
        <p:spPr>
          <a:xfrm>
            <a:off x="5604970" y="2523663"/>
            <a:ext cx="1062530" cy="923695"/>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85C0390-11B5-5443-A9F7-AF1DD83A85E0}"/>
              </a:ext>
            </a:extLst>
          </p:cNvPr>
          <p:cNvSpPr/>
          <p:nvPr/>
        </p:nvSpPr>
        <p:spPr bwMode="auto">
          <a:xfrm>
            <a:off x="3268376" y="1715527"/>
            <a:ext cx="2363034"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Targeted ad</a:t>
            </a:r>
          </a:p>
        </p:txBody>
      </p:sp>
      <p:sp>
        <p:nvSpPr>
          <p:cNvPr id="8" name="Rectangle 7">
            <a:extLst>
              <a:ext uri="{FF2B5EF4-FFF2-40B4-BE49-F238E27FC236}">
                <a16:creationId xmlns:a16="http://schemas.microsoft.com/office/drawing/2014/main" id="{27C3D565-4D31-7E48-A3F3-92A96EFCB670}"/>
              </a:ext>
            </a:extLst>
          </p:cNvPr>
          <p:cNvSpPr/>
          <p:nvPr/>
        </p:nvSpPr>
        <p:spPr bwMode="auto">
          <a:xfrm>
            <a:off x="550089" y="3931296"/>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A</a:t>
            </a:r>
          </a:p>
        </p:txBody>
      </p:sp>
      <p:sp>
        <p:nvSpPr>
          <p:cNvPr id="14" name="Rectangle 13">
            <a:extLst>
              <a:ext uri="{FF2B5EF4-FFF2-40B4-BE49-F238E27FC236}">
                <a16:creationId xmlns:a16="http://schemas.microsoft.com/office/drawing/2014/main" id="{3BBCE19F-6314-3248-A593-A3F94433555E}"/>
              </a:ext>
            </a:extLst>
          </p:cNvPr>
          <p:cNvSpPr/>
          <p:nvPr/>
        </p:nvSpPr>
        <p:spPr bwMode="auto">
          <a:xfrm>
            <a:off x="2397939" y="3931296"/>
            <a:ext cx="1169857" cy="808136"/>
          </a:xfrm>
          <a:prstGeom prst="rect">
            <a:avLst/>
          </a:prstGeom>
          <a:solidFill>
            <a:schemeClr val="accent2">
              <a:lumMod val="20000"/>
              <a:lumOff val="8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C</a:t>
            </a:r>
          </a:p>
        </p:txBody>
      </p:sp>
      <p:sp>
        <p:nvSpPr>
          <p:cNvPr id="15" name="Rectangle 14">
            <a:extLst>
              <a:ext uri="{FF2B5EF4-FFF2-40B4-BE49-F238E27FC236}">
                <a16:creationId xmlns:a16="http://schemas.microsoft.com/office/drawing/2014/main" id="{80E837C5-BE40-7245-9C29-D751E18D9E65}"/>
              </a:ext>
            </a:extLst>
          </p:cNvPr>
          <p:cNvSpPr/>
          <p:nvPr/>
        </p:nvSpPr>
        <p:spPr bwMode="auto">
          <a:xfrm>
            <a:off x="5173793" y="3931296"/>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B</a:t>
            </a:r>
          </a:p>
        </p:txBody>
      </p:sp>
      <p:sp>
        <p:nvSpPr>
          <p:cNvPr id="16" name="Rectangle 15">
            <a:extLst>
              <a:ext uri="{FF2B5EF4-FFF2-40B4-BE49-F238E27FC236}">
                <a16:creationId xmlns:a16="http://schemas.microsoft.com/office/drawing/2014/main" id="{9C6CCE39-BB06-5E43-A93D-67512056EF58}"/>
              </a:ext>
            </a:extLst>
          </p:cNvPr>
          <p:cNvSpPr/>
          <p:nvPr/>
        </p:nvSpPr>
        <p:spPr bwMode="auto">
          <a:xfrm>
            <a:off x="7051840" y="3931296"/>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a:t>
            </a:r>
            <a:r>
              <a:rPr lang="en-US" sz="2400" kern="1200" baseline="-25000" dirty="0">
                <a:solidFill>
                  <a:srgbClr val="000000"/>
                </a:solidFill>
                <a:ea typeface="Tahoma"/>
                <a:cs typeface="Tahoma"/>
              </a:rPr>
              <a:t>D</a:t>
            </a:r>
          </a:p>
        </p:txBody>
      </p:sp>
      <p:sp>
        <p:nvSpPr>
          <p:cNvPr id="17" name="Rectangle 16">
            <a:extLst>
              <a:ext uri="{FF2B5EF4-FFF2-40B4-BE49-F238E27FC236}">
                <a16:creationId xmlns:a16="http://schemas.microsoft.com/office/drawing/2014/main" id="{105B5005-6046-2740-B1EC-AA47E6885D2B}"/>
              </a:ext>
            </a:extLst>
          </p:cNvPr>
          <p:cNvSpPr/>
          <p:nvPr/>
        </p:nvSpPr>
        <p:spPr>
          <a:xfrm>
            <a:off x="679643" y="3479106"/>
            <a:ext cx="938077" cy="430887"/>
          </a:xfrm>
          <a:prstGeom prst="rect">
            <a:avLst/>
          </a:prstGeom>
        </p:spPr>
        <p:txBody>
          <a:bodyPr wrap="none">
            <a:spAutoFit/>
          </a:bodyPr>
          <a:lstStyle/>
          <a:p>
            <a:r>
              <a:rPr lang="en-US" sz="2200" dirty="0"/>
              <a:t>No ad</a:t>
            </a:r>
          </a:p>
        </p:txBody>
      </p:sp>
      <p:sp>
        <p:nvSpPr>
          <p:cNvPr id="18" name="Rectangle 17">
            <a:extLst>
              <a:ext uri="{FF2B5EF4-FFF2-40B4-BE49-F238E27FC236}">
                <a16:creationId xmlns:a16="http://schemas.microsoft.com/office/drawing/2014/main" id="{6DB84DB0-F028-C943-B3E2-B1934065FB06}"/>
              </a:ext>
            </a:extLst>
          </p:cNvPr>
          <p:cNvSpPr/>
          <p:nvPr/>
        </p:nvSpPr>
        <p:spPr>
          <a:xfrm>
            <a:off x="2757885" y="3479106"/>
            <a:ext cx="529312" cy="430887"/>
          </a:xfrm>
          <a:prstGeom prst="rect">
            <a:avLst/>
          </a:prstGeom>
        </p:spPr>
        <p:txBody>
          <a:bodyPr wrap="none">
            <a:spAutoFit/>
          </a:bodyPr>
          <a:lstStyle/>
          <a:p>
            <a:r>
              <a:rPr lang="en-US" sz="2200" dirty="0"/>
              <a:t>Ad</a:t>
            </a:r>
          </a:p>
        </p:txBody>
      </p:sp>
      <p:sp>
        <p:nvSpPr>
          <p:cNvPr id="19" name="Rectangle 18">
            <a:extLst>
              <a:ext uri="{FF2B5EF4-FFF2-40B4-BE49-F238E27FC236}">
                <a16:creationId xmlns:a16="http://schemas.microsoft.com/office/drawing/2014/main" id="{83CB06A5-3015-944F-BEA2-C03C5E5C459A}"/>
              </a:ext>
            </a:extLst>
          </p:cNvPr>
          <p:cNvSpPr/>
          <p:nvPr/>
        </p:nvSpPr>
        <p:spPr>
          <a:xfrm>
            <a:off x="5288093" y="3479106"/>
            <a:ext cx="938077" cy="430887"/>
          </a:xfrm>
          <a:prstGeom prst="rect">
            <a:avLst/>
          </a:prstGeom>
        </p:spPr>
        <p:txBody>
          <a:bodyPr wrap="none">
            <a:spAutoFit/>
          </a:bodyPr>
          <a:lstStyle/>
          <a:p>
            <a:r>
              <a:rPr lang="en-US" sz="2200" dirty="0"/>
              <a:t>No ad</a:t>
            </a:r>
          </a:p>
        </p:txBody>
      </p:sp>
      <p:sp>
        <p:nvSpPr>
          <p:cNvPr id="20" name="Rectangle 19">
            <a:extLst>
              <a:ext uri="{FF2B5EF4-FFF2-40B4-BE49-F238E27FC236}">
                <a16:creationId xmlns:a16="http://schemas.microsoft.com/office/drawing/2014/main" id="{C2C639D2-7AB8-444D-86E3-334AAE2AF7F6}"/>
              </a:ext>
            </a:extLst>
          </p:cNvPr>
          <p:cNvSpPr/>
          <p:nvPr/>
        </p:nvSpPr>
        <p:spPr>
          <a:xfrm>
            <a:off x="7347285" y="3479106"/>
            <a:ext cx="529312" cy="430887"/>
          </a:xfrm>
          <a:prstGeom prst="rect">
            <a:avLst/>
          </a:prstGeom>
        </p:spPr>
        <p:txBody>
          <a:bodyPr wrap="none">
            <a:spAutoFit/>
          </a:bodyPr>
          <a:lstStyle/>
          <a:p>
            <a:r>
              <a:rPr lang="en-US" sz="2200" dirty="0"/>
              <a:t>Ad</a:t>
            </a:r>
          </a:p>
        </p:txBody>
      </p:sp>
      <p:cxnSp>
        <p:nvCxnSpPr>
          <p:cNvPr id="23" name="Straight Arrow Connector 22">
            <a:extLst>
              <a:ext uri="{FF2B5EF4-FFF2-40B4-BE49-F238E27FC236}">
                <a16:creationId xmlns:a16="http://schemas.microsoft.com/office/drawing/2014/main" id="{67A6EB12-4726-2C4E-80FC-EC0A22391F5F}"/>
              </a:ext>
            </a:extLst>
          </p:cNvPr>
          <p:cNvCxnSpPr>
            <a:cxnSpLocks/>
          </p:cNvCxnSpPr>
          <p:nvPr/>
        </p:nvCxnSpPr>
        <p:spPr>
          <a:xfrm flipH="1">
            <a:off x="2095500" y="2523663"/>
            <a:ext cx="1191697" cy="929912"/>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23A29040-87F1-414E-AFEE-F01E7A222319}"/>
              </a:ext>
            </a:extLst>
          </p:cNvPr>
          <p:cNvSpPr/>
          <p:nvPr/>
        </p:nvSpPr>
        <p:spPr>
          <a:xfrm>
            <a:off x="6136235" y="2616178"/>
            <a:ext cx="1468672" cy="400110"/>
          </a:xfrm>
          <a:prstGeom prst="rect">
            <a:avLst/>
          </a:prstGeom>
        </p:spPr>
        <p:txBody>
          <a:bodyPr wrap="none">
            <a:spAutoFit/>
          </a:bodyPr>
          <a:lstStyle/>
          <a:p>
            <a:r>
              <a:rPr lang="en-US" sz="2000" b="1" dirty="0"/>
              <a:t>Reachable</a:t>
            </a:r>
          </a:p>
        </p:txBody>
      </p:sp>
      <p:sp>
        <p:nvSpPr>
          <p:cNvPr id="29" name="Rectangle 28">
            <a:extLst>
              <a:ext uri="{FF2B5EF4-FFF2-40B4-BE49-F238E27FC236}">
                <a16:creationId xmlns:a16="http://schemas.microsoft.com/office/drawing/2014/main" id="{9B92DD13-63AB-2244-9744-EB0BC3988396}"/>
              </a:ext>
            </a:extLst>
          </p:cNvPr>
          <p:cNvSpPr/>
          <p:nvPr/>
        </p:nvSpPr>
        <p:spPr>
          <a:xfrm>
            <a:off x="1069906" y="2616178"/>
            <a:ext cx="1725152" cy="400110"/>
          </a:xfrm>
          <a:prstGeom prst="rect">
            <a:avLst/>
          </a:prstGeom>
        </p:spPr>
        <p:txBody>
          <a:bodyPr wrap="none">
            <a:spAutoFit/>
          </a:bodyPr>
          <a:lstStyle/>
          <a:p>
            <a:r>
              <a:rPr lang="en-US" sz="2000" b="1" dirty="0"/>
              <a:t>Unreachable</a:t>
            </a:r>
          </a:p>
        </p:txBody>
      </p:sp>
      <p:sp>
        <p:nvSpPr>
          <p:cNvPr id="31" name="Freeform 30">
            <a:extLst>
              <a:ext uri="{FF2B5EF4-FFF2-40B4-BE49-F238E27FC236}">
                <a16:creationId xmlns:a16="http://schemas.microsoft.com/office/drawing/2014/main" id="{74B4EDE3-1D24-9042-9FB7-492FB33BBAFB}"/>
              </a:ext>
            </a:extLst>
          </p:cNvPr>
          <p:cNvSpPr/>
          <p:nvPr/>
        </p:nvSpPr>
        <p:spPr>
          <a:xfrm>
            <a:off x="5791199" y="4888455"/>
            <a:ext cx="1878143" cy="514350"/>
          </a:xfrm>
          <a:custGeom>
            <a:avLst/>
            <a:gdLst>
              <a:gd name="connsiteX0" fmla="*/ 0 w 6553200"/>
              <a:gd name="connsiteY0" fmla="*/ 0 h 514350"/>
              <a:gd name="connsiteX1" fmla="*/ 0 w 6553200"/>
              <a:gd name="connsiteY1" fmla="*/ 514350 h 514350"/>
              <a:gd name="connsiteX2" fmla="*/ 6553200 w 6553200"/>
              <a:gd name="connsiteY2" fmla="*/ 514350 h 514350"/>
              <a:gd name="connsiteX3" fmla="*/ 6553200 w 6553200"/>
              <a:gd name="connsiteY3" fmla="*/ 0 h 514350"/>
            </a:gdLst>
            <a:ahLst/>
            <a:cxnLst>
              <a:cxn ang="0">
                <a:pos x="connsiteX0" y="connsiteY0"/>
              </a:cxn>
              <a:cxn ang="0">
                <a:pos x="connsiteX1" y="connsiteY1"/>
              </a:cxn>
              <a:cxn ang="0">
                <a:pos x="connsiteX2" y="connsiteY2"/>
              </a:cxn>
              <a:cxn ang="0">
                <a:pos x="connsiteX3" y="connsiteY3"/>
              </a:cxn>
            </a:cxnLst>
            <a:rect l="l" t="t" r="r" b="b"/>
            <a:pathLst>
              <a:path w="6553200" h="514350">
                <a:moveTo>
                  <a:pt x="0" y="0"/>
                </a:moveTo>
                <a:lnTo>
                  <a:pt x="0" y="514350"/>
                </a:lnTo>
                <a:lnTo>
                  <a:pt x="6553200" y="514350"/>
                </a:lnTo>
                <a:lnTo>
                  <a:pt x="6553200" y="0"/>
                </a:lnTo>
              </a:path>
            </a:pathLst>
          </a:cu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4F8A873-14FC-4745-B2E4-624100610B35}"/>
              </a:ext>
            </a:extLst>
          </p:cNvPr>
          <p:cNvSpPr/>
          <p:nvPr/>
        </p:nvSpPr>
        <p:spPr>
          <a:xfrm>
            <a:off x="4815176" y="5521090"/>
            <a:ext cx="3704647" cy="830997"/>
          </a:xfrm>
          <a:prstGeom prst="rect">
            <a:avLst/>
          </a:prstGeom>
        </p:spPr>
        <p:txBody>
          <a:bodyPr wrap="square">
            <a:spAutoFit/>
          </a:bodyPr>
          <a:lstStyle/>
          <a:p>
            <a:pPr algn="ctr"/>
            <a:r>
              <a:rPr lang="en-US" sz="2400" b="1" dirty="0"/>
              <a:t>Average treatment effect on the treated</a:t>
            </a:r>
          </a:p>
        </p:txBody>
      </p:sp>
    </p:spTree>
    <p:extLst>
      <p:ext uri="{BB962C8B-B14F-4D97-AF65-F5344CB8AC3E}">
        <p14:creationId xmlns:p14="http://schemas.microsoft.com/office/powerpoint/2010/main" val="3950976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B235-8D32-44F5-8B65-956B5DB8AAE8}"/>
              </a:ext>
            </a:extLst>
          </p:cNvPr>
          <p:cNvSpPr>
            <a:spLocks noGrp="1"/>
          </p:cNvSpPr>
          <p:nvPr>
            <p:ph type="title"/>
          </p:nvPr>
        </p:nvSpPr>
        <p:spPr>
          <a:xfrm>
            <a:off x="228600" y="228600"/>
            <a:ext cx="8534400" cy="1143000"/>
          </a:xfrm>
        </p:spPr>
        <p:txBody>
          <a:bodyPr>
            <a:noAutofit/>
          </a:bodyPr>
          <a:lstStyle/>
          <a:p>
            <a:r>
              <a:rPr lang="en-US" sz="4000" dirty="0"/>
              <a:t>The Potential Outcomes Framework</a:t>
            </a:r>
            <a:endParaRPr lang="en-IN" sz="4000" dirty="0"/>
          </a:p>
        </p:txBody>
      </p:sp>
      <p:sp>
        <p:nvSpPr>
          <p:cNvPr id="3" name="Content Placeholder 2">
            <a:extLst>
              <a:ext uri="{FF2B5EF4-FFF2-40B4-BE49-F238E27FC236}">
                <a16:creationId xmlns:a16="http://schemas.microsoft.com/office/drawing/2014/main" id="{97D46E6A-2D38-4ECF-AFD3-05894D388B86}"/>
              </a:ext>
            </a:extLst>
          </p:cNvPr>
          <p:cNvSpPr>
            <a:spLocks noGrp="1"/>
          </p:cNvSpPr>
          <p:nvPr>
            <p:ph idx="1"/>
          </p:nvPr>
        </p:nvSpPr>
        <p:spPr>
          <a:xfrm>
            <a:off x="457200" y="5108589"/>
            <a:ext cx="8229600" cy="1368411"/>
          </a:xfrm>
        </p:spPr>
        <p:txBody>
          <a:bodyPr>
            <a:noAutofit/>
          </a:bodyPr>
          <a:lstStyle/>
          <a:p>
            <a:pPr marL="0" indent="0">
              <a:buNone/>
            </a:pPr>
            <a:r>
              <a:rPr lang="en-US" sz="2400" i="1" dirty="0"/>
              <a:t>Y</a:t>
            </a:r>
            <a:r>
              <a:rPr lang="en-US" sz="2400" baseline="-25000" dirty="0"/>
              <a:t>ik</a:t>
            </a:r>
            <a:r>
              <a:rPr lang="en-US" sz="2400" dirty="0"/>
              <a:t> = </a:t>
            </a:r>
            <a:r>
              <a:rPr lang="en-US" sz="2400" i="1" dirty="0"/>
              <a:t>profit</a:t>
            </a:r>
            <a:r>
              <a:rPr lang="en-US" sz="2400" dirty="0"/>
              <a:t> from user </a:t>
            </a:r>
            <a:r>
              <a:rPr lang="en-US" sz="2400" i="1" dirty="0"/>
              <a:t>i</a:t>
            </a:r>
            <a:r>
              <a:rPr lang="en-US" sz="2400" dirty="0"/>
              <a:t> in treatment </a:t>
            </a:r>
            <a:r>
              <a:rPr lang="en-US" sz="2400" i="1" dirty="0"/>
              <a:t>k (a “potential outcome”)</a:t>
            </a:r>
            <a:endParaRPr lang="en-IN" sz="2400" i="1" dirty="0"/>
          </a:p>
        </p:txBody>
      </p:sp>
      <p:graphicFrame>
        <p:nvGraphicFramePr>
          <p:cNvPr id="4" name="Table 3">
            <a:extLst>
              <a:ext uri="{FF2B5EF4-FFF2-40B4-BE49-F238E27FC236}">
                <a16:creationId xmlns:a16="http://schemas.microsoft.com/office/drawing/2014/main" id="{53AE202C-9CF7-458F-9FF6-6947D2EA7199}"/>
              </a:ext>
            </a:extLst>
          </p:cNvPr>
          <p:cNvGraphicFramePr>
            <a:graphicFrameLocks noGrp="1"/>
          </p:cNvGraphicFramePr>
          <p:nvPr>
            <p:extLst>
              <p:ext uri="{D42A27DB-BD31-4B8C-83A1-F6EECF244321}">
                <p14:modId xmlns:p14="http://schemas.microsoft.com/office/powerpoint/2010/main" val="2234229916"/>
              </p:ext>
            </p:extLst>
          </p:nvPr>
        </p:nvGraphicFramePr>
        <p:xfrm>
          <a:off x="2068180" y="1435858"/>
          <a:ext cx="4072945" cy="3394141"/>
        </p:xfrm>
        <a:graphic>
          <a:graphicData uri="http://schemas.openxmlformats.org/drawingml/2006/table">
            <a:tbl>
              <a:tblPr firstRow="1" bandRow="1">
                <a:tableStyleId>{21E4AEA4-8DFA-4A89-87EB-49C32662AFE0}</a:tableStyleId>
              </a:tblPr>
              <a:tblGrid>
                <a:gridCol w="910057">
                  <a:extLst>
                    <a:ext uri="{9D8B030D-6E8A-4147-A177-3AD203B41FA5}">
                      <a16:colId xmlns:a16="http://schemas.microsoft.com/office/drawing/2014/main" val="20000"/>
                    </a:ext>
                  </a:extLst>
                </a:gridCol>
                <a:gridCol w="1581444">
                  <a:extLst>
                    <a:ext uri="{9D8B030D-6E8A-4147-A177-3AD203B41FA5}">
                      <a16:colId xmlns:a16="http://schemas.microsoft.com/office/drawing/2014/main" val="20001"/>
                    </a:ext>
                  </a:extLst>
                </a:gridCol>
                <a:gridCol w="1581444">
                  <a:extLst>
                    <a:ext uri="{9D8B030D-6E8A-4147-A177-3AD203B41FA5}">
                      <a16:colId xmlns:a16="http://schemas.microsoft.com/office/drawing/2014/main" val="20002"/>
                    </a:ext>
                  </a:extLst>
                </a:gridCol>
              </a:tblGrid>
              <a:tr h="678828">
                <a:tc>
                  <a:txBody>
                    <a:bodyPr/>
                    <a:lstStyle/>
                    <a:p>
                      <a:endParaRPr lang="en-US" sz="1600" dirty="0"/>
                    </a:p>
                  </a:txBody>
                  <a:tcPr>
                    <a:noFill/>
                  </a:tcPr>
                </a:tc>
                <a:tc>
                  <a:txBody>
                    <a:bodyPr/>
                    <a:lstStyle/>
                    <a:p>
                      <a:pPr algn="ctr"/>
                      <a:r>
                        <a:rPr lang="en-US" sz="1800" dirty="0"/>
                        <a:t>No Ad</a:t>
                      </a:r>
                    </a:p>
                    <a:p>
                      <a:pPr algn="ctr"/>
                      <a:r>
                        <a:rPr lang="en-US" sz="1800" b="0" dirty="0"/>
                        <a:t>Treatment 1</a:t>
                      </a:r>
                      <a:endParaRPr lang="en-US" sz="1800" b="0" dirty="0">
                        <a:solidFill>
                          <a:srgbClr val="10069F"/>
                        </a:solidFill>
                      </a:endParaRPr>
                    </a:p>
                  </a:txBody>
                  <a:tcPr/>
                </a:tc>
                <a:tc>
                  <a:txBody>
                    <a:bodyPr/>
                    <a:lstStyle/>
                    <a:p>
                      <a:pPr algn="ctr"/>
                      <a:r>
                        <a:rPr lang="en-US" sz="1800" dirty="0"/>
                        <a:t>Ad</a:t>
                      </a:r>
                    </a:p>
                    <a:p>
                      <a:pPr algn="ctr"/>
                      <a:r>
                        <a:rPr lang="en-US" sz="1800" b="0" dirty="0"/>
                        <a:t>Treatment</a:t>
                      </a:r>
                      <a:r>
                        <a:rPr lang="en-US" sz="1800" b="0" baseline="0" dirty="0"/>
                        <a:t> 2</a:t>
                      </a:r>
                      <a:endParaRPr lang="en-US" sz="1800" b="0" dirty="0">
                        <a:solidFill>
                          <a:srgbClr val="800000"/>
                        </a:solidFill>
                      </a:endParaRPr>
                    </a:p>
                  </a:txBody>
                  <a:tcPr/>
                </a:tc>
                <a:extLst>
                  <a:ext uri="{0D108BD9-81ED-4DB2-BD59-A6C34878D82A}">
                    <a16:rowId xmlns:a16="http://schemas.microsoft.com/office/drawing/2014/main" val="10000"/>
                  </a:ext>
                </a:extLst>
              </a:tr>
              <a:tr h="420227">
                <a:tc>
                  <a:txBody>
                    <a:bodyPr/>
                    <a:lstStyle/>
                    <a:p>
                      <a:r>
                        <a:rPr lang="en-US" sz="1800" i="1" dirty="0"/>
                        <a:t>User</a:t>
                      </a:r>
                      <a:r>
                        <a:rPr lang="en-US" sz="1800" dirty="0"/>
                        <a:t> 1</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11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12</a:t>
                      </a:r>
                      <a:endParaRPr lang="en-US" sz="2000" i="0" baseline="-25000" dirty="0">
                        <a:solidFill>
                          <a:srgbClr val="800000"/>
                        </a:solidFill>
                      </a:endParaRPr>
                    </a:p>
                  </a:txBody>
                  <a:tcPr/>
                </a:tc>
                <a:extLst>
                  <a:ext uri="{0D108BD9-81ED-4DB2-BD59-A6C34878D82A}">
                    <a16:rowId xmlns:a16="http://schemas.microsoft.com/office/drawing/2014/main" val="10001"/>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2</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21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22</a:t>
                      </a:r>
                      <a:endParaRPr lang="en-US" sz="2000" i="0" baseline="-25000" dirty="0">
                        <a:solidFill>
                          <a:srgbClr val="800000"/>
                        </a:solidFill>
                      </a:endParaRPr>
                    </a:p>
                  </a:txBody>
                  <a:tcPr/>
                </a:tc>
                <a:extLst>
                  <a:ext uri="{0D108BD9-81ED-4DB2-BD59-A6C34878D82A}">
                    <a16:rowId xmlns:a16="http://schemas.microsoft.com/office/drawing/2014/main" val="10002"/>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3</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31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32</a:t>
                      </a:r>
                      <a:endParaRPr lang="en-US" sz="2000" i="0" baseline="-25000" dirty="0">
                        <a:solidFill>
                          <a:srgbClr val="800000"/>
                        </a:solidFill>
                      </a:endParaRPr>
                    </a:p>
                  </a:txBody>
                  <a:tcPr/>
                </a:tc>
                <a:extLst>
                  <a:ext uri="{0D108BD9-81ED-4DB2-BD59-A6C34878D82A}">
                    <a16:rowId xmlns:a16="http://schemas.microsoft.com/office/drawing/2014/main" val="10003"/>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4</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41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42</a:t>
                      </a:r>
                      <a:endParaRPr lang="en-US" sz="2000" i="0" baseline="-25000" dirty="0">
                        <a:solidFill>
                          <a:srgbClr val="800000"/>
                        </a:solidFill>
                      </a:endParaRPr>
                    </a:p>
                  </a:txBody>
                  <a:tcPr/>
                </a:tc>
                <a:extLst>
                  <a:ext uri="{0D108BD9-81ED-4DB2-BD59-A6C34878D82A}">
                    <a16:rowId xmlns:a16="http://schemas.microsoft.com/office/drawing/2014/main" val="10004"/>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endParaRPr lang="en-US" sz="1800" i="1" dirty="0"/>
                    </a:p>
                  </a:txBody>
                  <a:tcPr>
                    <a:noFill/>
                  </a:tcPr>
                </a:tc>
                <a:tc>
                  <a:txBody>
                    <a:bodyPr/>
                    <a:lstStyle/>
                    <a:p>
                      <a:pPr algn="ctr"/>
                      <a:r>
                        <a:rPr lang="en-US" sz="2000" dirty="0"/>
                        <a:t>…</a:t>
                      </a:r>
                      <a:endParaRPr lang="en-US" sz="2000" dirty="0">
                        <a:solidFill>
                          <a:srgbClr val="10069F"/>
                        </a:solidFill>
                      </a:endParaRPr>
                    </a:p>
                  </a:txBody>
                  <a:tcPr/>
                </a:tc>
                <a:tc>
                  <a:txBody>
                    <a:bodyPr/>
                    <a:lstStyle/>
                    <a:p>
                      <a:pPr algn="ctr"/>
                      <a:r>
                        <a:rPr lang="en-US" sz="2000" dirty="0"/>
                        <a:t>…</a:t>
                      </a:r>
                      <a:endParaRPr lang="en-US" sz="2000" i="1" dirty="0">
                        <a:solidFill>
                          <a:srgbClr val="800000"/>
                        </a:solidFill>
                      </a:endParaRPr>
                    </a:p>
                  </a:txBody>
                  <a:tcPr/>
                </a:tc>
                <a:extLst>
                  <a:ext uri="{0D108BD9-81ED-4DB2-BD59-A6C34878D82A}">
                    <a16:rowId xmlns:a16="http://schemas.microsoft.com/office/drawing/2014/main" val="10005"/>
                  </a:ext>
                </a:extLst>
              </a:tr>
              <a:tr h="6141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1" dirty="0"/>
                        <a:t>Total</a:t>
                      </a:r>
                    </a:p>
                  </a:txBody>
                  <a:tcPr>
                    <a:noFill/>
                  </a:tcPr>
                </a:tc>
                <a:tc>
                  <a:txBody>
                    <a:bodyPr/>
                    <a:lstStyle/>
                    <a:p>
                      <a:pPr algn="ct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0006"/>
                  </a:ext>
                </a:extLst>
              </a:tr>
            </a:tbl>
          </a:graphicData>
        </a:graphic>
      </p:graphicFrame>
      <p:sp>
        <p:nvSpPr>
          <p:cNvPr id="5" name="Rectangle 4">
            <a:extLst>
              <a:ext uri="{FF2B5EF4-FFF2-40B4-BE49-F238E27FC236}">
                <a16:creationId xmlns:a16="http://schemas.microsoft.com/office/drawing/2014/main" id="{FF2459FD-8B0A-472E-8924-5B81BF83362F}"/>
              </a:ext>
            </a:extLst>
          </p:cNvPr>
          <p:cNvSpPr/>
          <p:nvPr/>
        </p:nvSpPr>
        <p:spPr>
          <a:xfrm rot="16200000">
            <a:off x="718375" y="2863026"/>
            <a:ext cx="1737337" cy="430887"/>
          </a:xfrm>
          <a:prstGeom prst="rect">
            <a:avLst/>
          </a:prstGeom>
        </p:spPr>
        <p:txBody>
          <a:bodyPr wrap="none">
            <a:noAutofit/>
          </a:bodyPr>
          <a:lstStyle/>
          <a:p>
            <a:r>
              <a:rPr lang="en-US" sz="2200" dirty="0"/>
              <a:t>Reachable  set</a:t>
            </a:r>
          </a:p>
        </p:txBody>
      </p:sp>
      <p:graphicFrame>
        <p:nvGraphicFramePr>
          <p:cNvPr id="7" name="Object 6">
            <a:extLst>
              <a:ext uri="{FF2B5EF4-FFF2-40B4-BE49-F238E27FC236}">
                <a16:creationId xmlns:a16="http://schemas.microsoft.com/office/drawing/2014/main" id="{E07E9D40-B3DF-4449-BE2D-81AD5BD1A5DA}"/>
              </a:ext>
            </a:extLst>
          </p:cNvPr>
          <p:cNvGraphicFramePr>
            <a:graphicFrameLocks noChangeAspect="1"/>
          </p:cNvGraphicFramePr>
          <p:nvPr>
            <p:extLst>
              <p:ext uri="{D42A27DB-BD31-4B8C-83A1-F6EECF244321}">
                <p14:modId xmlns:p14="http://schemas.microsoft.com/office/powerpoint/2010/main" val="849690645"/>
              </p:ext>
            </p:extLst>
          </p:nvPr>
        </p:nvGraphicFramePr>
        <p:xfrm>
          <a:off x="3021013" y="4240212"/>
          <a:ext cx="1530350" cy="560388"/>
        </p:xfrm>
        <a:graphic>
          <a:graphicData uri="http://schemas.openxmlformats.org/presentationml/2006/ole">
            <mc:AlternateContent xmlns:mc="http://schemas.openxmlformats.org/markup-compatibility/2006">
              <mc:Choice xmlns:v="urn:schemas-microsoft-com:vml" Requires="v">
                <p:oleObj spid="_x0000_s15692" name="Equation" r:id="rId4" imgW="939600" imgH="342720" progId="Equation.3">
                  <p:embed/>
                </p:oleObj>
              </mc:Choice>
              <mc:Fallback>
                <p:oleObj name="Equation" r:id="rId4" imgW="939600" imgH="342720" progId="Equation.3">
                  <p:embed/>
                  <p:pic>
                    <p:nvPicPr>
                      <p:cNvPr id="0" name="Picture 3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1013" y="4240212"/>
                        <a:ext cx="1530350"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2B125B73-2F03-4399-AEB9-114F5962CBE1}"/>
              </a:ext>
            </a:extLst>
          </p:cNvPr>
          <p:cNvGraphicFramePr>
            <a:graphicFrameLocks noChangeAspect="1"/>
          </p:cNvGraphicFramePr>
          <p:nvPr>
            <p:extLst>
              <p:ext uri="{D42A27DB-BD31-4B8C-83A1-F6EECF244321}">
                <p14:modId xmlns:p14="http://schemas.microsoft.com/office/powerpoint/2010/main" val="2134314262"/>
              </p:ext>
            </p:extLst>
          </p:nvPr>
        </p:nvGraphicFramePr>
        <p:xfrm>
          <a:off x="4530725" y="4240212"/>
          <a:ext cx="1573213" cy="560388"/>
        </p:xfrm>
        <a:graphic>
          <a:graphicData uri="http://schemas.openxmlformats.org/presentationml/2006/ole">
            <mc:AlternateContent xmlns:mc="http://schemas.openxmlformats.org/markup-compatibility/2006">
              <mc:Choice xmlns:v="urn:schemas-microsoft-com:vml" Requires="v">
                <p:oleObj spid="_x0000_s15693" name="Equation" r:id="rId6" imgW="965160" imgH="342720" progId="Equation.3">
                  <p:embed/>
                </p:oleObj>
              </mc:Choice>
              <mc:Fallback>
                <p:oleObj name="Equation" r:id="rId6" imgW="965160" imgH="342720" progId="Equation.3">
                  <p:embed/>
                  <p:pic>
                    <p:nvPicPr>
                      <p:cNvPr id="0" name="Picture 3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725" y="4240212"/>
                        <a:ext cx="1573213"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Double Brace 30">
            <a:extLst>
              <a:ext uri="{FF2B5EF4-FFF2-40B4-BE49-F238E27FC236}">
                <a16:creationId xmlns:a16="http://schemas.microsoft.com/office/drawing/2014/main" id="{BEA8FEAE-300E-4FF8-BCC5-00D6ACA7A44C}"/>
              </a:ext>
            </a:extLst>
          </p:cNvPr>
          <p:cNvSpPr/>
          <p:nvPr/>
        </p:nvSpPr>
        <p:spPr>
          <a:xfrm>
            <a:off x="1802487" y="2030290"/>
            <a:ext cx="346887" cy="1737338"/>
          </a:xfrm>
          <a:custGeom>
            <a:avLst/>
            <a:gdLst>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666983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454020 h 2492620"/>
              <a:gd name="connsiteX10" fmla="*/ 2708655 w 2916365"/>
              <a:gd name="connsiteY10" fmla="*/ 2284910 h 2492620"/>
              <a:gd name="connsiteX11" fmla="*/ 2500945 w 2916365"/>
              <a:gd name="connsiteY11"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2284910 h 2492620"/>
              <a:gd name="connsiteX10" fmla="*/ 2500945 w 291636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2284910 h 2492620"/>
              <a:gd name="connsiteX10" fmla="*/ 2500945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284910 h 2492620"/>
              <a:gd name="connsiteX9" fmla="*/ 2500945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500945 w 2735146"/>
              <a:gd name="connsiteY7" fmla="*/ 0 h 2492620"/>
              <a:gd name="connsiteX8" fmla="*/ 2708655 w 2735146"/>
              <a:gd name="connsiteY8" fmla="*/ 1454020 h 2492620"/>
              <a:gd name="connsiteX9" fmla="*/ 2708655 w 2735146"/>
              <a:gd name="connsiteY9" fmla="*/ 2284910 h 2492620"/>
              <a:gd name="connsiteX10" fmla="*/ 2500945 w 2735146"/>
              <a:gd name="connsiteY10" fmla="*/ 2492620 h 2492620"/>
              <a:gd name="connsiteX11" fmla="*/ 415420 w 2735146"/>
              <a:gd name="connsiteY11"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708655 w 2735146"/>
              <a:gd name="connsiteY7" fmla="*/ 2284910 h 2492620"/>
              <a:gd name="connsiteX8" fmla="*/ 2500945 w 2735146"/>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1454020 h 2492620"/>
              <a:gd name="connsiteX8" fmla="*/ 2708655 w 2708655"/>
              <a:gd name="connsiteY8" fmla="*/ 2284910 h 2492620"/>
              <a:gd name="connsiteX9" fmla="*/ 2500945 w 2708655"/>
              <a:gd name="connsiteY9" fmla="*/ 2492620 h 2492620"/>
              <a:gd name="connsiteX10" fmla="*/ 415420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7" fmla="*/ 2708655 w 2708655"/>
              <a:gd name="connsiteY7" fmla="*/ 2284910 h 2544553"/>
              <a:gd name="connsiteX8" fmla="*/ 415420 w 2708655"/>
              <a:gd name="connsiteY8" fmla="*/ 2492620 h 2544553"/>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 name="connsiteX7" fmla="*/ 415420 w 415420"/>
              <a:gd name="connsiteY7" fmla="*/ 2492620 h 2492620"/>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20" h="2492620" stroke="0" extrusionOk="0">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lnTo>
                  <a:pt x="415420" y="2492620"/>
                </a:lnTo>
                <a:close/>
              </a:path>
              <a:path w="415420" h="2492620" fill="none">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IN" dirty="0"/>
          </a:p>
        </p:txBody>
      </p:sp>
      <p:sp>
        <p:nvSpPr>
          <p:cNvPr id="6" name="Rectangle 5">
            <a:extLst>
              <a:ext uri="{FF2B5EF4-FFF2-40B4-BE49-F238E27FC236}">
                <a16:creationId xmlns:a16="http://schemas.microsoft.com/office/drawing/2014/main" id="{4DC56FA9-0BCF-B245-8EB2-0A6C1D89A7A8}"/>
              </a:ext>
            </a:extLst>
          </p:cNvPr>
          <p:cNvSpPr/>
          <p:nvPr/>
        </p:nvSpPr>
        <p:spPr>
          <a:xfrm>
            <a:off x="457200" y="5709295"/>
            <a:ext cx="8305800" cy="830997"/>
          </a:xfrm>
          <a:prstGeom prst="rect">
            <a:avLst/>
          </a:prstGeom>
        </p:spPr>
        <p:txBody>
          <a:bodyPr wrap="square">
            <a:spAutoFit/>
          </a:bodyPr>
          <a:lstStyle/>
          <a:p>
            <a:r>
              <a:rPr lang="en-US" sz="2400" i="1" dirty="0"/>
              <a:t>Fundamental problem of causal inference</a:t>
            </a:r>
            <a:r>
              <a:rPr lang="en-US" sz="2400" dirty="0"/>
              <a:t>:</a:t>
            </a:r>
            <a:r>
              <a:rPr lang="en-US" sz="2400" i="1" dirty="0"/>
              <a:t> </a:t>
            </a:r>
            <a:r>
              <a:rPr lang="en-US" sz="2400" dirty="0"/>
              <a:t>for each user </a:t>
            </a:r>
            <a:r>
              <a:rPr lang="en-US" sz="2400" i="1" dirty="0" err="1"/>
              <a:t>i</a:t>
            </a:r>
            <a:r>
              <a:rPr lang="en-US" sz="2400" dirty="0"/>
              <a:t>, we only know one of </a:t>
            </a:r>
            <a:r>
              <a:rPr lang="en-US" sz="2400" i="1" dirty="0">
                <a:solidFill>
                  <a:srgbClr val="10069F"/>
                </a:solidFill>
              </a:rPr>
              <a:t>Y</a:t>
            </a:r>
            <a:r>
              <a:rPr lang="en-US" sz="2400" baseline="-25000" dirty="0">
                <a:solidFill>
                  <a:srgbClr val="10069F"/>
                </a:solidFill>
              </a:rPr>
              <a:t>i1 </a:t>
            </a:r>
            <a:r>
              <a:rPr lang="en-US" sz="2400" dirty="0"/>
              <a:t>or</a:t>
            </a:r>
            <a:r>
              <a:rPr lang="en-US" sz="2400" baseline="-25000" dirty="0">
                <a:solidFill>
                  <a:srgbClr val="10069F"/>
                </a:solidFill>
              </a:rPr>
              <a:t> </a:t>
            </a:r>
            <a:r>
              <a:rPr lang="en-US" sz="2400" i="1" dirty="0">
                <a:solidFill>
                  <a:srgbClr val="800000"/>
                </a:solidFill>
              </a:rPr>
              <a:t>Y</a:t>
            </a:r>
            <a:r>
              <a:rPr lang="en-US" sz="2400" baseline="-25000" dirty="0">
                <a:solidFill>
                  <a:srgbClr val="800000"/>
                </a:solidFill>
              </a:rPr>
              <a:t>i2</a:t>
            </a:r>
            <a:endParaRPr lang="en-US" sz="2400" baseline="-25000" dirty="0">
              <a:solidFill>
                <a:srgbClr val="10069F"/>
              </a:solidFill>
            </a:endParaRPr>
          </a:p>
        </p:txBody>
      </p:sp>
    </p:spTree>
    <p:extLst>
      <p:ext uri="{BB962C8B-B14F-4D97-AF65-F5344CB8AC3E}">
        <p14:creationId xmlns:p14="http://schemas.microsoft.com/office/powerpoint/2010/main" val="296778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Table 38">
            <a:extLst>
              <a:ext uri="{FF2B5EF4-FFF2-40B4-BE49-F238E27FC236}">
                <a16:creationId xmlns:a16="http://schemas.microsoft.com/office/drawing/2014/main" id="{53AE202C-9CF7-458F-9FF6-6947D2EA7199}"/>
              </a:ext>
            </a:extLst>
          </p:cNvPr>
          <p:cNvGraphicFramePr>
            <a:graphicFrameLocks noGrp="1"/>
          </p:cNvGraphicFramePr>
          <p:nvPr/>
        </p:nvGraphicFramePr>
        <p:xfrm>
          <a:off x="2068180" y="1435858"/>
          <a:ext cx="4072945" cy="3394141"/>
        </p:xfrm>
        <a:graphic>
          <a:graphicData uri="http://schemas.openxmlformats.org/drawingml/2006/table">
            <a:tbl>
              <a:tblPr firstRow="1" bandRow="1">
                <a:tableStyleId>{21E4AEA4-8DFA-4A89-87EB-49C32662AFE0}</a:tableStyleId>
              </a:tblPr>
              <a:tblGrid>
                <a:gridCol w="910057">
                  <a:extLst>
                    <a:ext uri="{9D8B030D-6E8A-4147-A177-3AD203B41FA5}">
                      <a16:colId xmlns:a16="http://schemas.microsoft.com/office/drawing/2014/main" val="20000"/>
                    </a:ext>
                  </a:extLst>
                </a:gridCol>
                <a:gridCol w="1581444">
                  <a:extLst>
                    <a:ext uri="{9D8B030D-6E8A-4147-A177-3AD203B41FA5}">
                      <a16:colId xmlns:a16="http://schemas.microsoft.com/office/drawing/2014/main" val="20001"/>
                    </a:ext>
                  </a:extLst>
                </a:gridCol>
                <a:gridCol w="1581444">
                  <a:extLst>
                    <a:ext uri="{9D8B030D-6E8A-4147-A177-3AD203B41FA5}">
                      <a16:colId xmlns:a16="http://schemas.microsoft.com/office/drawing/2014/main" val="20002"/>
                    </a:ext>
                  </a:extLst>
                </a:gridCol>
              </a:tblGrid>
              <a:tr h="678828">
                <a:tc>
                  <a:txBody>
                    <a:bodyPr/>
                    <a:lstStyle/>
                    <a:p>
                      <a:endParaRPr lang="en-US" sz="1600" dirty="0"/>
                    </a:p>
                  </a:txBody>
                  <a:tcPr>
                    <a:noFill/>
                  </a:tcPr>
                </a:tc>
                <a:tc>
                  <a:txBody>
                    <a:bodyPr/>
                    <a:lstStyle/>
                    <a:p>
                      <a:pPr algn="ctr"/>
                      <a:r>
                        <a:rPr lang="en-US" sz="1800" dirty="0"/>
                        <a:t>No Ad</a:t>
                      </a:r>
                    </a:p>
                    <a:p>
                      <a:pPr algn="ctr"/>
                      <a:r>
                        <a:rPr lang="en-US" sz="1800" b="0" dirty="0"/>
                        <a:t>Treatment 1</a:t>
                      </a:r>
                      <a:endParaRPr lang="en-US" sz="1800" b="0" dirty="0">
                        <a:solidFill>
                          <a:srgbClr val="10069F"/>
                        </a:solidFill>
                      </a:endParaRPr>
                    </a:p>
                  </a:txBody>
                  <a:tcPr/>
                </a:tc>
                <a:tc>
                  <a:txBody>
                    <a:bodyPr/>
                    <a:lstStyle/>
                    <a:p>
                      <a:pPr algn="ctr"/>
                      <a:r>
                        <a:rPr lang="en-US" sz="1800" dirty="0"/>
                        <a:t>Ad</a:t>
                      </a:r>
                    </a:p>
                    <a:p>
                      <a:pPr algn="ctr"/>
                      <a:r>
                        <a:rPr lang="en-US" sz="1800" b="0" dirty="0"/>
                        <a:t>Treatment</a:t>
                      </a:r>
                      <a:r>
                        <a:rPr lang="en-US" sz="1800" b="0" baseline="0" dirty="0"/>
                        <a:t> 2</a:t>
                      </a:r>
                      <a:endParaRPr lang="en-US" sz="1800" b="0" dirty="0">
                        <a:solidFill>
                          <a:srgbClr val="800000"/>
                        </a:solidFill>
                      </a:endParaRPr>
                    </a:p>
                  </a:txBody>
                  <a:tcPr/>
                </a:tc>
                <a:extLst>
                  <a:ext uri="{0D108BD9-81ED-4DB2-BD59-A6C34878D82A}">
                    <a16:rowId xmlns:a16="http://schemas.microsoft.com/office/drawing/2014/main" val="10000"/>
                  </a:ext>
                </a:extLst>
              </a:tr>
              <a:tr h="420227">
                <a:tc>
                  <a:txBody>
                    <a:bodyPr/>
                    <a:lstStyle/>
                    <a:p>
                      <a:r>
                        <a:rPr lang="en-US" sz="1800" i="1" dirty="0"/>
                        <a:t>User</a:t>
                      </a:r>
                      <a:r>
                        <a:rPr lang="en-US" sz="1800" dirty="0"/>
                        <a:t> 1</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11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12</a:t>
                      </a:r>
                      <a:endParaRPr lang="en-US" sz="2000" i="0" baseline="-25000" dirty="0">
                        <a:solidFill>
                          <a:srgbClr val="800000"/>
                        </a:solidFill>
                      </a:endParaRPr>
                    </a:p>
                  </a:txBody>
                  <a:tcPr/>
                </a:tc>
                <a:extLst>
                  <a:ext uri="{0D108BD9-81ED-4DB2-BD59-A6C34878D82A}">
                    <a16:rowId xmlns:a16="http://schemas.microsoft.com/office/drawing/2014/main" val="10001"/>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2</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21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22</a:t>
                      </a:r>
                      <a:endParaRPr lang="en-US" sz="2000" i="0" baseline="-25000" dirty="0">
                        <a:solidFill>
                          <a:srgbClr val="800000"/>
                        </a:solidFill>
                      </a:endParaRPr>
                    </a:p>
                  </a:txBody>
                  <a:tcPr/>
                </a:tc>
                <a:extLst>
                  <a:ext uri="{0D108BD9-81ED-4DB2-BD59-A6C34878D82A}">
                    <a16:rowId xmlns:a16="http://schemas.microsoft.com/office/drawing/2014/main" val="10002"/>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3</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31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32</a:t>
                      </a:r>
                      <a:endParaRPr lang="en-US" sz="2000" i="0" baseline="-25000" dirty="0">
                        <a:solidFill>
                          <a:srgbClr val="800000"/>
                        </a:solidFill>
                      </a:endParaRPr>
                    </a:p>
                  </a:txBody>
                  <a:tcPr/>
                </a:tc>
                <a:extLst>
                  <a:ext uri="{0D108BD9-81ED-4DB2-BD59-A6C34878D82A}">
                    <a16:rowId xmlns:a16="http://schemas.microsoft.com/office/drawing/2014/main" val="10003"/>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4</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41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42</a:t>
                      </a:r>
                      <a:endParaRPr lang="en-US" sz="2000" i="0" baseline="-25000" dirty="0">
                        <a:solidFill>
                          <a:srgbClr val="800000"/>
                        </a:solidFill>
                      </a:endParaRPr>
                    </a:p>
                  </a:txBody>
                  <a:tcPr/>
                </a:tc>
                <a:extLst>
                  <a:ext uri="{0D108BD9-81ED-4DB2-BD59-A6C34878D82A}">
                    <a16:rowId xmlns:a16="http://schemas.microsoft.com/office/drawing/2014/main" val="10004"/>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endParaRPr lang="en-US" sz="1800" i="1" dirty="0"/>
                    </a:p>
                  </a:txBody>
                  <a:tcPr>
                    <a:noFill/>
                  </a:tcPr>
                </a:tc>
                <a:tc>
                  <a:txBody>
                    <a:bodyPr/>
                    <a:lstStyle/>
                    <a:p>
                      <a:pPr algn="ctr"/>
                      <a:r>
                        <a:rPr lang="en-US" sz="2000" dirty="0"/>
                        <a:t>…</a:t>
                      </a:r>
                      <a:endParaRPr lang="en-US" sz="2000" dirty="0">
                        <a:solidFill>
                          <a:srgbClr val="10069F"/>
                        </a:solidFill>
                      </a:endParaRPr>
                    </a:p>
                  </a:txBody>
                  <a:tcPr/>
                </a:tc>
                <a:tc>
                  <a:txBody>
                    <a:bodyPr/>
                    <a:lstStyle/>
                    <a:p>
                      <a:pPr algn="ctr"/>
                      <a:r>
                        <a:rPr lang="en-US" sz="2000" dirty="0"/>
                        <a:t>…</a:t>
                      </a:r>
                      <a:endParaRPr lang="en-US" sz="2000" i="1" dirty="0">
                        <a:solidFill>
                          <a:srgbClr val="800000"/>
                        </a:solidFill>
                      </a:endParaRPr>
                    </a:p>
                  </a:txBody>
                  <a:tcPr/>
                </a:tc>
                <a:extLst>
                  <a:ext uri="{0D108BD9-81ED-4DB2-BD59-A6C34878D82A}">
                    <a16:rowId xmlns:a16="http://schemas.microsoft.com/office/drawing/2014/main" val="10005"/>
                  </a:ext>
                </a:extLst>
              </a:tr>
              <a:tr h="6141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1" dirty="0"/>
                        <a:t>Total</a:t>
                      </a:r>
                    </a:p>
                  </a:txBody>
                  <a:tcPr>
                    <a:noFill/>
                  </a:tcPr>
                </a:tc>
                <a:tc>
                  <a:txBody>
                    <a:bodyPr/>
                    <a:lstStyle/>
                    <a:p>
                      <a:pPr algn="ctr"/>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0006"/>
                  </a:ext>
                </a:extLst>
              </a:tr>
            </a:tbl>
          </a:graphicData>
        </a:graphic>
      </p:graphicFrame>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dirty="0"/>
              <a:t>A/B Experiments</a:t>
            </a:r>
          </a:p>
        </p:txBody>
      </p:sp>
      <p:grpSp>
        <p:nvGrpSpPr>
          <p:cNvPr id="6" name="Group 5">
            <a:extLst>
              <a:ext uri="{FF2B5EF4-FFF2-40B4-BE49-F238E27FC236}">
                <a16:creationId xmlns:a16="http://schemas.microsoft.com/office/drawing/2014/main" id="{A728DFB8-8051-CC4C-A351-558C7330213A}"/>
              </a:ext>
            </a:extLst>
          </p:cNvPr>
          <p:cNvGrpSpPr/>
          <p:nvPr/>
        </p:nvGrpSpPr>
        <p:grpSpPr>
          <a:xfrm>
            <a:off x="4648200" y="4965090"/>
            <a:ext cx="3962400" cy="1511910"/>
            <a:chOff x="4648200" y="5117490"/>
            <a:chExt cx="3962400" cy="1511910"/>
          </a:xfrm>
        </p:grpSpPr>
        <p:graphicFrame>
          <p:nvGraphicFramePr>
            <p:cNvPr id="20" name="Object 19"/>
            <p:cNvGraphicFramePr>
              <a:graphicFrameLocks noChangeAspect="1"/>
            </p:cNvGraphicFramePr>
            <p:nvPr/>
          </p:nvGraphicFramePr>
          <p:xfrm>
            <a:off x="5155179" y="5463786"/>
            <a:ext cx="1468438" cy="733425"/>
          </p:xfrm>
          <a:graphic>
            <a:graphicData uri="http://schemas.openxmlformats.org/presentationml/2006/ole">
              <mc:AlternateContent xmlns:mc="http://schemas.openxmlformats.org/markup-compatibility/2006">
                <mc:Choice xmlns:v="urn:schemas-microsoft-com:vml" Requires="v">
                  <p:oleObj spid="_x0000_s29715" name="Equation" r:id="rId4" imgW="8382431" imgH="4191215" progId="Equation.3">
                    <p:embed/>
                  </p:oleObj>
                </mc:Choice>
                <mc:Fallback>
                  <p:oleObj name="Equation" r:id="rId4" imgW="8382431" imgH="4191215" progId="Equation.3">
                    <p:embed/>
                    <p:pic>
                      <p:nvPicPr>
                        <p:cNvPr id="2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5179" y="5463786"/>
                          <a:ext cx="1468438"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p:cNvSpPr/>
            <p:nvPr/>
          </p:nvSpPr>
          <p:spPr>
            <a:xfrm>
              <a:off x="4648200" y="5117490"/>
              <a:ext cx="3067679" cy="400110"/>
            </a:xfrm>
            <a:prstGeom prst="rect">
              <a:avLst/>
            </a:prstGeom>
          </p:spPr>
          <p:txBody>
            <a:bodyPr wrap="square">
              <a:noAutofit/>
            </a:bodyPr>
            <a:lstStyle/>
            <a:p>
              <a:pPr marL="457200" indent="-457200">
                <a:buFont typeface="+mj-lt"/>
                <a:buAutoNum type="arabicPeriod" startAt="2"/>
              </a:pPr>
              <a:r>
                <a:rPr lang="en-US" sz="2000" b="1" dirty="0"/>
                <a:t>Estimate</a:t>
              </a:r>
              <a:r>
                <a:rPr lang="en-US" sz="2000" dirty="0"/>
                <a:t>:</a:t>
              </a:r>
              <a:endParaRPr lang="en-US" sz="2000" i="1" dirty="0"/>
            </a:p>
          </p:txBody>
        </p:sp>
        <p:graphicFrame>
          <p:nvGraphicFramePr>
            <p:cNvPr id="22" name="Object 21"/>
            <p:cNvGraphicFramePr>
              <a:graphicFrameLocks noChangeAspect="1"/>
            </p:cNvGraphicFramePr>
            <p:nvPr/>
          </p:nvGraphicFramePr>
          <p:xfrm>
            <a:off x="6854763" y="5463786"/>
            <a:ext cx="1577975" cy="733425"/>
          </p:xfrm>
          <a:graphic>
            <a:graphicData uri="http://schemas.openxmlformats.org/presentationml/2006/ole">
              <mc:AlternateContent xmlns:mc="http://schemas.openxmlformats.org/markup-compatibility/2006">
                <mc:Choice xmlns:v="urn:schemas-microsoft-com:vml" Requires="v">
                  <p:oleObj spid="_x0000_s29716" name="Equation" r:id="rId6" imgW="9017463" imgH="4191215" progId="Equation.3">
                    <p:embed/>
                  </p:oleObj>
                </mc:Choice>
                <mc:Fallback>
                  <p:oleObj name="Equation" r:id="rId6" imgW="9017463" imgH="4191215" progId="Equation.3">
                    <p:embed/>
                    <p:pic>
                      <p:nvPicPr>
                        <p:cNvPr id="22"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4763" y="5463786"/>
                          <a:ext cx="1577975"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nvGraphicFramePr>
          <p:xfrm>
            <a:off x="4947217" y="6259513"/>
            <a:ext cx="1644650" cy="361950"/>
          </p:xfrm>
          <a:graphic>
            <a:graphicData uri="http://schemas.openxmlformats.org/presentationml/2006/ole">
              <mc:AlternateContent xmlns:mc="http://schemas.openxmlformats.org/markup-compatibility/2006">
                <mc:Choice xmlns:v="urn:schemas-microsoft-com:vml" Requires="v">
                  <p:oleObj spid="_x0000_s29717" name="Equation" r:id="rId8" imgW="8344329" imgH="1828894" progId="Equation.3">
                    <p:embed/>
                  </p:oleObj>
                </mc:Choice>
                <mc:Fallback>
                  <p:oleObj name="Equation" r:id="rId8" imgW="8344329" imgH="1828894" progId="Equation.3">
                    <p:embed/>
                    <p:pic>
                      <p:nvPicPr>
                        <p:cNvPr id="24"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7217" y="6259513"/>
                          <a:ext cx="1644650"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nvGraphicFramePr>
          <p:xfrm>
            <a:off x="6859587" y="6259513"/>
            <a:ext cx="1751013" cy="369887"/>
          </p:xfrm>
          <a:graphic>
            <a:graphicData uri="http://schemas.openxmlformats.org/presentationml/2006/ole">
              <mc:AlternateContent xmlns:mc="http://schemas.openxmlformats.org/markup-compatibility/2006">
                <mc:Choice xmlns:v="urn:schemas-microsoft-com:vml" Requires="v">
                  <p:oleObj spid="_x0000_s29718" name="Equation" r:id="rId10" imgW="8687246" imgH="1828894" progId="Equation.3">
                    <p:embed/>
                  </p:oleObj>
                </mc:Choice>
                <mc:Fallback>
                  <p:oleObj name="Equation" r:id="rId10" imgW="8687246" imgH="1828894" progId="Equation.3">
                    <p:embed/>
                    <p:pic>
                      <p:nvPicPr>
                        <p:cNvPr id="25"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9587" y="6259513"/>
                          <a:ext cx="1751013" cy="369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2" name="Object 31">
            <a:extLst>
              <a:ext uri="{FF2B5EF4-FFF2-40B4-BE49-F238E27FC236}">
                <a16:creationId xmlns:a16="http://schemas.microsoft.com/office/drawing/2014/main" id="{E07E9D40-B3DF-4449-BE2D-81AD5BD1A5DA}"/>
              </a:ext>
            </a:extLst>
          </p:cNvPr>
          <p:cNvGraphicFramePr>
            <a:graphicFrameLocks noChangeAspect="1"/>
          </p:cNvGraphicFramePr>
          <p:nvPr/>
        </p:nvGraphicFramePr>
        <p:xfrm>
          <a:off x="3021013" y="4240212"/>
          <a:ext cx="1530350" cy="560388"/>
        </p:xfrm>
        <a:graphic>
          <a:graphicData uri="http://schemas.openxmlformats.org/presentationml/2006/ole">
            <mc:AlternateContent xmlns:mc="http://schemas.openxmlformats.org/markup-compatibility/2006">
              <mc:Choice xmlns:v="urn:schemas-microsoft-com:vml" Requires="v">
                <p:oleObj spid="_x0000_s29719" name="Equation" r:id="rId12" imgW="939600" imgH="342720" progId="Equation.3">
                  <p:embed/>
                </p:oleObj>
              </mc:Choice>
              <mc:Fallback>
                <p:oleObj name="Equation" r:id="rId12" imgW="939600" imgH="342720" progId="Equation.3">
                  <p:embed/>
                  <p:pic>
                    <p:nvPicPr>
                      <p:cNvPr id="32" name="Object 31">
                        <a:extLst>
                          <a:ext uri="{FF2B5EF4-FFF2-40B4-BE49-F238E27FC236}">
                            <a16:creationId xmlns:a16="http://schemas.microsoft.com/office/drawing/2014/main" id="{E07E9D40-B3DF-4449-BE2D-81AD5BD1A5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21013" y="4240212"/>
                        <a:ext cx="1530350"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34">
            <a:extLst>
              <a:ext uri="{FF2B5EF4-FFF2-40B4-BE49-F238E27FC236}">
                <a16:creationId xmlns:a16="http://schemas.microsoft.com/office/drawing/2014/main" id="{2B125B73-2F03-4399-AEB9-114F5962CBE1}"/>
              </a:ext>
            </a:extLst>
          </p:cNvPr>
          <p:cNvGraphicFramePr>
            <a:graphicFrameLocks noChangeAspect="1"/>
          </p:cNvGraphicFramePr>
          <p:nvPr/>
        </p:nvGraphicFramePr>
        <p:xfrm>
          <a:off x="4530725" y="4240212"/>
          <a:ext cx="1573213" cy="560388"/>
        </p:xfrm>
        <a:graphic>
          <a:graphicData uri="http://schemas.openxmlformats.org/presentationml/2006/ole">
            <mc:AlternateContent xmlns:mc="http://schemas.openxmlformats.org/markup-compatibility/2006">
              <mc:Choice xmlns:v="urn:schemas-microsoft-com:vml" Requires="v">
                <p:oleObj spid="_x0000_s29720" name="Equation" r:id="rId14" imgW="965160" imgH="342720" progId="Equation.3">
                  <p:embed/>
                </p:oleObj>
              </mc:Choice>
              <mc:Fallback>
                <p:oleObj name="Equation" r:id="rId14" imgW="965160" imgH="342720" progId="Equation.3">
                  <p:embed/>
                  <p:pic>
                    <p:nvPicPr>
                      <p:cNvPr id="35" name="Object 34">
                        <a:extLst>
                          <a:ext uri="{FF2B5EF4-FFF2-40B4-BE49-F238E27FC236}">
                            <a16:creationId xmlns:a16="http://schemas.microsoft.com/office/drawing/2014/main" id="{2B125B73-2F03-4399-AEB9-114F5962CBE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30725" y="4240212"/>
                        <a:ext cx="1573213"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Double Brace 30">
            <a:extLst>
              <a:ext uri="{FF2B5EF4-FFF2-40B4-BE49-F238E27FC236}">
                <a16:creationId xmlns:a16="http://schemas.microsoft.com/office/drawing/2014/main" id="{BEA8FEAE-300E-4FF8-BCC5-00D6ACA7A44C}"/>
              </a:ext>
            </a:extLst>
          </p:cNvPr>
          <p:cNvSpPr/>
          <p:nvPr/>
        </p:nvSpPr>
        <p:spPr>
          <a:xfrm>
            <a:off x="1802487" y="2030290"/>
            <a:ext cx="346887" cy="1737338"/>
          </a:xfrm>
          <a:custGeom>
            <a:avLst/>
            <a:gdLst>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666983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454020 h 2492620"/>
              <a:gd name="connsiteX10" fmla="*/ 2708655 w 2916365"/>
              <a:gd name="connsiteY10" fmla="*/ 2284910 h 2492620"/>
              <a:gd name="connsiteX11" fmla="*/ 2500945 w 2916365"/>
              <a:gd name="connsiteY11"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2284910 h 2492620"/>
              <a:gd name="connsiteX10" fmla="*/ 2500945 w 291636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2284910 h 2492620"/>
              <a:gd name="connsiteX10" fmla="*/ 2500945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284910 h 2492620"/>
              <a:gd name="connsiteX9" fmla="*/ 2500945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500945 w 2735146"/>
              <a:gd name="connsiteY7" fmla="*/ 0 h 2492620"/>
              <a:gd name="connsiteX8" fmla="*/ 2708655 w 2735146"/>
              <a:gd name="connsiteY8" fmla="*/ 1454020 h 2492620"/>
              <a:gd name="connsiteX9" fmla="*/ 2708655 w 2735146"/>
              <a:gd name="connsiteY9" fmla="*/ 2284910 h 2492620"/>
              <a:gd name="connsiteX10" fmla="*/ 2500945 w 2735146"/>
              <a:gd name="connsiteY10" fmla="*/ 2492620 h 2492620"/>
              <a:gd name="connsiteX11" fmla="*/ 415420 w 2735146"/>
              <a:gd name="connsiteY11"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708655 w 2735146"/>
              <a:gd name="connsiteY7" fmla="*/ 2284910 h 2492620"/>
              <a:gd name="connsiteX8" fmla="*/ 2500945 w 2735146"/>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1454020 h 2492620"/>
              <a:gd name="connsiteX8" fmla="*/ 2708655 w 2708655"/>
              <a:gd name="connsiteY8" fmla="*/ 2284910 h 2492620"/>
              <a:gd name="connsiteX9" fmla="*/ 2500945 w 2708655"/>
              <a:gd name="connsiteY9" fmla="*/ 2492620 h 2492620"/>
              <a:gd name="connsiteX10" fmla="*/ 415420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7" fmla="*/ 2708655 w 2708655"/>
              <a:gd name="connsiteY7" fmla="*/ 2284910 h 2544553"/>
              <a:gd name="connsiteX8" fmla="*/ 415420 w 2708655"/>
              <a:gd name="connsiteY8" fmla="*/ 2492620 h 2544553"/>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 name="connsiteX7" fmla="*/ 415420 w 415420"/>
              <a:gd name="connsiteY7" fmla="*/ 2492620 h 2492620"/>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20" h="2492620" stroke="0" extrusionOk="0">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lnTo>
                  <a:pt x="415420" y="2492620"/>
                </a:lnTo>
                <a:close/>
              </a:path>
              <a:path w="415420" h="2492620" fill="none">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IN" dirty="0"/>
          </a:p>
        </p:txBody>
      </p:sp>
      <p:sp>
        <p:nvSpPr>
          <p:cNvPr id="29" name="Rectangle 28">
            <a:extLst>
              <a:ext uri="{FF2B5EF4-FFF2-40B4-BE49-F238E27FC236}">
                <a16:creationId xmlns:a16="http://schemas.microsoft.com/office/drawing/2014/main" id="{9F034EB4-2480-C347-8A73-B596E5871961}"/>
              </a:ext>
            </a:extLst>
          </p:cNvPr>
          <p:cNvSpPr/>
          <p:nvPr/>
        </p:nvSpPr>
        <p:spPr>
          <a:xfrm rot="16200000">
            <a:off x="718375" y="2863026"/>
            <a:ext cx="1737337" cy="430887"/>
          </a:xfrm>
          <a:prstGeom prst="rect">
            <a:avLst/>
          </a:prstGeom>
        </p:spPr>
        <p:txBody>
          <a:bodyPr wrap="none">
            <a:noAutofit/>
          </a:bodyPr>
          <a:lstStyle/>
          <a:p>
            <a:r>
              <a:rPr lang="en-US" sz="2200" dirty="0"/>
              <a:t>Reachable  set</a:t>
            </a:r>
          </a:p>
        </p:txBody>
      </p:sp>
      <p:grpSp>
        <p:nvGrpSpPr>
          <p:cNvPr id="7" name="Group 6">
            <a:extLst>
              <a:ext uri="{FF2B5EF4-FFF2-40B4-BE49-F238E27FC236}">
                <a16:creationId xmlns:a16="http://schemas.microsoft.com/office/drawing/2014/main" id="{24412518-897D-E042-B5AB-3DF325A22EDC}"/>
              </a:ext>
            </a:extLst>
          </p:cNvPr>
          <p:cNvGrpSpPr/>
          <p:nvPr/>
        </p:nvGrpSpPr>
        <p:grpSpPr>
          <a:xfrm>
            <a:off x="443884" y="2135463"/>
            <a:ext cx="8176340" cy="3880420"/>
            <a:chOff x="443884" y="2287863"/>
            <a:chExt cx="8176340" cy="3880420"/>
          </a:xfrm>
        </p:grpSpPr>
        <p:grpSp>
          <p:nvGrpSpPr>
            <p:cNvPr id="4" name="Group 3">
              <a:extLst>
                <a:ext uri="{FF2B5EF4-FFF2-40B4-BE49-F238E27FC236}">
                  <a16:creationId xmlns:a16="http://schemas.microsoft.com/office/drawing/2014/main" id="{2D374464-09D4-6F49-80FE-1C51494DD8D3}"/>
                </a:ext>
              </a:extLst>
            </p:cNvPr>
            <p:cNvGrpSpPr/>
            <p:nvPr/>
          </p:nvGrpSpPr>
          <p:grpSpPr>
            <a:xfrm>
              <a:off x="443884" y="2287863"/>
              <a:ext cx="8176340" cy="3880420"/>
              <a:chOff x="443884" y="2287863"/>
              <a:chExt cx="8176340" cy="3880420"/>
            </a:xfrm>
          </p:grpSpPr>
          <p:sp>
            <p:nvSpPr>
              <p:cNvPr id="17" name="Rectangle 16"/>
              <p:cNvSpPr/>
              <p:nvPr/>
            </p:nvSpPr>
            <p:spPr>
              <a:xfrm>
                <a:off x="443884" y="5099580"/>
                <a:ext cx="3747116" cy="696834"/>
              </a:xfrm>
              <a:prstGeom prst="rect">
                <a:avLst/>
              </a:prstGeom>
            </p:spPr>
            <p:txBody>
              <a:bodyPr wrap="square">
                <a:noAutofit/>
              </a:bodyPr>
              <a:lstStyle/>
              <a:p>
                <a:pPr marL="457200" indent="-457200">
                  <a:spcBef>
                    <a:spcPts val="600"/>
                  </a:spcBef>
                  <a:buFont typeface="+mj-lt"/>
                  <a:buAutoNum type="arabicPeriod"/>
                </a:pPr>
                <a:r>
                  <a:rPr lang="en-US" sz="2000" b="1" dirty="0"/>
                  <a:t>For each user, flip a coin</a:t>
                </a:r>
                <a:r>
                  <a:rPr lang="en-US" sz="2000" dirty="0"/>
                  <a:t>. </a:t>
                </a:r>
                <a:r>
                  <a:rPr lang="en-US" sz="2000" i="1" dirty="0"/>
                  <a:t>Tails = </a:t>
                </a:r>
                <a:r>
                  <a:rPr lang="en-US" sz="2000" dirty="0"/>
                  <a:t>no ad</a:t>
                </a:r>
                <a:r>
                  <a:rPr lang="en-US" sz="2000" i="1" dirty="0"/>
                  <a:t>, Heads </a:t>
                </a:r>
                <a:r>
                  <a:rPr lang="en-US" sz="2000" dirty="0"/>
                  <a:t>= ad</a:t>
                </a:r>
              </a:p>
            </p:txBody>
          </p:sp>
          <p:sp>
            <p:nvSpPr>
              <p:cNvPr id="23" name="Rectangle 22"/>
              <p:cNvSpPr/>
              <p:nvPr/>
            </p:nvSpPr>
            <p:spPr>
              <a:xfrm>
                <a:off x="884714" y="5768173"/>
                <a:ext cx="2544286" cy="400110"/>
              </a:xfrm>
              <a:prstGeom prst="rect">
                <a:avLst/>
              </a:prstGeom>
            </p:spPr>
            <p:txBody>
              <a:bodyPr wrap="none">
                <a:noAutofit/>
              </a:bodyPr>
              <a:lstStyle/>
              <a:p>
                <a:r>
                  <a:rPr lang="en-US" sz="2000" dirty="0"/>
                  <a:t> Z</a:t>
                </a:r>
                <a:r>
                  <a:rPr lang="en-US" sz="2000" baseline="-25000" dirty="0"/>
                  <a:t>1</a:t>
                </a:r>
                <a:r>
                  <a:rPr lang="en-US" sz="2000" dirty="0"/>
                  <a:t> = {1,4}. Z</a:t>
                </a:r>
                <a:r>
                  <a:rPr lang="en-US" sz="2000" baseline="-25000" dirty="0"/>
                  <a:t>2</a:t>
                </a:r>
                <a:r>
                  <a:rPr lang="en-US" sz="2000" dirty="0"/>
                  <a:t> = {2,3}</a:t>
                </a:r>
              </a:p>
            </p:txBody>
          </p:sp>
          <p:sp>
            <p:nvSpPr>
              <p:cNvPr id="11" name="Rounded Rectangle 10"/>
              <p:cNvSpPr/>
              <p:nvPr/>
            </p:nvSpPr>
            <p:spPr>
              <a:xfrm>
                <a:off x="3465695" y="2287863"/>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3" name="Rounded Rectangle 12"/>
              <p:cNvSpPr/>
              <p:nvPr/>
            </p:nvSpPr>
            <p:spPr>
              <a:xfrm>
                <a:off x="3465695" y="3545796"/>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4" name="Rounded Rectangle 13"/>
              <p:cNvSpPr/>
              <p:nvPr/>
            </p:nvSpPr>
            <p:spPr>
              <a:xfrm>
                <a:off x="5076164" y="3155272"/>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6" name="Rounded Rectangle 15"/>
              <p:cNvSpPr/>
              <p:nvPr/>
            </p:nvSpPr>
            <p:spPr>
              <a:xfrm>
                <a:off x="5076164" y="2731414"/>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cxnSp>
            <p:nvCxnSpPr>
              <p:cNvPr id="26" name="Straight Arrow Connector 25">
                <a:extLst>
                  <a:ext uri="{FF2B5EF4-FFF2-40B4-BE49-F238E27FC236}">
                    <a16:creationId xmlns:a16="http://schemas.microsoft.com/office/drawing/2014/main" id="{EC6AE85B-AA49-6445-AE1F-7852B324698B}"/>
                  </a:ext>
                </a:extLst>
              </p:cNvPr>
              <p:cNvCxnSpPr/>
              <p:nvPr/>
            </p:nvCxnSpPr>
            <p:spPr>
              <a:xfrm rot="10800000" flipV="1">
                <a:off x="5858939" y="2677329"/>
                <a:ext cx="1413929" cy="1608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7256482" y="2314862"/>
                <a:ext cx="1363742" cy="646331"/>
              </a:xfrm>
              <a:prstGeom prst="rect">
                <a:avLst/>
              </a:prstGeom>
            </p:spPr>
            <p:txBody>
              <a:bodyPr wrap="none">
                <a:noAutofit/>
              </a:bodyPr>
              <a:lstStyle/>
              <a:p>
                <a:r>
                  <a:rPr lang="en-US" b="1" dirty="0"/>
                  <a:t>Random </a:t>
                </a:r>
                <a:br>
                  <a:rPr lang="en-US" b="1" dirty="0"/>
                </a:br>
                <a:r>
                  <a:rPr lang="en-US" b="1" dirty="0"/>
                  <a:t>assignment</a:t>
                </a:r>
              </a:p>
            </p:txBody>
          </p:sp>
          <p:cxnSp>
            <p:nvCxnSpPr>
              <p:cNvPr id="36" name="Straight Arrow Connector 35">
                <a:extLst>
                  <a:ext uri="{FF2B5EF4-FFF2-40B4-BE49-F238E27FC236}">
                    <a16:creationId xmlns:a16="http://schemas.microsoft.com/office/drawing/2014/main" id="{EC6AE85B-AA49-6445-AE1F-7852B324698B}"/>
                  </a:ext>
                </a:extLst>
              </p:cNvPr>
              <p:cNvCxnSpPr/>
              <p:nvPr/>
            </p:nvCxnSpPr>
            <p:spPr>
              <a:xfrm rot="10800000" flipV="1">
                <a:off x="5833541" y="2677330"/>
                <a:ext cx="1447793" cy="6180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7309BC55-EDD8-3449-A092-AD802BE5A22C}"/>
                </a:ext>
              </a:extLst>
            </p:cNvPr>
            <p:cNvPicPr>
              <a:picLocks noChangeAspect="1"/>
            </p:cNvPicPr>
            <p:nvPr/>
          </p:nvPicPr>
          <p:blipFill rotWithShape="1">
            <a:blip r:embed="rId16">
              <a:extLst>
                <a:ext uri="{28A0092B-C50C-407E-A947-70E740481C1C}">
                  <a14:useLocalDpi xmlns:a14="http://schemas.microsoft.com/office/drawing/2010/main" val="0"/>
                </a:ext>
              </a:extLst>
            </a:blip>
            <a:srcRect l="17544" t="8634" r="10405"/>
            <a:stretch/>
          </p:blipFill>
          <p:spPr>
            <a:xfrm>
              <a:off x="7281334" y="2961192"/>
              <a:ext cx="1115357" cy="1420335"/>
            </a:xfrm>
            <a:prstGeom prst="rect">
              <a:avLst/>
            </a:prstGeom>
          </p:spPr>
        </p:pic>
      </p:grpSp>
      <p:sp>
        <p:nvSpPr>
          <p:cNvPr id="30" name="Rectangle 29">
            <a:extLst>
              <a:ext uri="{FF2B5EF4-FFF2-40B4-BE49-F238E27FC236}">
                <a16:creationId xmlns:a16="http://schemas.microsoft.com/office/drawing/2014/main" id="{3852D9F1-0027-FD43-B4A6-674DEDAFE5E3}"/>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https://</a:t>
            </a:r>
            <a:r>
              <a:rPr lang="en-US" sz="1000" dirty="0" err="1">
                <a:solidFill>
                  <a:schemeClr val="bg1">
                    <a:lumMod val="50000"/>
                  </a:schemeClr>
                </a:solidFill>
              </a:rPr>
              <a:t>justflipacoin.com</a:t>
            </a:r>
            <a:r>
              <a:rPr lang="en-US" sz="1000" dirty="0">
                <a:solidFill>
                  <a:schemeClr val="bg1">
                    <a:lumMod val="50000"/>
                  </a:schemeClr>
                </a:solidFill>
              </a:rPr>
              <a:t>/</a:t>
            </a:r>
          </a:p>
        </p:txBody>
      </p:sp>
    </p:spTree>
    <p:extLst>
      <p:ext uri="{BB962C8B-B14F-4D97-AF65-F5344CB8AC3E}">
        <p14:creationId xmlns:p14="http://schemas.microsoft.com/office/powerpoint/2010/main" val="299238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53AE202C-9CF7-458F-9FF6-6947D2EA7199}"/>
              </a:ext>
            </a:extLst>
          </p:cNvPr>
          <p:cNvGraphicFramePr>
            <a:graphicFrameLocks noGrp="1"/>
          </p:cNvGraphicFramePr>
          <p:nvPr/>
        </p:nvGraphicFramePr>
        <p:xfrm>
          <a:off x="2068180" y="1435858"/>
          <a:ext cx="4072945" cy="2779963"/>
        </p:xfrm>
        <a:graphic>
          <a:graphicData uri="http://schemas.openxmlformats.org/drawingml/2006/table">
            <a:tbl>
              <a:tblPr firstRow="1" bandRow="1">
                <a:tableStyleId>{21E4AEA4-8DFA-4A89-87EB-49C32662AFE0}</a:tableStyleId>
              </a:tblPr>
              <a:tblGrid>
                <a:gridCol w="910057">
                  <a:extLst>
                    <a:ext uri="{9D8B030D-6E8A-4147-A177-3AD203B41FA5}">
                      <a16:colId xmlns:a16="http://schemas.microsoft.com/office/drawing/2014/main" val="20000"/>
                    </a:ext>
                  </a:extLst>
                </a:gridCol>
                <a:gridCol w="1581444">
                  <a:extLst>
                    <a:ext uri="{9D8B030D-6E8A-4147-A177-3AD203B41FA5}">
                      <a16:colId xmlns:a16="http://schemas.microsoft.com/office/drawing/2014/main" val="20001"/>
                    </a:ext>
                  </a:extLst>
                </a:gridCol>
                <a:gridCol w="1581444">
                  <a:extLst>
                    <a:ext uri="{9D8B030D-6E8A-4147-A177-3AD203B41FA5}">
                      <a16:colId xmlns:a16="http://schemas.microsoft.com/office/drawing/2014/main" val="20002"/>
                    </a:ext>
                  </a:extLst>
                </a:gridCol>
              </a:tblGrid>
              <a:tr h="678828">
                <a:tc>
                  <a:txBody>
                    <a:bodyPr/>
                    <a:lstStyle/>
                    <a:p>
                      <a:endParaRPr lang="en-US" sz="1600" dirty="0"/>
                    </a:p>
                  </a:txBody>
                  <a:tcPr>
                    <a:noFill/>
                  </a:tcPr>
                </a:tc>
                <a:tc>
                  <a:txBody>
                    <a:bodyPr/>
                    <a:lstStyle/>
                    <a:p>
                      <a:pPr algn="ctr"/>
                      <a:r>
                        <a:rPr lang="en-US" sz="1800" dirty="0"/>
                        <a:t>No Ad</a:t>
                      </a:r>
                    </a:p>
                    <a:p>
                      <a:pPr algn="ctr"/>
                      <a:r>
                        <a:rPr lang="en-US" sz="1800" b="0" dirty="0"/>
                        <a:t>Treatment 1</a:t>
                      </a:r>
                      <a:endParaRPr lang="en-US" sz="1800" b="0" dirty="0">
                        <a:solidFill>
                          <a:srgbClr val="10069F"/>
                        </a:solidFill>
                      </a:endParaRPr>
                    </a:p>
                  </a:txBody>
                  <a:tcPr/>
                </a:tc>
                <a:tc>
                  <a:txBody>
                    <a:bodyPr/>
                    <a:lstStyle/>
                    <a:p>
                      <a:pPr algn="ctr"/>
                      <a:r>
                        <a:rPr lang="en-US" sz="1800" dirty="0"/>
                        <a:t>Ad</a:t>
                      </a:r>
                    </a:p>
                    <a:p>
                      <a:pPr algn="ctr"/>
                      <a:r>
                        <a:rPr lang="en-US" sz="1800" b="0" dirty="0"/>
                        <a:t>Treatment</a:t>
                      </a:r>
                      <a:r>
                        <a:rPr lang="en-US" sz="1800" b="0" baseline="0" dirty="0"/>
                        <a:t> 2</a:t>
                      </a:r>
                      <a:endParaRPr lang="en-US" sz="1800" b="0" dirty="0">
                        <a:solidFill>
                          <a:srgbClr val="800000"/>
                        </a:solidFill>
                      </a:endParaRPr>
                    </a:p>
                  </a:txBody>
                  <a:tcPr/>
                </a:tc>
                <a:extLst>
                  <a:ext uri="{0D108BD9-81ED-4DB2-BD59-A6C34878D82A}">
                    <a16:rowId xmlns:a16="http://schemas.microsoft.com/office/drawing/2014/main" val="10000"/>
                  </a:ext>
                </a:extLst>
              </a:tr>
              <a:tr h="420227">
                <a:tc>
                  <a:txBody>
                    <a:bodyPr/>
                    <a:lstStyle/>
                    <a:p>
                      <a:r>
                        <a:rPr lang="en-US" sz="1800" i="1" dirty="0"/>
                        <a:t>User</a:t>
                      </a:r>
                      <a:r>
                        <a:rPr lang="en-US" sz="1800" dirty="0"/>
                        <a:t> 1</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11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12</a:t>
                      </a:r>
                      <a:endParaRPr lang="en-US" sz="2000" i="0" baseline="-25000" dirty="0">
                        <a:solidFill>
                          <a:srgbClr val="800000"/>
                        </a:solidFill>
                      </a:endParaRPr>
                    </a:p>
                  </a:txBody>
                  <a:tcPr/>
                </a:tc>
                <a:extLst>
                  <a:ext uri="{0D108BD9-81ED-4DB2-BD59-A6C34878D82A}">
                    <a16:rowId xmlns:a16="http://schemas.microsoft.com/office/drawing/2014/main" val="10001"/>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2</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21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22</a:t>
                      </a:r>
                      <a:endParaRPr lang="en-US" sz="2000" i="0" baseline="-25000" dirty="0">
                        <a:solidFill>
                          <a:srgbClr val="800000"/>
                        </a:solidFill>
                      </a:endParaRPr>
                    </a:p>
                  </a:txBody>
                  <a:tcPr/>
                </a:tc>
                <a:extLst>
                  <a:ext uri="{0D108BD9-81ED-4DB2-BD59-A6C34878D82A}">
                    <a16:rowId xmlns:a16="http://schemas.microsoft.com/office/drawing/2014/main" val="10002"/>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3</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31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32</a:t>
                      </a:r>
                      <a:endParaRPr lang="en-US" sz="2000" i="0" baseline="-25000" dirty="0">
                        <a:solidFill>
                          <a:srgbClr val="800000"/>
                        </a:solidFill>
                      </a:endParaRPr>
                    </a:p>
                  </a:txBody>
                  <a:tcPr/>
                </a:tc>
                <a:extLst>
                  <a:ext uri="{0D108BD9-81ED-4DB2-BD59-A6C34878D82A}">
                    <a16:rowId xmlns:a16="http://schemas.microsoft.com/office/drawing/2014/main" val="10003"/>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4</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41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42</a:t>
                      </a:r>
                      <a:endParaRPr lang="en-US" sz="2000" i="0" baseline="-25000" dirty="0">
                        <a:solidFill>
                          <a:srgbClr val="800000"/>
                        </a:solidFill>
                      </a:endParaRPr>
                    </a:p>
                  </a:txBody>
                  <a:tcPr/>
                </a:tc>
                <a:extLst>
                  <a:ext uri="{0D108BD9-81ED-4DB2-BD59-A6C34878D82A}">
                    <a16:rowId xmlns:a16="http://schemas.microsoft.com/office/drawing/2014/main" val="10004"/>
                  </a:ext>
                </a:extLst>
              </a:tr>
              <a:tr h="420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t>
                      </a:r>
                      <a:endParaRPr lang="en-US" sz="1800" i="1" dirty="0"/>
                    </a:p>
                  </a:txBody>
                  <a:tcPr>
                    <a:noFill/>
                  </a:tcPr>
                </a:tc>
                <a:tc>
                  <a:txBody>
                    <a:bodyPr/>
                    <a:lstStyle/>
                    <a:p>
                      <a:pPr algn="ctr"/>
                      <a:r>
                        <a:rPr lang="en-US" sz="2000" dirty="0"/>
                        <a:t>…</a:t>
                      </a:r>
                      <a:endParaRPr lang="en-US" sz="2000" dirty="0">
                        <a:solidFill>
                          <a:srgbClr val="10069F"/>
                        </a:solidFill>
                      </a:endParaRPr>
                    </a:p>
                  </a:txBody>
                  <a:tcPr/>
                </a:tc>
                <a:tc>
                  <a:txBody>
                    <a:bodyPr/>
                    <a:lstStyle/>
                    <a:p>
                      <a:pPr algn="ctr"/>
                      <a:r>
                        <a:rPr lang="en-US" sz="2000" dirty="0"/>
                        <a:t>…</a:t>
                      </a:r>
                      <a:endParaRPr lang="en-US" sz="2000" i="1" dirty="0">
                        <a:solidFill>
                          <a:srgbClr val="800000"/>
                        </a:solidFill>
                      </a:endParaRPr>
                    </a:p>
                  </a:txBody>
                  <a:tcPr/>
                </a:tc>
                <a:extLst>
                  <a:ext uri="{0D108BD9-81ED-4DB2-BD59-A6C34878D82A}">
                    <a16:rowId xmlns:a16="http://schemas.microsoft.com/office/drawing/2014/main" val="10005"/>
                  </a:ext>
                </a:extLst>
              </a:tr>
            </a:tbl>
          </a:graphicData>
        </a:graphic>
      </p:graphicFrame>
      <p:sp>
        <p:nvSpPr>
          <p:cNvPr id="2" name="Title 1">
            <a:extLst>
              <a:ext uri="{FF2B5EF4-FFF2-40B4-BE49-F238E27FC236}">
                <a16:creationId xmlns:a16="http://schemas.microsoft.com/office/drawing/2014/main" id="{FBC3DA86-85FE-4ABD-BEAC-87946BC40EF5}"/>
              </a:ext>
            </a:extLst>
          </p:cNvPr>
          <p:cNvSpPr>
            <a:spLocks noGrp="1"/>
          </p:cNvSpPr>
          <p:nvPr>
            <p:ph type="title"/>
          </p:nvPr>
        </p:nvSpPr>
        <p:spPr/>
        <p:txBody>
          <a:bodyPr>
            <a:noAutofit/>
          </a:bodyPr>
          <a:lstStyle/>
          <a:p>
            <a:r>
              <a:rPr lang="en-US" dirty="0"/>
              <a:t>A/B Experiments</a:t>
            </a:r>
            <a:endParaRPr lang="en-IN" dirty="0"/>
          </a:p>
        </p:txBody>
      </p:sp>
      <p:cxnSp>
        <p:nvCxnSpPr>
          <p:cNvPr id="8" name="Straight Arrow Connector 7">
            <a:extLst>
              <a:ext uri="{FF2B5EF4-FFF2-40B4-BE49-F238E27FC236}">
                <a16:creationId xmlns:a16="http://schemas.microsoft.com/office/drawing/2014/main" id="{C3565119-EB09-4834-A9EF-9FE71288D618}"/>
              </a:ext>
            </a:extLst>
          </p:cNvPr>
          <p:cNvCxnSpPr/>
          <p:nvPr/>
        </p:nvCxnSpPr>
        <p:spPr>
          <a:xfrm rot="10800000" flipV="1">
            <a:off x="5858939" y="2524929"/>
            <a:ext cx="1413929" cy="1608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237BF18-D7E5-4936-BF44-291D3F48DBDD}"/>
              </a:ext>
            </a:extLst>
          </p:cNvPr>
          <p:cNvSpPr/>
          <p:nvPr/>
        </p:nvSpPr>
        <p:spPr>
          <a:xfrm>
            <a:off x="7256481" y="2162462"/>
            <a:ext cx="1430319" cy="646331"/>
          </a:xfrm>
          <a:prstGeom prst="rect">
            <a:avLst/>
          </a:prstGeom>
        </p:spPr>
        <p:txBody>
          <a:bodyPr wrap="none">
            <a:noAutofit/>
          </a:bodyPr>
          <a:lstStyle/>
          <a:p>
            <a:r>
              <a:rPr lang="en-US" b="1" dirty="0"/>
              <a:t>Random </a:t>
            </a:r>
            <a:br>
              <a:rPr lang="en-US" b="1" dirty="0"/>
            </a:br>
            <a:r>
              <a:rPr lang="en-US" b="1" dirty="0"/>
              <a:t>assignment</a:t>
            </a:r>
          </a:p>
        </p:txBody>
      </p:sp>
      <p:cxnSp>
        <p:nvCxnSpPr>
          <p:cNvPr id="10" name="Straight Arrow Connector 9">
            <a:extLst>
              <a:ext uri="{FF2B5EF4-FFF2-40B4-BE49-F238E27FC236}">
                <a16:creationId xmlns:a16="http://schemas.microsoft.com/office/drawing/2014/main" id="{B9F87BC5-02EE-40BC-A9DB-AC7938B7A685}"/>
              </a:ext>
            </a:extLst>
          </p:cNvPr>
          <p:cNvCxnSpPr/>
          <p:nvPr/>
        </p:nvCxnSpPr>
        <p:spPr>
          <a:xfrm rot="10800000" flipV="1">
            <a:off x="5833541" y="2524930"/>
            <a:ext cx="1447793" cy="6180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3CBA1C96-88C8-4FF7-95F5-D2AA1C8AEB54}"/>
              </a:ext>
            </a:extLst>
          </p:cNvPr>
          <p:cNvSpPr txBox="1">
            <a:spLocks/>
          </p:cNvSpPr>
          <p:nvPr/>
        </p:nvSpPr>
        <p:spPr>
          <a:xfrm>
            <a:off x="457200" y="5199439"/>
            <a:ext cx="8229600" cy="1277561"/>
          </a:xfrm>
          <a:prstGeom prst="rect">
            <a:avLst/>
          </a:prstGeom>
        </p:spPr>
        <p:txBody>
          <a:bodyPr>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Crucial that the users in each treatment “look the same” (e.g., gender, age, income, intent, online, …)</a:t>
            </a:r>
          </a:p>
          <a:p>
            <a:pPr marL="0" indent="0">
              <a:buNone/>
            </a:pPr>
            <a:r>
              <a:rPr lang="en-US" sz="2400" i="1" dirty="0"/>
              <a:t>This is the role of randomization!</a:t>
            </a:r>
            <a:endParaRPr lang="en-US" sz="2400" b="1" i="1" dirty="0"/>
          </a:p>
        </p:txBody>
      </p:sp>
      <p:sp>
        <p:nvSpPr>
          <p:cNvPr id="21" name="Rounded Rectangle 20"/>
          <p:cNvSpPr/>
          <p:nvPr/>
        </p:nvSpPr>
        <p:spPr>
          <a:xfrm>
            <a:off x="3465695" y="2135463"/>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2" name="Rounded Rectangle 21"/>
          <p:cNvSpPr/>
          <p:nvPr/>
        </p:nvSpPr>
        <p:spPr>
          <a:xfrm>
            <a:off x="3465695" y="3393396"/>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3" name="Rounded Rectangle 22"/>
          <p:cNvSpPr/>
          <p:nvPr/>
        </p:nvSpPr>
        <p:spPr>
          <a:xfrm>
            <a:off x="5076164" y="3002011"/>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6" name="Double Brace 30">
            <a:extLst>
              <a:ext uri="{FF2B5EF4-FFF2-40B4-BE49-F238E27FC236}">
                <a16:creationId xmlns:a16="http://schemas.microsoft.com/office/drawing/2014/main" id="{BEA8FEAE-300E-4FF8-BCC5-00D6ACA7A44C}"/>
              </a:ext>
            </a:extLst>
          </p:cNvPr>
          <p:cNvSpPr/>
          <p:nvPr/>
        </p:nvSpPr>
        <p:spPr>
          <a:xfrm>
            <a:off x="1802487" y="2030290"/>
            <a:ext cx="346887" cy="1737338"/>
          </a:xfrm>
          <a:custGeom>
            <a:avLst/>
            <a:gdLst>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666983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454020 h 2492620"/>
              <a:gd name="connsiteX10" fmla="*/ 2708655 w 2916365"/>
              <a:gd name="connsiteY10" fmla="*/ 2284910 h 2492620"/>
              <a:gd name="connsiteX11" fmla="*/ 2500945 w 2916365"/>
              <a:gd name="connsiteY11"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2284910 h 2492620"/>
              <a:gd name="connsiteX10" fmla="*/ 2500945 w 291636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2284910 h 2492620"/>
              <a:gd name="connsiteX10" fmla="*/ 2500945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284910 h 2492620"/>
              <a:gd name="connsiteX9" fmla="*/ 2500945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500945 w 2735146"/>
              <a:gd name="connsiteY7" fmla="*/ 0 h 2492620"/>
              <a:gd name="connsiteX8" fmla="*/ 2708655 w 2735146"/>
              <a:gd name="connsiteY8" fmla="*/ 1454020 h 2492620"/>
              <a:gd name="connsiteX9" fmla="*/ 2708655 w 2735146"/>
              <a:gd name="connsiteY9" fmla="*/ 2284910 h 2492620"/>
              <a:gd name="connsiteX10" fmla="*/ 2500945 w 2735146"/>
              <a:gd name="connsiteY10" fmla="*/ 2492620 h 2492620"/>
              <a:gd name="connsiteX11" fmla="*/ 415420 w 2735146"/>
              <a:gd name="connsiteY11"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708655 w 2735146"/>
              <a:gd name="connsiteY7" fmla="*/ 2284910 h 2492620"/>
              <a:gd name="connsiteX8" fmla="*/ 2500945 w 2735146"/>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1454020 h 2492620"/>
              <a:gd name="connsiteX8" fmla="*/ 2708655 w 2708655"/>
              <a:gd name="connsiteY8" fmla="*/ 2284910 h 2492620"/>
              <a:gd name="connsiteX9" fmla="*/ 2500945 w 2708655"/>
              <a:gd name="connsiteY9" fmla="*/ 2492620 h 2492620"/>
              <a:gd name="connsiteX10" fmla="*/ 415420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7" fmla="*/ 2708655 w 2708655"/>
              <a:gd name="connsiteY7" fmla="*/ 2284910 h 2544553"/>
              <a:gd name="connsiteX8" fmla="*/ 415420 w 2708655"/>
              <a:gd name="connsiteY8" fmla="*/ 2492620 h 2544553"/>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 name="connsiteX7" fmla="*/ 415420 w 415420"/>
              <a:gd name="connsiteY7" fmla="*/ 2492620 h 2492620"/>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20" h="2492620" stroke="0" extrusionOk="0">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lnTo>
                  <a:pt x="415420" y="2492620"/>
                </a:lnTo>
                <a:close/>
              </a:path>
              <a:path w="415420" h="2492620" fill="none">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IN" dirty="0"/>
          </a:p>
        </p:txBody>
      </p:sp>
      <p:graphicFrame>
        <p:nvGraphicFramePr>
          <p:cNvPr id="27" name="Object 9"/>
          <p:cNvGraphicFramePr>
            <a:graphicFrameLocks noChangeAspect="1"/>
          </p:cNvGraphicFramePr>
          <p:nvPr/>
        </p:nvGraphicFramePr>
        <p:xfrm>
          <a:off x="3082814" y="4203629"/>
          <a:ext cx="1383030" cy="691515"/>
        </p:xfrm>
        <a:graphic>
          <a:graphicData uri="http://schemas.openxmlformats.org/presentationml/2006/ole">
            <mc:AlternateContent xmlns:mc="http://schemas.openxmlformats.org/markup-compatibility/2006">
              <mc:Choice xmlns:v="urn:schemas-microsoft-com:vml" Requires="v">
                <p:oleObj spid="_x0000_s30727" name="Equation" r:id="rId4" imgW="8382431" imgH="4191215" progId="Equation.3">
                  <p:embed/>
                </p:oleObj>
              </mc:Choice>
              <mc:Fallback>
                <p:oleObj name="Equation" r:id="rId4" imgW="8382431" imgH="4191215" progId="Equation.3">
                  <p:embed/>
                  <p:pic>
                    <p:nvPicPr>
                      <p:cNvPr id="27"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2814" y="4203629"/>
                        <a:ext cx="1383030" cy="6915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0"/>
          <p:cNvGraphicFramePr>
            <a:graphicFrameLocks noChangeAspect="1"/>
          </p:cNvGraphicFramePr>
          <p:nvPr/>
        </p:nvGraphicFramePr>
        <p:xfrm>
          <a:off x="4671566" y="4203629"/>
          <a:ext cx="1487805" cy="691515"/>
        </p:xfrm>
        <a:graphic>
          <a:graphicData uri="http://schemas.openxmlformats.org/presentationml/2006/ole">
            <mc:AlternateContent xmlns:mc="http://schemas.openxmlformats.org/markup-compatibility/2006">
              <mc:Choice xmlns:v="urn:schemas-microsoft-com:vml" Requires="v">
                <p:oleObj spid="_x0000_s30728" name="Equation" r:id="rId6" imgW="9017463" imgH="4191215" progId="Equation.3">
                  <p:embed/>
                </p:oleObj>
              </mc:Choice>
              <mc:Fallback>
                <p:oleObj name="Equation" r:id="rId6" imgW="9017463" imgH="4191215" progId="Equation.3">
                  <p:embed/>
                  <p:pic>
                    <p:nvPicPr>
                      <p:cNvPr id="28"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1566" y="4203629"/>
                        <a:ext cx="1487805" cy="6915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ounded Rectangle 15"/>
          <p:cNvSpPr/>
          <p:nvPr/>
        </p:nvSpPr>
        <p:spPr>
          <a:xfrm>
            <a:off x="5076164" y="2579014"/>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8" name="Rectangle 17">
            <a:extLst>
              <a:ext uri="{FF2B5EF4-FFF2-40B4-BE49-F238E27FC236}">
                <a16:creationId xmlns:a16="http://schemas.microsoft.com/office/drawing/2014/main" id="{1258F583-74D7-F54D-A032-4904244FF830}"/>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https://</a:t>
            </a:r>
            <a:r>
              <a:rPr lang="en-US" sz="1000" dirty="0" err="1">
                <a:solidFill>
                  <a:schemeClr val="bg1">
                    <a:lumMod val="50000"/>
                  </a:schemeClr>
                </a:solidFill>
              </a:rPr>
              <a:t>justflipacoin.com</a:t>
            </a:r>
            <a:r>
              <a:rPr lang="en-US" sz="1000" dirty="0">
                <a:solidFill>
                  <a:schemeClr val="bg1">
                    <a:lumMod val="50000"/>
                  </a:schemeClr>
                </a:solidFill>
              </a:rPr>
              <a:t>/</a:t>
            </a:r>
          </a:p>
        </p:txBody>
      </p:sp>
      <p:sp>
        <p:nvSpPr>
          <p:cNvPr id="19" name="Rectangle 18">
            <a:extLst>
              <a:ext uri="{FF2B5EF4-FFF2-40B4-BE49-F238E27FC236}">
                <a16:creationId xmlns:a16="http://schemas.microsoft.com/office/drawing/2014/main" id="{568F9234-E841-5B4B-A12F-883578280A6E}"/>
              </a:ext>
            </a:extLst>
          </p:cNvPr>
          <p:cNvSpPr/>
          <p:nvPr/>
        </p:nvSpPr>
        <p:spPr>
          <a:xfrm rot="16200000">
            <a:off x="718375" y="2863026"/>
            <a:ext cx="1737337" cy="430887"/>
          </a:xfrm>
          <a:prstGeom prst="rect">
            <a:avLst/>
          </a:prstGeom>
        </p:spPr>
        <p:txBody>
          <a:bodyPr wrap="none">
            <a:noAutofit/>
          </a:bodyPr>
          <a:lstStyle/>
          <a:p>
            <a:r>
              <a:rPr lang="en-US" sz="2200" dirty="0"/>
              <a:t>Reachable  set</a:t>
            </a:r>
          </a:p>
        </p:txBody>
      </p:sp>
      <p:pic>
        <p:nvPicPr>
          <p:cNvPr id="24" name="Picture 23">
            <a:extLst>
              <a:ext uri="{FF2B5EF4-FFF2-40B4-BE49-F238E27FC236}">
                <a16:creationId xmlns:a16="http://schemas.microsoft.com/office/drawing/2014/main" id="{7309BC55-EDD8-3449-A092-AD802BE5A22C}"/>
              </a:ext>
            </a:extLst>
          </p:cNvPr>
          <p:cNvPicPr>
            <a:picLocks noChangeAspect="1"/>
          </p:cNvPicPr>
          <p:nvPr/>
        </p:nvPicPr>
        <p:blipFill rotWithShape="1">
          <a:blip r:embed="rId8">
            <a:extLst>
              <a:ext uri="{28A0092B-C50C-407E-A947-70E740481C1C}">
                <a14:useLocalDpi xmlns:a14="http://schemas.microsoft.com/office/drawing/2010/main" val="0"/>
              </a:ext>
            </a:extLst>
          </a:blip>
          <a:srcRect l="17544" t="8634" r="10405"/>
          <a:stretch/>
        </p:blipFill>
        <p:spPr>
          <a:xfrm>
            <a:off x="7281334" y="2808792"/>
            <a:ext cx="1115357" cy="1420335"/>
          </a:xfrm>
          <a:prstGeom prst="rect">
            <a:avLst/>
          </a:prstGeom>
        </p:spPr>
      </p:pic>
    </p:spTree>
    <p:extLst>
      <p:ext uri="{BB962C8B-B14F-4D97-AF65-F5344CB8AC3E}">
        <p14:creationId xmlns:p14="http://schemas.microsoft.com/office/powerpoint/2010/main" val="363258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070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RCTs in Public Health</a:t>
            </a:r>
          </a:p>
        </p:txBody>
      </p:sp>
      <p:sp>
        <p:nvSpPr>
          <p:cNvPr id="5" name="Content Placeholder 4">
            <a:extLst>
              <a:ext uri="{FF2B5EF4-FFF2-40B4-BE49-F238E27FC236}">
                <a16:creationId xmlns:a16="http://schemas.microsoft.com/office/drawing/2014/main" id="{5FF334D7-F123-4D8E-92F2-A05C71242E9F}"/>
              </a:ext>
            </a:extLst>
          </p:cNvPr>
          <p:cNvSpPr>
            <a:spLocks noGrp="1"/>
          </p:cNvSpPr>
          <p:nvPr>
            <p:ph idx="1"/>
          </p:nvPr>
        </p:nvSpPr>
        <p:spPr>
          <a:xfrm>
            <a:off x="838200" y="1524000"/>
            <a:ext cx="8229600" cy="518162"/>
          </a:xfrm>
        </p:spPr>
        <p:txBody>
          <a:bodyPr>
            <a:noAutofit/>
          </a:bodyPr>
          <a:lstStyle/>
          <a:p>
            <a:pPr marL="1165225" indent="0">
              <a:buNone/>
            </a:pPr>
            <a:r>
              <a:rPr lang="en-US" sz="3000" dirty="0"/>
              <a:t>is person </a:t>
            </a:r>
            <a:r>
              <a:rPr lang="en-US" sz="3000" i="1" dirty="0"/>
              <a:t>i</a:t>
            </a:r>
            <a:r>
              <a:rPr lang="en-US" sz="3000" dirty="0"/>
              <a:t> healthy under treatment </a:t>
            </a:r>
            <a:r>
              <a:rPr lang="en-US" sz="3000" i="1" dirty="0"/>
              <a:t>k</a:t>
            </a:r>
            <a:r>
              <a:rPr lang="en-US" sz="3000" dirty="0"/>
              <a:t>?</a:t>
            </a:r>
          </a:p>
        </p:txBody>
      </p:sp>
      <p:graphicFrame>
        <p:nvGraphicFramePr>
          <p:cNvPr id="4" name="Table 3"/>
          <p:cNvGraphicFramePr>
            <a:graphicFrameLocks noGrp="1"/>
          </p:cNvGraphicFramePr>
          <p:nvPr>
            <p:extLst>
              <p:ext uri="{D42A27DB-BD31-4B8C-83A1-F6EECF244321}">
                <p14:modId xmlns:p14="http://schemas.microsoft.com/office/powerpoint/2010/main" val="751149956"/>
              </p:ext>
            </p:extLst>
          </p:nvPr>
        </p:nvGraphicFramePr>
        <p:xfrm>
          <a:off x="764257" y="2617279"/>
          <a:ext cx="3218622" cy="2621280"/>
        </p:xfrm>
        <a:graphic>
          <a:graphicData uri="http://schemas.openxmlformats.org/drawingml/2006/table">
            <a:tbl>
              <a:tblPr firstRow="1" bandRow="1">
                <a:tableStyleId>{21E4AEA4-8DFA-4A89-87EB-49C32662AFE0}</a:tableStyleId>
              </a:tblPr>
              <a:tblGrid>
                <a:gridCol w="1637178">
                  <a:extLst>
                    <a:ext uri="{9D8B030D-6E8A-4147-A177-3AD203B41FA5}">
                      <a16:colId xmlns:a16="http://schemas.microsoft.com/office/drawing/2014/main" val="20000"/>
                    </a:ext>
                  </a:extLst>
                </a:gridCol>
                <a:gridCol w="1581444">
                  <a:extLst>
                    <a:ext uri="{9D8B030D-6E8A-4147-A177-3AD203B41FA5}">
                      <a16:colId xmlns:a16="http://schemas.microsoft.com/office/drawing/2014/main" val="20001"/>
                    </a:ext>
                  </a:extLst>
                </a:gridCol>
              </a:tblGrid>
              <a:tr h="507616">
                <a:tc>
                  <a:txBody>
                    <a:bodyPr/>
                    <a:lstStyle/>
                    <a:p>
                      <a:pPr algn="ctr"/>
                      <a:r>
                        <a:rPr lang="en-US" sz="1800" dirty="0"/>
                        <a:t>No exercise</a:t>
                      </a:r>
                    </a:p>
                    <a:p>
                      <a:pPr algn="ctr"/>
                      <a:r>
                        <a:rPr lang="en-US" sz="1800" b="0" dirty="0"/>
                        <a:t>Treatment 1</a:t>
                      </a:r>
                      <a:endParaRPr lang="en-US" sz="1800" b="0" dirty="0">
                        <a:solidFill>
                          <a:srgbClr val="10069F"/>
                        </a:solidFill>
                      </a:endParaRPr>
                    </a:p>
                  </a:txBody>
                  <a:tcPr/>
                </a:tc>
                <a:tc>
                  <a:txBody>
                    <a:bodyPr/>
                    <a:lstStyle/>
                    <a:p>
                      <a:pPr algn="ctr"/>
                      <a:r>
                        <a:rPr lang="en-US" sz="1800" dirty="0"/>
                        <a:t>Exercise</a:t>
                      </a:r>
                    </a:p>
                    <a:p>
                      <a:pPr algn="ctr"/>
                      <a:r>
                        <a:rPr lang="en-US" sz="1800" b="0" dirty="0"/>
                        <a:t>Treatment</a:t>
                      </a:r>
                      <a:r>
                        <a:rPr lang="en-US" sz="1800" b="0" baseline="0" dirty="0"/>
                        <a:t> 2</a:t>
                      </a:r>
                      <a:endParaRPr lang="en-US" sz="1800" b="0" dirty="0">
                        <a:solidFill>
                          <a:srgbClr val="800000"/>
                        </a:solidFill>
                      </a:endParaRPr>
                    </a:p>
                  </a:txBody>
                  <a:tcPr/>
                </a:tc>
                <a:extLst>
                  <a:ext uri="{0D108BD9-81ED-4DB2-BD59-A6C34878D82A}">
                    <a16:rowId xmlns:a16="http://schemas.microsoft.com/office/drawing/2014/main" val="10000"/>
                  </a:ext>
                </a:extLst>
              </a:tr>
              <a:tr h="300275">
                <a:tc>
                  <a:txBody>
                    <a:bodyPr/>
                    <a:lstStyle/>
                    <a:p>
                      <a:pPr algn="ctr"/>
                      <a:r>
                        <a:rPr lang="en-US" sz="2000" i="1" dirty="0">
                          <a:solidFill>
                            <a:srgbClr val="10069F"/>
                          </a:solidFill>
                        </a:rPr>
                        <a:t>Y</a:t>
                      </a:r>
                      <a:r>
                        <a:rPr lang="en-US" sz="2000" baseline="-25000" dirty="0">
                          <a:solidFill>
                            <a:srgbClr val="10069F"/>
                          </a:solidFill>
                        </a:rPr>
                        <a:t>11</a:t>
                      </a:r>
                      <a:endParaRPr lang="en-US" sz="2000" i="0" baseline="-25000" dirty="0">
                        <a:solidFill>
                          <a:srgbClr val="10069F"/>
                        </a:solidFill>
                      </a:endParaRPr>
                    </a:p>
                  </a:txBody>
                  <a:tcPr/>
                </a:tc>
                <a:tc>
                  <a:txBody>
                    <a:bodyPr/>
                    <a:lstStyle/>
                    <a:p>
                      <a:pPr algn="ctr"/>
                      <a:r>
                        <a:rPr lang="en-US" sz="2000" dirty="0">
                          <a:solidFill>
                            <a:srgbClr val="800000"/>
                          </a:solidFill>
                        </a:rPr>
                        <a:t> </a:t>
                      </a:r>
                      <a:endParaRPr lang="en-US" sz="2000" i="0" baseline="-25000" dirty="0">
                        <a:solidFill>
                          <a:srgbClr val="800000"/>
                        </a:solidFill>
                      </a:endParaRPr>
                    </a:p>
                  </a:txBody>
                  <a:tcPr/>
                </a:tc>
                <a:extLst>
                  <a:ext uri="{0D108BD9-81ED-4DB2-BD59-A6C34878D82A}">
                    <a16:rowId xmlns:a16="http://schemas.microsoft.com/office/drawing/2014/main" val="10001"/>
                  </a:ext>
                </a:extLst>
              </a:tr>
              <a:tr h="300275">
                <a:tc>
                  <a:txBody>
                    <a:bodyPr/>
                    <a:lstStyle/>
                    <a:p>
                      <a:pPr algn="ctr"/>
                      <a:r>
                        <a:rPr lang="en-US" sz="2000" i="1" dirty="0">
                          <a:solidFill>
                            <a:srgbClr val="10069F"/>
                          </a:solidFill>
                        </a:rPr>
                        <a:t>Y</a:t>
                      </a:r>
                      <a:r>
                        <a:rPr lang="en-US" sz="2000" baseline="-25000" dirty="0">
                          <a:solidFill>
                            <a:srgbClr val="10069F"/>
                          </a:solidFill>
                        </a:rPr>
                        <a:t>21</a:t>
                      </a:r>
                      <a:endParaRPr lang="en-US" sz="2000" i="0" baseline="-25000" dirty="0">
                        <a:solidFill>
                          <a:srgbClr val="10069F"/>
                        </a:solidFill>
                      </a:endParaRPr>
                    </a:p>
                  </a:txBody>
                  <a:tcPr/>
                </a:tc>
                <a:tc>
                  <a:txBody>
                    <a:bodyPr/>
                    <a:lstStyle/>
                    <a:p>
                      <a:pPr algn="ctr"/>
                      <a:r>
                        <a:rPr lang="en-US" sz="2000" dirty="0">
                          <a:solidFill>
                            <a:srgbClr val="800000"/>
                          </a:solidFill>
                        </a:rPr>
                        <a:t> </a:t>
                      </a:r>
                      <a:endParaRPr lang="en-US" sz="2000" i="0" baseline="-25000" dirty="0">
                        <a:solidFill>
                          <a:srgbClr val="800000"/>
                        </a:solidFill>
                      </a:endParaRPr>
                    </a:p>
                  </a:txBody>
                  <a:tcPr/>
                </a:tc>
                <a:extLst>
                  <a:ext uri="{0D108BD9-81ED-4DB2-BD59-A6C34878D82A}">
                    <a16:rowId xmlns:a16="http://schemas.microsoft.com/office/drawing/2014/main" val="10002"/>
                  </a:ext>
                </a:extLst>
              </a:tr>
              <a:tr h="300275">
                <a:tc>
                  <a:txBody>
                    <a:bodyPr/>
                    <a:lstStyle/>
                    <a:p>
                      <a:pPr algn="ctr"/>
                      <a:r>
                        <a:rPr lang="en-US" sz="2000" dirty="0">
                          <a:solidFill>
                            <a:srgbClr val="10069F"/>
                          </a:solidFill>
                        </a:rPr>
                        <a:t> </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32</a:t>
                      </a:r>
                      <a:endParaRPr lang="en-US" sz="2000" i="0" baseline="-25000" dirty="0">
                        <a:solidFill>
                          <a:srgbClr val="800000"/>
                        </a:solidFill>
                      </a:endParaRPr>
                    </a:p>
                  </a:txBody>
                  <a:tcPr/>
                </a:tc>
                <a:extLst>
                  <a:ext uri="{0D108BD9-81ED-4DB2-BD59-A6C34878D82A}">
                    <a16:rowId xmlns:a16="http://schemas.microsoft.com/office/drawing/2014/main" val="10003"/>
                  </a:ext>
                </a:extLst>
              </a:tr>
              <a:tr h="300275">
                <a:tc>
                  <a:txBody>
                    <a:bodyPr/>
                    <a:lstStyle/>
                    <a:p>
                      <a:pPr algn="ctr"/>
                      <a:r>
                        <a:rPr lang="en-US" sz="2000" dirty="0">
                          <a:solidFill>
                            <a:srgbClr val="10069F"/>
                          </a:solidFill>
                        </a:rPr>
                        <a:t> </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42</a:t>
                      </a:r>
                      <a:endParaRPr lang="en-US" sz="2000" i="0" baseline="-25000" dirty="0">
                        <a:solidFill>
                          <a:srgbClr val="800000"/>
                        </a:solidFill>
                      </a:endParaRPr>
                    </a:p>
                  </a:txBody>
                  <a:tcPr/>
                </a:tc>
                <a:extLst>
                  <a:ext uri="{0D108BD9-81ED-4DB2-BD59-A6C34878D82A}">
                    <a16:rowId xmlns:a16="http://schemas.microsoft.com/office/drawing/2014/main" val="10004"/>
                  </a:ext>
                </a:extLst>
              </a:tr>
              <a:tr h="300275">
                <a:tc>
                  <a:txBody>
                    <a:bodyPr/>
                    <a:lstStyle/>
                    <a:p>
                      <a:pPr algn="ctr"/>
                      <a:r>
                        <a:rPr lang="en-US" sz="2000" dirty="0">
                          <a:solidFill>
                            <a:srgbClr val="10069F"/>
                          </a:solidFill>
                        </a:rPr>
                        <a:t>…</a:t>
                      </a:r>
                    </a:p>
                  </a:txBody>
                  <a:tcPr/>
                </a:tc>
                <a:tc>
                  <a:txBody>
                    <a:bodyPr/>
                    <a:lstStyle/>
                    <a:p>
                      <a:pPr algn="ctr"/>
                      <a:r>
                        <a:rPr lang="en-US" sz="2000" dirty="0">
                          <a:solidFill>
                            <a:srgbClr val="800000"/>
                          </a:solidFill>
                        </a:rPr>
                        <a:t>…</a:t>
                      </a:r>
                      <a:endParaRPr lang="en-US" sz="2000" i="1" dirty="0">
                        <a:solidFill>
                          <a:srgbClr val="800000"/>
                        </a:solidFill>
                      </a:endParaRPr>
                    </a:p>
                  </a:txBody>
                  <a:tcPr/>
                </a:tc>
                <a:extLst>
                  <a:ext uri="{0D108BD9-81ED-4DB2-BD59-A6C34878D82A}">
                    <a16:rowId xmlns:a16="http://schemas.microsoft.com/office/drawing/2014/main" val="10005"/>
                  </a:ext>
                </a:extLst>
              </a:tr>
            </a:tbl>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4291768875"/>
              </p:ext>
            </p:extLst>
          </p:nvPr>
        </p:nvGraphicFramePr>
        <p:xfrm>
          <a:off x="457200" y="1619148"/>
          <a:ext cx="1533886" cy="438252"/>
        </p:xfrm>
        <a:graphic>
          <a:graphicData uri="http://schemas.openxmlformats.org/presentationml/2006/ole">
            <mc:AlternateContent xmlns:mc="http://schemas.openxmlformats.org/markup-compatibility/2006">
              <mc:Choice xmlns:v="urn:schemas-microsoft-com:vml" Requires="v">
                <p:oleObj spid="_x0000_s5788" name="Equation" r:id="rId3" imgW="8712648" imgH="2489328" progId="Equation.3">
                  <p:embed/>
                </p:oleObj>
              </mc:Choice>
              <mc:Fallback>
                <p:oleObj name="Equation" r:id="rId3" imgW="8712648" imgH="2489328" progId="Equation.3">
                  <p:embed/>
                  <p:pic>
                    <p:nvPicPr>
                      <p:cNvPr id="0" name="Picture 6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19148"/>
                        <a:ext cx="1533886" cy="438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Rectangle 38"/>
          <p:cNvSpPr/>
          <p:nvPr/>
        </p:nvSpPr>
        <p:spPr>
          <a:xfrm>
            <a:off x="764257" y="5298590"/>
            <a:ext cx="3218622" cy="1200329"/>
          </a:xfrm>
          <a:prstGeom prst="rect">
            <a:avLst/>
          </a:prstGeom>
        </p:spPr>
        <p:txBody>
          <a:bodyPr wrap="square">
            <a:noAutofit/>
          </a:bodyPr>
          <a:lstStyle/>
          <a:p>
            <a:pPr>
              <a:spcBef>
                <a:spcPts val="600"/>
              </a:spcBef>
            </a:pPr>
            <a:r>
              <a:rPr lang="en-US" sz="2200" dirty="0"/>
              <a:t>Population who </a:t>
            </a:r>
            <a:r>
              <a:rPr lang="en-US" sz="2200" i="1" dirty="0"/>
              <a:t>chooses </a:t>
            </a:r>
            <a:r>
              <a:rPr lang="en-US" sz="2200" dirty="0"/>
              <a:t>to exercise is different from those who do not </a:t>
            </a:r>
            <a:br>
              <a:rPr lang="en-US" sz="2200" dirty="0"/>
            </a:br>
            <a:r>
              <a:rPr lang="en-US" sz="2200" dirty="0"/>
              <a:t>A </a:t>
            </a:r>
            <a:r>
              <a:rPr lang="en-US" sz="2200" i="1" dirty="0"/>
              <a:t>biased estimate! </a:t>
            </a:r>
            <a:endParaRPr lang="en-US" sz="2200" dirty="0"/>
          </a:p>
        </p:txBody>
      </p:sp>
      <p:sp>
        <p:nvSpPr>
          <p:cNvPr id="67" name="Rectangle 66"/>
          <p:cNvSpPr/>
          <p:nvPr/>
        </p:nvSpPr>
        <p:spPr>
          <a:xfrm>
            <a:off x="764257" y="2133600"/>
            <a:ext cx="3218623" cy="430887"/>
          </a:xfrm>
          <a:prstGeom prst="rect">
            <a:avLst/>
          </a:prstGeom>
        </p:spPr>
        <p:txBody>
          <a:bodyPr wrap="square">
            <a:noAutofit/>
          </a:bodyPr>
          <a:lstStyle/>
          <a:p>
            <a:pPr algn="ctr">
              <a:spcBef>
                <a:spcPts val="600"/>
              </a:spcBef>
            </a:pPr>
            <a:r>
              <a:rPr lang="en-US" sz="2200" b="1" dirty="0"/>
              <a:t>Observational data</a:t>
            </a:r>
          </a:p>
        </p:txBody>
      </p:sp>
      <p:graphicFrame>
        <p:nvGraphicFramePr>
          <p:cNvPr id="69" name="Table 68"/>
          <p:cNvGraphicFramePr>
            <a:graphicFrameLocks noGrp="1"/>
          </p:cNvGraphicFramePr>
          <p:nvPr>
            <p:extLst>
              <p:ext uri="{D42A27DB-BD31-4B8C-83A1-F6EECF244321}">
                <p14:modId xmlns:p14="http://schemas.microsoft.com/office/powerpoint/2010/main" val="112563058"/>
              </p:ext>
            </p:extLst>
          </p:nvPr>
        </p:nvGraphicFramePr>
        <p:xfrm>
          <a:off x="5132211" y="2636520"/>
          <a:ext cx="3218622" cy="2621280"/>
        </p:xfrm>
        <a:graphic>
          <a:graphicData uri="http://schemas.openxmlformats.org/drawingml/2006/table">
            <a:tbl>
              <a:tblPr firstRow="1" bandRow="1">
                <a:tableStyleId>{21E4AEA4-8DFA-4A89-87EB-49C32662AFE0}</a:tableStyleId>
              </a:tblPr>
              <a:tblGrid>
                <a:gridCol w="1637178">
                  <a:extLst>
                    <a:ext uri="{9D8B030D-6E8A-4147-A177-3AD203B41FA5}">
                      <a16:colId xmlns:a16="http://schemas.microsoft.com/office/drawing/2014/main" val="20000"/>
                    </a:ext>
                  </a:extLst>
                </a:gridCol>
                <a:gridCol w="1581444">
                  <a:extLst>
                    <a:ext uri="{9D8B030D-6E8A-4147-A177-3AD203B41FA5}">
                      <a16:colId xmlns:a16="http://schemas.microsoft.com/office/drawing/2014/main" val="20001"/>
                    </a:ext>
                  </a:extLst>
                </a:gridCol>
              </a:tblGrid>
              <a:tr h="507616">
                <a:tc>
                  <a:txBody>
                    <a:bodyPr/>
                    <a:lstStyle/>
                    <a:p>
                      <a:pPr algn="ctr"/>
                      <a:r>
                        <a:rPr lang="en-US" sz="1800" dirty="0"/>
                        <a:t>No exercise</a:t>
                      </a:r>
                    </a:p>
                    <a:p>
                      <a:pPr algn="ctr"/>
                      <a:r>
                        <a:rPr lang="en-US" sz="1800" b="0" dirty="0"/>
                        <a:t>Treatment 1</a:t>
                      </a:r>
                      <a:endParaRPr lang="en-US" sz="1800" b="0" dirty="0">
                        <a:solidFill>
                          <a:srgbClr val="10069F"/>
                        </a:solidFill>
                      </a:endParaRPr>
                    </a:p>
                  </a:txBody>
                  <a:tcPr/>
                </a:tc>
                <a:tc>
                  <a:txBody>
                    <a:bodyPr/>
                    <a:lstStyle/>
                    <a:p>
                      <a:pPr algn="ctr"/>
                      <a:r>
                        <a:rPr lang="en-US" sz="1800" dirty="0"/>
                        <a:t>Exercise</a:t>
                      </a:r>
                    </a:p>
                    <a:p>
                      <a:pPr algn="ctr"/>
                      <a:r>
                        <a:rPr lang="en-US" sz="1800" b="0" dirty="0"/>
                        <a:t>Treatment</a:t>
                      </a:r>
                      <a:r>
                        <a:rPr lang="en-US" sz="1800" b="0" baseline="0" dirty="0"/>
                        <a:t> 2</a:t>
                      </a:r>
                      <a:endParaRPr lang="en-US" sz="1800" b="0" dirty="0">
                        <a:solidFill>
                          <a:srgbClr val="800000"/>
                        </a:solidFill>
                      </a:endParaRPr>
                    </a:p>
                  </a:txBody>
                  <a:tcPr/>
                </a:tc>
                <a:extLst>
                  <a:ext uri="{0D108BD9-81ED-4DB2-BD59-A6C34878D82A}">
                    <a16:rowId xmlns:a16="http://schemas.microsoft.com/office/drawing/2014/main" val="10000"/>
                  </a:ext>
                </a:extLst>
              </a:tr>
              <a:tr h="300275">
                <a:tc>
                  <a:txBody>
                    <a:bodyPr/>
                    <a:lstStyle/>
                    <a:p>
                      <a:pPr algn="ctr"/>
                      <a:r>
                        <a:rPr lang="en-US" sz="2000" i="1" dirty="0">
                          <a:solidFill>
                            <a:srgbClr val="10069F"/>
                          </a:solidFill>
                        </a:rPr>
                        <a:t>Y</a:t>
                      </a:r>
                      <a:r>
                        <a:rPr lang="en-US" sz="2000" baseline="-25000" dirty="0">
                          <a:solidFill>
                            <a:srgbClr val="10069F"/>
                          </a:solidFill>
                        </a:rPr>
                        <a:t>11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12</a:t>
                      </a:r>
                      <a:endParaRPr lang="en-US" sz="2000" i="0" baseline="-25000" dirty="0">
                        <a:solidFill>
                          <a:srgbClr val="800000"/>
                        </a:solidFill>
                      </a:endParaRPr>
                    </a:p>
                  </a:txBody>
                  <a:tcPr/>
                </a:tc>
                <a:extLst>
                  <a:ext uri="{0D108BD9-81ED-4DB2-BD59-A6C34878D82A}">
                    <a16:rowId xmlns:a16="http://schemas.microsoft.com/office/drawing/2014/main" val="10001"/>
                  </a:ext>
                </a:extLst>
              </a:tr>
              <a:tr h="300275">
                <a:tc>
                  <a:txBody>
                    <a:bodyPr/>
                    <a:lstStyle/>
                    <a:p>
                      <a:pPr algn="ctr"/>
                      <a:r>
                        <a:rPr lang="en-US" sz="2000" i="1" dirty="0">
                          <a:solidFill>
                            <a:srgbClr val="10069F"/>
                          </a:solidFill>
                        </a:rPr>
                        <a:t>Y</a:t>
                      </a:r>
                      <a:r>
                        <a:rPr lang="en-US" sz="2000" baseline="-25000" dirty="0">
                          <a:solidFill>
                            <a:srgbClr val="10069F"/>
                          </a:solidFill>
                        </a:rPr>
                        <a:t>21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22</a:t>
                      </a:r>
                      <a:endParaRPr lang="en-US" sz="2000" i="0" baseline="-25000" dirty="0">
                        <a:solidFill>
                          <a:srgbClr val="800000"/>
                        </a:solidFill>
                      </a:endParaRPr>
                    </a:p>
                  </a:txBody>
                  <a:tcPr/>
                </a:tc>
                <a:extLst>
                  <a:ext uri="{0D108BD9-81ED-4DB2-BD59-A6C34878D82A}">
                    <a16:rowId xmlns:a16="http://schemas.microsoft.com/office/drawing/2014/main" val="10002"/>
                  </a:ext>
                </a:extLst>
              </a:tr>
              <a:tr h="300275">
                <a:tc>
                  <a:txBody>
                    <a:bodyPr/>
                    <a:lstStyle/>
                    <a:p>
                      <a:pPr algn="ctr"/>
                      <a:r>
                        <a:rPr lang="en-US" sz="2000" i="1" dirty="0">
                          <a:solidFill>
                            <a:srgbClr val="10069F"/>
                          </a:solidFill>
                        </a:rPr>
                        <a:t>Y</a:t>
                      </a:r>
                      <a:r>
                        <a:rPr lang="en-US" sz="2000" baseline="-25000" dirty="0">
                          <a:solidFill>
                            <a:srgbClr val="10069F"/>
                          </a:solidFill>
                        </a:rPr>
                        <a:t>31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32</a:t>
                      </a:r>
                      <a:endParaRPr lang="en-US" sz="2000" i="0" baseline="-25000" dirty="0">
                        <a:solidFill>
                          <a:srgbClr val="800000"/>
                        </a:solidFill>
                      </a:endParaRPr>
                    </a:p>
                  </a:txBody>
                  <a:tcPr/>
                </a:tc>
                <a:extLst>
                  <a:ext uri="{0D108BD9-81ED-4DB2-BD59-A6C34878D82A}">
                    <a16:rowId xmlns:a16="http://schemas.microsoft.com/office/drawing/2014/main" val="10003"/>
                  </a:ext>
                </a:extLst>
              </a:tr>
              <a:tr h="300275">
                <a:tc>
                  <a:txBody>
                    <a:bodyPr/>
                    <a:lstStyle/>
                    <a:p>
                      <a:pPr algn="ctr"/>
                      <a:r>
                        <a:rPr lang="en-US" sz="2000" i="1" dirty="0">
                          <a:solidFill>
                            <a:srgbClr val="10069F"/>
                          </a:solidFill>
                        </a:rPr>
                        <a:t>Y</a:t>
                      </a:r>
                      <a:r>
                        <a:rPr lang="en-US" sz="2000" baseline="-25000" dirty="0">
                          <a:solidFill>
                            <a:srgbClr val="10069F"/>
                          </a:solidFill>
                        </a:rPr>
                        <a:t>41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42</a:t>
                      </a:r>
                      <a:endParaRPr lang="en-US" sz="2000" i="0" baseline="-25000" dirty="0">
                        <a:solidFill>
                          <a:srgbClr val="800000"/>
                        </a:solidFill>
                      </a:endParaRPr>
                    </a:p>
                  </a:txBody>
                  <a:tcPr/>
                </a:tc>
                <a:extLst>
                  <a:ext uri="{0D108BD9-81ED-4DB2-BD59-A6C34878D82A}">
                    <a16:rowId xmlns:a16="http://schemas.microsoft.com/office/drawing/2014/main" val="10004"/>
                  </a:ext>
                </a:extLst>
              </a:tr>
              <a:tr h="300275">
                <a:tc>
                  <a:txBody>
                    <a:bodyPr/>
                    <a:lstStyle/>
                    <a:p>
                      <a:pPr algn="ctr"/>
                      <a:r>
                        <a:rPr lang="en-US" sz="2000" dirty="0">
                          <a:solidFill>
                            <a:srgbClr val="10069F"/>
                          </a:solidFill>
                        </a:rPr>
                        <a:t>…</a:t>
                      </a:r>
                    </a:p>
                  </a:txBody>
                  <a:tcPr/>
                </a:tc>
                <a:tc>
                  <a:txBody>
                    <a:bodyPr/>
                    <a:lstStyle/>
                    <a:p>
                      <a:pPr algn="ctr"/>
                      <a:r>
                        <a:rPr lang="en-US" sz="2000" dirty="0">
                          <a:solidFill>
                            <a:srgbClr val="800000"/>
                          </a:solidFill>
                        </a:rPr>
                        <a:t>…</a:t>
                      </a:r>
                      <a:endParaRPr lang="en-US" sz="2000" i="1" dirty="0">
                        <a:solidFill>
                          <a:srgbClr val="800000"/>
                        </a:solidFill>
                      </a:endParaRPr>
                    </a:p>
                  </a:txBody>
                  <a:tcPr/>
                </a:tc>
                <a:extLst>
                  <a:ext uri="{0D108BD9-81ED-4DB2-BD59-A6C34878D82A}">
                    <a16:rowId xmlns:a16="http://schemas.microsoft.com/office/drawing/2014/main" val="10005"/>
                  </a:ext>
                </a:extLst>
              </a:tr>
            </a:tbl>
          </a:graphicData>
        </a:graphic>
      </p:graphicFrame>
      <p:sp>
        <p:nvSpPr>
          <p:cNvPr id="72" name="Rounded Rectangle 71"/>
          <p:cNvSpPr/>
          <p:nvPr/>
        </p:nvSpPr>
        <p:spPr>
          <a:xfrm>
            <a:off x="5633470" y="3726181"/>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endParaRPr lang="en-US" dirty="0"/>
          </a:p>
        </p:txBody>
      </p:sp>
      <p:sp>
        <p:nvSpPr>
          <p:cNvPr id="73" name="Rounded Rectangle 72"/>
          <p:cNvSpPr/>
          <p:nvPr/>
        </p:nvSpPr>
        <p:spPr>
          <a:xfrm>
            <a:off x="5638800" y="4488181"/>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endParaRPr lang="en-US" dirty="0"/>
          </a:p>
        </p:txBody>
      </p:sp>
      <p:sp>
        <p:nvSpPr>
          <p:cNvPr id="74" name="Rounded Rectangle 73"/>
          <p:cNvSpPr/>
          <p:nvPr/>
        </p:nvSpPr>
        <p:spPr>
          <a:xfrm>
            <a:off x="7250354" y="4107181"/>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endParaRPr lang="en-US" dirty="0"/>
          </a:p>
        </p:txBody>
      </p:sp>
      <p:sp>
        <p:nvSpPr>
          <p:cNvPr id="75" name="Rounded Rectangle 74"/>
          <p:cNvSpPr/>
          <p:nvPr/>
        </p:nvSpPr>
        <p:spPr>
          <a:xfrm>
            <a:off x="7250354" y="3309577"/>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endParaRPr lang="en-US" dirty="0"/>
          </a:p>
        </p:txBody>
      </p:sp>
      <p:sp>
        <p:nvSpPr>
          <p:cNvPr id="76" name="Rectangle 75"/>
          <p:cNvSpPr/>
          <p:nvPr/>
        </p:nvSpPr>
        <p:spPr>
          <a:xfrm>
            <a:off x="5132211" y="5325070"/>
            <a:ext cx="3218622" cy="923330"/>
          </a:xfrm>
          <a:prstGeom prst="rect">
            <a:avLst/>
          </a:prstGeom>
        </p:spPr>
        <p:txBody>
          <a:bodyPr wrap="square">
            <a:noAutofit/>
          </a:bodyPr>
          <a:lstStyle/>
          <a:p>
            <a:pPr>
              <a:spcBef>
                <a:spcPts val="600"/>
              </a:spcBef>
            </a:pPr>
            <a:r>
              <a:rPr lang="en-US" sz="2200" i="1" dirty="0"/>
              <a:t>Random assignment:</a:t>
            </a:r>
            <a:br>
              <a:rPr lang="en-US" sz="2200" dirty="0"/>
            </a:br>
            <a:r>
              <a:rPr lang="en-US" sz="2200" dirty="0"/>
              <a:t>an </a:t>
            </a:r>
            <a:r>
              <a:rPr lang="en-US" sz="2200" i="1" dirty="0"/>
              <a:t>unbiased estimate</a:t>
            </a:r>
            <a:r>
              <a:rPr lang="en-US" sz="2200" dirty="0"/>
              <a:t> of effect of exercise</a:t>
            </a:r>
          </a:p>
        </p:txBody>
      </p:sp>
      <p:sp>
        <p:nvSpPr>
          <p:cNvPr id="81" name="Rectangle 80"/>
          <p:cNvSpPr/>
          <p:nvPr/>
        </p:nvSpPr>
        <p:spPr>
          <a:xfrm>
            <a:off x="5132211" y="2152841"/>
            <a:ext cx="3218622" cy="430887"/>
          </a:xfrm>
          <a:prstGeom prst="rect">
            <a:avLst/>
          </a:prstGeom>
        </p:spPr>
        <p:txBody>
          <a:bodyPr wrap="square">
            <a:noAutofit/>
          </a:bodyPr>
          <a:lstStyle/>
          <a:p>
            <a:pPr algn="ctr">
              <a:spcBef>
                <a:spcPts val="600"/>
              </a:spcBef>
            </a:pPr>
            <a:r>
              <a:rPr lang="en-US" sz="2200" b="1" dirty="0"/>
              <a:t>Experimental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2" grpId="0" animBg="1"/>
      <p:bldP spid="73" grpId="0" animBg="1"/>
      <p:bldP spid="74" grpId="0" animBg="1"/>
      <p:bldP spid="75" grpId="0" animBg="1"/>
      <p:bldP spid="76" grpId="0"/>
      <p:bldP spid="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204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19200"/>
            <a:ext cx="7772400" cy="1510146"/>
          </a:xfrm>
        </p:spPr>
        <p:txBody>
          <a:bodyPr/>
          <a:lstStyle/>
          <a:p>
            <a:r>
              <a:rPr lang="en-US" dirty="0"/>
              <a:t>Measuring the ROI for a Retargeting Campaign</a:t>
            </a:r>
          </a:p>
        </p:txBody>
      </p:sp>
      <p:sp>
        <p:nvSpPr>
          <p:cNvPr id="3" name="Subtitle 2">
            <a:extLst>
              <a:ext uri="{FF2B5EF4-FFF2-40B4-BE49-F238E27FC236}">
                <a16:creationId xmlns:a16="http://schemas.microsoft.com/office/drawing/2014/main" id="{BC2D4E63-2472-41E7-92B8-690DB7E76A42}"/>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2174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F657-52F0-49DE-B342-81E2DB13D83E}"/>
              </a:ext>
            </a:extLst>
          </p:cNvPr>
          <p:cNvSpPr>
            <a:spLocks noGrp="1"/>
          </p:cNvSpPr>
          <p:nvPr>
            <p:ph type="title"/>
          </p:nvPr>
        </p:nvSpPr>
        <p:spPr/>
        <p:txBody>
          <a:bodyPr>
            <a:noAutofit/>
          </a:bodyPr>
          <a:lstStyle/>
          <a:p>
            <a:r>
              <a:rPr lang="en-US" dirty="0"/>
              <a:t>Measuring ROI: Retargeting</a:t>
            </a:r>
            <a:endParaRPr lang="en-IN" dirty="0"/>
          </a:p>
        </p:txBody>
      </p:sp>
      <p:sp>
        <p:nvSpPr>
          <p:cNvPr id="3" name="Content Placeholder 2">
            <a:extLst>
              <a:ext uri="{FF2B5EF4-FFF2-40B4-BE49-F238E27FC236}">
                <a16:creationId xmlns:a16="http://schemas.microsoft.com/office/drawing/2014/main" id="{4DF49491-A020-4D57-880D-353348235118}"/>
              </a:ext>
            </a:extLst>
          </p:cNvPr>
          <p:cNvSpPr>
            <a:spLocks noGrp="1"/>
          </p:cNvSpPr>
          <p:nvPr>
            <p:ph idx="1"/>
          </p:nvPr>
        </p:nvSpPr>
        <p:spPr>
          <a:xfrm>
            <a:off x="457200" y="1600200"/>
            <a:ext cx="4064913" cy="2133600"/>
          </a:xfrm>
        </p:spPr>
        <p:txBody>
          <a:bodyPr>
            <a:noAutofit/>
          </a:bodyPr>
          <a:lstStyle/>
          <a:p>
            <a:pPr marL="514800" indent="-514800">
              <a:buFont typeface="+mj-lt"/>
              <a:buAutoNum type="arabicPeriod"/>
            </a:pPr>
            <a:r>
              <a:rPr lang="en-US" sz="2000" dirty="0"/>
              <a:t>Determine a targeted set of users 1, 2, …7</a:t>
            </a:r>
          </a:p>
        </p:txBody>
      </p:sp>
      <p:graphicFrame>
        <p:nvGraphicFramePr>
          <p:cNvPr id="20" name="Table 19">
            <a:extLst>
              <a:ext uri="{FF2B5EF4-FFF2-40B4-BE49-F238E27FC236}">
                <a16:creationId xmlns:a16="http://schemas.microsoft.com/office/drawing/2014/main" id="{6C66302B-C631-4C6E-92EF-B419DE407CCD}"/>
              </a:ext>
            </a:extLst>
          </p:cNvPr>
          <p:cNvGraphicFramePr>
            <a:graphicFrameLocks noGrp="1"/>
          </p:cNvGraphicFramePr>
          <p:nvPr>
            <p:extLst>
              <p:ext uri="{D42A27DB-BD31-4B8C-83A1-F6EECF244321}">
                <p14:modId xmlns:p14="http://schemas.microsoft.com/office/powerpoint/2010/main" val="2442878562"/>
              </p:ext>
            </p:extLst>
          </p:nvPr>
        </p:nvGraphicFramePr>
        <p:xfrm>
          <a:off x="4613855" y="1600200"/>
          <a:ext cx="4072945" cy="3352800"/>
        </p:xfrm>
        <a:graphic>
          <a:graphicData uri="http://schemas.openxmlformats.org/drawingml/2006/table">
            <a:tbl>
              <a:tblPr firstRow="1" bandRow="1">
                <a:tableStyleId>{21E4AEA4-8DFA-4A89-87EB-49C32662AFE0}</a:tableStyleId>
              </a:tblPr>
              <a:tblGrid>
                <a:gridCol w="1329745">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507616">
                <a:tc>
                  <a:txBody>
                    <a:bodyPr/>
                    <a:lstStyle/>
                    <a:p>
                      <a:endParaRPr lang="en-US" sz="1600" dirty="0"/>
                    </a:p>
                  </a:txBody>
                  <a:tcPr>
                    <a:noFill/>
                  </a:tcPr>
                </a:tc>
                <a:tc>
                  <a:txBody>
                    <a:bodyPr/>
                    <a:lstStyle/>
                    <a:p>
                      <a:pPr algn="ctr"/>
                      <a:r>
                        <a:rPr lang="en-US" sz="1600" dirty="0"/>
                        <a:t>No Ad</a:t>
                      </a:r>
                    </a:p>
                    <a:p>
                      <a:pPr algn="ctr"/>
                      <a:r>
                        <a:rPr lang="en-US" sz="1600" b="0" dirty="0"/>
                        <a:t>Treatment 1</a:t>
                      </a:r>
                      <a:endParaRPr lang="en-US" sz="1600" b="0" dirty="0">
                        <a:solidFill>
                          <a:srgbClr val="10069F"/>
                        </a:solidFill>
                      </a:endParaRPr>
                    </a:p>
                  </a:txBody>
                  <a:tcPr/>
                </a:tc>
                <a:tc>
                  <a:txBody>
                    <a:bodyPr/>
                    <a:lstStyle/>
                    <a:p>
                      <a:pPr algn="ctr"/>
                      <a:r>
                        <a:rPr lang="en-US" sz="1600" dirty="0"/>
                        <a:t>Ad</a:t>
                      </a:r>
                    </a:p>
                    <a:p>
                      <a:pPr algn="ctr"/>
                      <a:r>
                        <a:rPr lang="en-US" sz="1600" b="0" dirty="0"/>
                        <a:t>Treatment</a:t>
                      </a:r>
                      <a:r>
                        <a:rPr lang="en-US" sz="1600" b="0" baseline="0" dirty="0"/>
                        <a:t> 2</a:t>
                      </a:r>
                      <a:endParaRPr lang="en-US" sz="1600" b="0" dirty="0">
                        <a:solidFill>
                          <a:srgbClr val="800000"/>
                        </a:solidFill>
                      </a:endParaRPr>
                    </a:p>
                  </a:txBody>
                  <a:tcPr/>
                </a:tc>
                <a:extLst>
                  <a:ext uri="{0D108BD9-81ED-4DB2-BD59-A6C34878D82A}">
                    <a16:rowId xmlns:a16="http://schemas.microsoft.com/office/drawing/2014/main" val="10000"/>
                  </a:ext>
                </a:extLst>
              </a:tr>
              <a:tr h="300275">
                <a:tc>
                  <a:txBody>
                    <a:bodyPr/>
                    <a:lstStyle/>
                    <a:p>
                      <a:pPr algn="r"/>
                      <a:r>
                        <a:rPr lang="en-US" sz="1800" i="1" dirty="0">
                          <a:solidFill>
                            <a:schemeClr val="tx1"/>
                          </a:solidFill>
                        </a:rPr>
                        <a:t>User</a:t>
                      </a:r>
                      <a:r>
                        <a:rPr lang="en-US" sz="1800" dirty="0">
                          <a:solidFill>
                            <a:schemeClr val="tx1"/>
                          </a:solidFill>
                        </a:rPr>
                        <a:t> 1</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11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12</a:t>
                      </a:r>
                      <a:endParaRPr lang="en-US" sz="2000" i="0" baseline="-25000" dirty="0">
                        <a:solidFill>
                          <a:srgbClr val="800000"/>
                        </a:solidFill>
                      </a:endParaRPr>
                    </a:p>
                  </a:txBody>
                  <a:tcPr/>
                </a:tc>
                <a:extLst>
                  <a:ext uri="{0D108BD9-81ED-4DB2-BD59-A6C34878D82A}">
                    <a16:rowId xmlns:a16="http://schemas.microsoft.com/office/drawing/2014/main" val="10001"/>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2</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21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22</a:t>
                      </a:r>
                      <a:endParaRPr lang="en-US" sz="2000" i="0" baseline="-25000" dirty="0">
                        <a:solidFill>
                          <a:srgbClr val="800000"/>
                        </a:solidFill>
                      </a:endParaRPr>
                    </a:p>
                  </a:txBody>
                  <a:tcPr/>
                </a:tc>
                <a:extLst>
                  <a:ext uri="{0D108BD9-81ED-4DB2-BD59-A6C34878D82A}">
                    <a16:rowId xmlns:a16="http://schemas.microsoft.com/office/drawing/2014/main" val="10002"/>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3</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31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32</a:t>
                      </a:r>
                      <a:endParaRPr lang="en-US" sz="2000" i="0" baseline="-25000" dirty="0">
                        <a:solidFill>
                          <a:srgbClr val="800000"/>
                        </a:solidFill>
                      </a:endParaRPr>
                    </a:p>
                  </a:txBody>
                  <a:tcPr/>
                </a:tc>
                <a:extLst>
                  <a:ext uri="{0D108BD9-81ED-4DB2-BD59-A6C34878D82A}">
                    <a16:rowId xmlns:a16="http://schemas.microsoft.com/office/drawing/2014/main" val="10003"/>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4</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41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42</a:t>
                      </a:r>
                      <a:endParaRPr lang="en-US" sz="2000" i="0" baseline="-25000" dirty="0">
                        <a:solidFill>
                          <a:srgbClr val="800000"/>
                        </a:solidFill>
                      </a:endParaRPr>
                    </a:p>
                  </a:txBody>
                  <a:tcPr/>
                </a:tc>
                <a:extLst>
                  <a:ext uri="{0D108BD9-81ED-4DB2-BD59-A6C34878D82A}">
                    <a16:rowId xmlns:a16="http://schemas.microsoft.com/office/drawing/2014/main" val="10004"/>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5</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51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52</a:t>
                      </a:r>
                      <a:endParaRPr lang="en-US" sz="2000" i="0" baseline="-25000" dirty="0">
                        <a:solidFill>
                          <a:srgbClr val="800000"/>
                        </a:solidFill>
                      </a:endParaRPr>
                    </a:p>
                  </a:txBody>
                  <a:tcPr/>
                </a:tc>
                <a:extLst>
                  <a:ext uri="{0D108BD9-81ED-4DB2-BD59-A6C34878D82A}">
                    <a16:rowId xmlns:a16="http://schemas.microsoft.com/office/drawing/2014/main" val="10005"/>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baseline="0" dirty="0">
                          <a:solidFill>
                            <a:schemeClr val="tx1"/>
                          </a:solidFill>
                        </a:rPr>
                        <a:t> 6</a:t>
                      </a:r>
                      <a:endParaRPr lang="en-US" sz="1800" b="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61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62</a:t>
                      </a:r>
                      <a:endParaRPr lang="en-US" sz="2000" i="0" baseline="-25000" dirty="0">
                        <a:solidFill>
                          <a:srgbClr val="800000"/>
                        </a:solidFill>
                      </a:endParaRPr>
                    </a:p>
                  </a:txBody>
                  <a:tcPr/>
                </a:tc>
                <a:extLst>
                  <a:ext uri="{0D108BD9-81ED-4DB2-BD59-A6C34878D82A}">
                    <a16:rowId xmlns:a16="http://schemas.microsoft.com/office/drawing/2014/main" val="10006"/>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7</a:t>
                      </a:r>
                      <a:endParaRPr lang="en-US" sz="1800" b="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71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72</a:t>
                      </a:r>
                      <a:endParaRPr lang="en-US" sz="2000" i="0" baseline="-25000" dirty="0">
                        <a:solidFill>
                          <a:srgbClr val="800000"/>
                        </a:solidFill>
                      </a:endParaRPr>
                    </a:p>
                  </a:txBody>
                  <a:tcPr/>
                </a:tc>
                <a:extLst>
                  <a:ext uri="{0D108BD9-81ED-4DB2-BD59-A6C34878D82A}">
                    <a16:rowId xmlns:a16="http://schemas.microsoft.com/office/drawing/2014/main" val="10007"/>
                  </a:ext>
                </a:extLst>
              </a:tr>
            </a:tbl>
          </a:graphicData>
        </a:graphic>
      </p:graphicFrame>
      <p:sp>
        <p:nvSpPr>
          <p:cNvPr id="21" name="Rectangle 20">
            <a:extLst>
              <a:ext uri="{FF2B5EF4-FFF2-40B4-BE49-F238E27FC236}">
                <a16:creationId xmlns:a16="http://schemas.microsoft.com/office/drawing/2014/main" id="{DB37BA95-E2AD-486A-88C0-0591C9612BF6}"/>
              </a:ext>
            </a:extLst>
          </p:cNvPr>
          <p:cNvSpPr/>
          <p:nvPr/>
        </p:nvSpPr>
        <p:spPr>
          <a:xfrm rot="16200000">
            <a:off x="3868888" y="3320225"/>
            <a:ext cx="1737337" cy="430887"/>
          </a:xfrm>
          <a:prstGeom prst="rect">
            <a:avLst/>
          </a:prstGeom>
        </p:spPr>
        <p:txBody>
          <a:bodyPr wrap="none">
            <a:noAutofit/>
          </a:bodyPr>
          <a:lstStyle/>
          <a:p>
            <a:r>
              <a:rPr lang="en-US" sz="2200" dirty="0"/>
              <a:t>Targeted set</a:t>
            </a:r>
          </a:p>
        </p:txBody>
      </p:sp>
      <p:sp>
        <p:nvSpPr>
          <p:cNvPr id="34" name="Double Brace 30">
            <a:extLst>
              <a:ext uri="{FF2B5EF4-FFF2-40B4-BE49-F238E27FC236}">
                <a16:creationId xmlns:a16="http://schemas.microsoft.com/office/drawing/2014/main" id="{8E9D0640-5D41-4532-9F92-AE2A1D25A090}"/>
              </a:ext>
            </a:extLst>
          </p:cNvPr>
          <p:cNvSpPr/>
          <p:nvPr/>
        </p:nvSpPr>
        <p:spPr>
          <a:xfrm>
            <a:off x="4876800" y="2196657"/>
            <a:ext cx="415420" cy="2719347"/>
          </a:xfrm>
          <a:custGeom>
            <a:avLst/>
            <a:gdLst>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666983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454020 h 2492620"/>
              <a:gd name="connsiteX10" fmla="*/ 2708655 w 2916365"/>
              <a:gd name="connsiteY10" fmla="*/ 2284910 h 2492620"/>
              <a:gd name="connsiteX11" fmla="*/ 2500945 w 2916365"/>
              <a:gd name="connsiteY11"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2284910 h 2492620"/>
              <a:gd name="connsiteX10" fmla="*/ 2500945 w 291636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2284910 h 2492620"/>
              <a:gd name="connsiteX10" fmla="*/ 2500945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284910 h 2492620"/>
              <a:gd name="connsiteX9" fmla="*/ 2500945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500945 w 2735146"/>
              <a:gd name="connsiteY7" fmla="*/ 0 h 2492620"/>
              <a:gd name="connsiteX8" fmla="*/ 2708655 w 2735146"/>
              <a:gd name="connsiteY8" fmla="*/ 1454020 h 2492620"/>
              <a:gd name="connsiteX9" fmla="*/ 2708655 w 2735146"/>
              <a:gd name="connsiteY9" fmla="*/ 2284910 h 2492620"/>
              <a:gd name="connsiteX10" fmla="*/ 2500945 w 2735146"/>
              <a:gd name="connsiteY10" fmla="*/ 2492620 h 2492620"/>
              <a:gd name="connsiteX11" fmla="*/ 415420 w 2735146"/>
              <a:gd name="connsiteY11"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708655 w 2735146"/>
              <a:gd name="connsiteY7" fmla="*/ 2284910 h 2492620"/>
              <a:gd name="connsiteX8" fmla="*/ 2500945 w 2735146"/>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1454020 h 2492620"/>
              <a:gd name="connsiteX8" fmla="*/ 2708655 w 2708655"/>
              <a:gd name="connsiteY8" fmla="*/ 2284910 h 2492620"/>
              <a:gd name="connsiteX9" fmla="*/ 2500945 w 2708655"/>
              <a:gd name="connsiteY9" fmla="*/ 2492620 h 2492620"/>
              <a:gd name="connsiteX10" fmla="*/ 415420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7" fmla="*/ 2708655 w 2708655"/>
              <a:gd name="connsiteY7" fmla="*/ 2284910 h 2544553"/>
              <a:gd name="connsiteX8" fmla="*/ 415420 w 2708655"/>
              <a:gd name="connsiteY8" fmla="*/ 2492620 h 2544553"/>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 name="connsiteX7" fmla="*/ 415420 w 415420"/>
              <a:gd name="connsiteY7" fmla="*/ 2492620 h 2492620"/>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20" h="2492620" stroke="0" extrusionOk="0">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lnTo>
                  <a:pt x="415420" y="2492620"/>
                </a:lnTo>
                <a:close/>
              </a:path>
              <a:path w="415420" h="2492620" fill="none">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IN" dirty="0"/>
          </a:p>
        </p:txBody>
      </p:sp>
    </p:spTree>
    <p:extLst>
      <p:ext uri="{BB962C8B-B14F-4D97-AF65-F5344CB8AC3E}">
        <p14:creationId xmlns:p14="http://schemas.microsoft.com/office/powerpoint/2010/main" val="3488579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F657-52F0-49DE-B342-81E2DB13D83E}"/>
              </a:ext>
            </a:extLst>
          </p:cNvPr>
          <p:cNvSpPr>
            <a:spLocks noGrp="1"/>
          </p:cNvSpPr>
          <p:nvPr>
            <p:ph type="title"/>
          </p:nvPr>
        </p:nvSpPr>
        <p:spPr/>
        <p:txBody>
          <a:bodyPr>
            <a:noAutofit/>
          </a:bodyPr>
          <a:lstStyle/>
          <a:p>
            <a:r>
              <a:rPr lang="en-US" dirty="0"/>
              <a:t>Measuring ROI: Retargeting</a:t>
            </a:r>
            <a:endParaRPr lang="en-IN" dirty="0"/>
          </a:p>
        </p:txBody>
      </p:sp>
      <p:sp>
        <p:nvSpPr>
          <p:cNvPr id="3" name="Content Placeholder 2">
            <a:extLst>
              <a:ext uri="{FF2B5EF4-FFF2-40B4-BE49-F238E27FC236}">
                <a16:creationId xmlns:a16="http://schemas.microsoft.com/office/drawing/2014/main" id="{4DF49491-A020-4D57-880D-353348235118}"/>
              </a:ext>
            </a:extLst>
          </p:cNvPr>
          <p:cNvSpPr>
            <a:spLocks noGrp="1"/>
          </p:cNvSpPr>
          <p:nvPr>
            <p:ph idx="1"/>
          </p:nvPr>
        </p:nvSpPr>
        <p:spPr>
          <a:xfrm>
            <a:off x="457200" y="1600200"/>
            <a:ext cx="4064913" cy="2133600"/>
          </a:xfrm>
        </p:spPr>
        <p:txBody>
          <a:bodyPr>
            <a:noAutofit/>
          </a:bodyPr>
          <a:lstStyle/>
          <a:p>
            <a:pPr marL="514800" indent="-514800">
              <a:buFont typeface="+mj-lt"/>
              <a:buAutoNum type="arabicPeriod"/>
            </a:pPr>
            <a:r>
              <a:rPr lang="en-US" sz="2000" dirty="0"/>
              <a:t>Determine a targeted set of users 1, 2, …7</a:t>
            </a:r>
          </a:p>
          <a:p>
            <a:pPr marL="514800" indent="-514800">
              <a:buFont typeface="+mj-lt"/>
              <a:buAutoNum type="arabicPeriod"/>
            </a:pPr>
            <a:r>
              <a:rPr lang="en-US" sz="2000" dirty="0"/>
              <a:t>Randomly assign users to </a:t>
            </a:r>
            <a:br>
              <a:rPr lang="en-US" sz="2000" dirty="0"/>
            </a:br>
            <a:r>
              <a:rPr lang="en-US" sz="2000" dirty="0"/>
              <a:t>“no ad” or “ad” treatment</a:t>
            </a:r>
          </a:p>
        </p:txBody>
      </p:sp>
      <p:graphicFrame>
        <p:nvGraphicFramePr>
          <p:cNvPr id="20" name="Table 19">
            <a:extLst>
              <a:ext uri="{FF2B5EF4-FFF2-40B4-BE49-F238E27FC236}">
                <a16:creationId xmlns:a16="http://schemas.microsoft.com/office/drawing/2014/main" id="{6C66302B-C631-4C6E-92EF-B419DE407CCD}"/>
              </a:ext>
            </a:extLst>
          </p:cNvPr>
          <p:cNvGraphicFramePr>
            <a:graphicFrameLocks noGrp="1"/>
          </p:cNvGraphicFramePr>
          <p:nvPr>
            <p:extLst>
              <p:ext uri="{D42A27DB-BD31-4B8C-83A1-F6EECF244321}">
                <p14:modId xmlns:p14="http://schemas.microsoft.com/office/powerpoint/2010/main" val="187553096"/>
              </p:ext>
            </p:extLst>
          </p:nvPr>
        </p:nvGraphicFramePr>
        <p:xfrm>
          <a:off x="4613855" y="1600200"/>
          <a:ext cx="4072945" cy="3352800"/>
        </p:xfrm>
        <a:graphic>
          <a:graphicData uri="http://schemas.openxmlformats.org/drawingml/2006/table">
            <a:tbl>
              <a:tblPr firstRow="1" bandRow="1">
                <a:tableStyleId>{21E4AEA4-8DFA-4A89-87EB-49C32662AFE0}</a:tableStyleId>
              </a:tblPr>
              <a:tblGrid>
                <a:gridCol w="1329745">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507616">
                <a:tc>
                  <a:txBody>
                    <a:bodyPr/>
                    <a:lstStyle/>
                    <a:p>
                      <a:endParaRPr lang="en-US" sz="1600" dirty="0"/>
                    </a:p>
                  </a:txBody>
                  <a:tcPr>
                    <a:noFill/>
                  </a:tcPr>
                </a:tc>
                <a:tc>
                  <a:txBody>
                    <a:bodyPr/>
                    <a:lstStyle/>
                    <a:p>
                      <a:pPr algn="ctr"/>
                      <a:r>
                        <a:rPr lang="en-US" sz="1600" dirty="0"/>
                        <a:t>No Ad</a:t>
                      </a:r>
                    </a:p>
                    <a:p>
                      <a:pPr algn="ctr"/>
                      <a:r>
                        <a:rPr lang="en-US" sz="1600" b="0" dirty="0"/>
                        <a:t>Treatment 1</a:t>
                      </a:r>
                      <a:endParaRPr lang="en-US" sz="1600" b="0" dirty="0">
                        <a:solidFill>
                          <a:srgbClr val="10069F"/>
                        </a:solidFill>
                      </a:endParaRPr>
                    </a:p>
                  </a:txBody>
                  <a:tcPr/>
                </a:tc>
                <a:tc>
                  <a:txBody>
                    <a:bodyPr/>
                    <a:lstStyle/>
                    <a:p>
                      <a:pPr algn="ctr"/>
                      <a:r>
                        <a:rPr lang="en-US" sz="1600" dirty="0"/>
                        <a:t>Ad</a:t>
                      </a:r>
                    </a:p>
                    <a:p>
                      <a:pPr algn="ctr"/>
                      <a:r>
                        <a:rPr lang="en-US" sz="1600" b="0" dirty="0"/>
                        <a:t>Treatment</a:t>
                      </a:r>
                      <a:r>
                        <a:rPr lang="en-US" sz="1600" b="0" baseline="0" dirty="0"/>
                        <a:t> 2</a:t>
                      </a:r>
                      <a:endParaRPr lang="en-US" sz="1600" b="0" dirty="0">
                        <a:solidFill>
                          <a:srgbClr val="800000"/>
                        </a:solidFill>
                      </a:endParaRPr>
                    </a:p>
                  </a:txBody>
                  <a:tcPr/>
                </a:tc>
                <a:extLst>
                  <a:ext uri="{0D108BD9-81ED-4DB2-BD59-A6C34878D82A}">
                    <a16:rowId xmlns:a16="http://schemas.microsoft.com/office/drawing/2014/main" val="10000"/>
                  </a:ext>
                </a:extLst>
              </a:tr>
              <a:tr h="300275">
                <a:tc>
                  <a:txBody>
                    <a:bodyPr/>
                    <a:lstStyle/>
                    <a:p>
                      <a:pPr algn="r"/>
                      <a:r>
                        <a:rPr lang="en-US" sz="1800" i="1" dirty="0">
                          <a:solidFill>
                            <a:schemeClr val="tx1"/>
                          </a:solidFill>
                        </a:rPr>
                        <a:t>User</a:t>
                      </a:r>
                      <a:r>
                        <a:rPr lang="en-US" sz="1800" dirty="0">
                          <a:solidFill>
                            <a:schemeClr val="tx1"/>
                          </a:solidFill>
                        </a:rPr>
                        <a:t> 1</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11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12</a:t>
                      </a:r>
                      <a:endParaRPr lang="en-US" sz="2000" i="0" baseline="-25000" dirty="0">
                        <a:solidFill>
                          <a:srgbClr val="800000"/>
                        </a:solidFill>
                      </a:endParaRPr>
                    </a:p>
                  </a:txBody>
                  <a:tcPr/>
                </a:tc>
                <a:extLst>
                  <a:ext uri="{0D108BD9-81ED-4DB2-BD59-A6C34878D82A}">
                    <a16:rowId xmlns:a16="http://schemas.microsoft.com/office/drawing/2014/main" val="10001"/>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2</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21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22</a:t>
                      </a:r>
                      <a:endParaRPr lang="en-US" sz="2000" i="0" baseline="-25000" dirty="0">
                        <a:solidFill>
                          <a:srgbClr val="800000"/>
                        </a:solidFill>
                      </a:endParaRPr>
                    </a:p>
                  </a:txBody>
                  <a:tcPr/>
                </a:tc>
                <a:extLst>
                  <a:ext uri="{0D108BD9-81ED-4DB2-BD59-A6C34878D82A}">
                    <a16:rowId xmlns:a16="http://schemas.microsoft.com/office/drawing/2014/main" val="10002"/>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3</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31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32</a:t>
                      </a:r>
                      <a:endParaRPr lang="en-US" sz="2000" i="0" baseline="-25000" dirty="0">
                        <a:solidFill>
                          <a:srgbClr val="800000"/>
                        </a:solidFill>
                      </a:endParaRPr>
                    </a:p>
                  </a:txBody>
                  <a:tcPr/>
                </a:tc>
                <a:extLst>
                  <a:ext uri="{0D108BD9-81ED-4DB2-BD59-A6C34878D82A}">
                    <a16:rowId xmlns:a16="http://schemas.microsoft.com/office/drawing/2014/main" val="10003"/>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4</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41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42</a:t>
                      </a:r>
                      <a:endParaRPr lang="en-US" sz="2000" i="0" baseline="-25000" dirty="0">
                        <a:solidFill>
                          <a:srgbClr val="800000"/>
                        </a:solidFill>
                      </a:endParaRPr>
                    </a:p>
                  </a:txBody>
                  <a:tcPr/>
                </a:tc>
                <a:extLst>
                  <a:ext uri="{0D108BD9-81ED-4DB2-BD59-A6C34878D82A}">
                    <a16:rowId xmlns:a16="http://schemas.microsoft.com/office/drawing/2014/main" val="10004"/>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5</a:t>
                      </a:r>
                      <a:endParaRPr lang="en-US" sz="180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51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52</a:t>
                      </a:r>
                      <a:endParaRPr lang="en-US" sz="2000" i="0" baseline="-25000" dirty="0">
                        <a:solidFill>
                          <a:srgbClr val="800000"/>
                        </a:solidFill>
                      </a:endParaRPr>
                    </a:p>
                  </a:txBody>
                  <a:tcPr/>
                </a:tc>
                <a:extLst>
                  <a:ext uri="{0D108BD9-81ED-4DB2-BD59-A6C34878D82A}">
                    <a16:rowId xmlns:a16="http://schemas.microsoft.com/office/drawing/2014/main" val="10005"/>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baseline="0" dirty="0">
                          <a:solidFill>
                            <a:schemeClr val="tx1"/>
                          </a:solidFill>
                        </a:rPr>
                        <a:t> 6</a:t>
                      </a:r>
                      <a:endParaRPr lang="en-US" sz="1800" b="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61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62</a:t>
                      </a:r>
                      <a:endParaRPr lang="en-US" sz="2000" i="0" baseline="-25000" dirty="0">
                        <a:solidFill>
                          <a:srgbClr val="800000"/>
                        </a:solidFill>
                      </a:endParaRPr>
                    </a:p>
                  </a:txBody>
                  <a:tcPr/>
                </a:tc>
                <a:extLst>
                  <a:ext uri="{0D108BD9-81ED-4DB2-BD59-A6C34878D82A}">
                    <a16:rowId xmlns:a16="http://schemas.microsoft.com/office/drawing/2014/main" val="10006"/>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tx1"/>
                          </a:solidFill>
                        </a:rPr>
                        <a:t>User</a:t>
                      </a:r>
                      <a:r>
                        <a:rPr lang="en-US" sz="1800" dirty="0">
                          <a:solidFill>
                            <a:schemeClr val="tx1"/>
                          </a:solidFill>
                        </a:rPr>
                        <a:t> 7</a:t>
                      </a:r>
                      <a:endParaRPr lang="en-US" sz="1800" b="0" i="0" dirty="0">
                        <a:solidFill>
                          <a:schemeClr val="tx1"/>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71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72</a:t>
                      </a:r>
                      <a:endParaRPr lang="en-US" sz="2000" i="0" baseline="-25000" dirty="0">
                        <a:solidFill>
                          <a:srgbClr val="800000"/>
                        </a:solidFill>
                      </a:endParaRPr>
                    </a:p>
                  </a:txBody>
                  <a:tcPr/>
                </a:tc>
                <a:extLst>
                  <a:ext uri="{0D108BD9-81ED-4DB2-BD59-A6C34878D82A}">
                    <a16:rowId xmlns:a16="http://schemas.microsoft.com/office/drawing/2014/main" val="10007"/>
                  </a:ext>
                </a:extLst>
              </a:tr>
            </a:tbl>
          </a:graphicData>
        </a:graphic>
      </p:graphicFrame>
      <p:sp>
        <p:nvSpPr>
          <p:cNvPr id="21" name="Rectangle 20">
            <a:extLst>
              <a:ext uri="{FF2B5EF4-FFF2-40B4-BE49-F238E27FC236}">
                <a16:creationId xmlns:a16="http://schemas.microsoft.com/office/drawing/2014/main" id="{DB37BA95-E2AD-486A-88C0-0591C9612BF6}"/>
              </a:ext>
            </a:extLst>
          </p:cNvPr>
          <p:cNvSpPr/>
          <p:nvPr/>
        </p:nvSpPr>
        <p:spPr>
          <a:xfrm rot="16200000">
            <a:off x="3868888" y="3320225"/>
            <a:ext cx="1737337" cy="430887"/>
          </a:xfrm>
          <a:prstGeom prst="rect">
            <a:avLst/>
          </a:prstGeom>
        </p:spPr>
        <p:txBody>
          <a:bodyPr wrap="none">
            <a:noAutofit/>
          </a:bodyPr>
          <a:lstStyle/>
          <a:p>
            <a:r>
              <a:rPr lang="en-US" sz="2200" dirty="0"/>
              <a:t>Targeted set</a:t>
            </a:r>
          </a:p>
        </p:txBody>
      </p:sp>
      <p:sp>
        <p:nvSpPr>
          <p:cNvPr id="23" name="Rounded Rectangle 10">
            <a:extLst>
              <a:ext uri="{FF2B5EF4-FFF2-40B4-BE49-F238E27FC236}">
                <a16:creationId xmlns:a16="http://schemas.microsoft.com/office/drawing/2014/main" id="{AE358220-C479-41CC-BB20-41C5E6A19812}"/>
              </a:ext>
            </a:extLst>
          </p:cNvPr>
          <p:cNvSpPr/>
          <p:nvPr/>
        </p:nvSpPr>
        <p:spPr>
          <a:xfrm>
            <a:off x="6316931" y="4612596"/>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4" name="Rounded Rectangle 12">
            <a:extLst>
              <a:ext uri="{FF2B5EF4-FFF2-40B4-BE49-F238E27FC236}">
                <a16:creationId xmlns:a16="http://schemas.microsoft.com/office/drawing/2014/main" id="{32A038F6-C880-46FF-86EB-A9CF943657FB}"/>
              </a:ext>
            </a:extLst>
          </p:cNvPr>
          <p:cNvSpPr/>
          <p:nvPr/>
        </p:nvSpPr>
        <p:spPr>
          <a:xfrm>
            <a:off x="6316931" y="2631396"/>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5" name="Rounded Rectangle 13">
            <a:extLst>
              <a:ext uri="{FF2B5EF4-FFF2-40B4-BE49-F238E27FC236}">
                <a16:creationId xmlns:a16="http://schemas.microsoft.com/office/drawing/2014/main" id="{D32703E0-377F-43BF-B832-7A72CDD3A9BC}"/>
              </a:ext>
            </a:extLst>
          </p:cNvPr>
          <p:cNvSpPr/>
          <p:nvPr/>
        </p:nvSpPr>
        <p:spPr>
          <a:xfrm>
            <a:off x="7688531" y="3012396"/>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6" name="Rounded Rectangle 15">
            <a:extLst>
              <a:ext uri="{FF2B5EF4-FFF2-40B4-BE49-F238E27FC236}">
                <a16:creationId xmlns:a16="http://schemas.microsoft.com/office/drawing/2014/main" id="{4F74EE30-84EE-48DF-A6CA-E035B74C3956}"/>
              </a:ext>
            </a:extLst>
          </p:cNvPr>
          <p:cNvSpPr/>
          <p:nvPr/>
        </p:nvSpPr>
        <p:spPr>
          <a:xfrm>
            <a:off x="7688531" y="3810000"/>
            <a:ext cx="617269" cy="340404"/>
          </a:xfrm>
          <a:prstGeom prst="roundRect">
            <a:avLst/>
          </a:prstGeom>
          <a:ln w="25400" cmpd="sng">
            <a:solidFill>
              <a:srgbClr val="800000"/>
            </a:solidFill>
            <a:prstDash val="solid"/>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7" name="Rounded Rectangle 25">
            <a:extLst>
              <a:ext uri="{FF2B5EF4-FFF2-40B4-BE49-F238E27FC236}">
                <a16:creationId xmlns:a16="http://schemas.microsoft.com/office/drawing/2014/main" id="{DEDD6F8E-0128-481B-ADD8-7D1C0AFB5B22}"/>
              </a:ext>
            </a:extLst>
          </p:cNvPr>
          <p:cNvSpPr/>
          <p:nvPr/>
        </p:nvSpPr>
        <p:spPr>
          <a:xfrm>
            <a:off x="7688531" y="2209800"/>
            <a:ext cx="617269" cy="340404"/>
          </a:xfrm>
          <a:prstGeom prst="roundRect">
            <a:avLst/>
          </a:prstGeom>
          <a:ln w="25400" cmpd="sng">
            <a:solidFill>
              <a:srgbClr val="800000"/>
            </a:solidFill>
            <a:prstDash val="solid"/>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8" name="Rounded Rectangle 26">
            <a:extLst>
              <a:ext uri="{FF2B5EF4-FFF2-40B4-BE49-F238E27FC236}">
                <a16:creationId xmlns:a16="http://schemas.microsoft.com/office/drawing/2014/main" id="{EA6ECFF8-4B63-4535-95DD-48EA0A02172D}"/>
              </a:ext>
            </a:extLst>
          </p:cNvPr>
          <p:cNvSpPr/>
          <p:nvPr/>
        </p:nvSpPr>
        <p:spPr>
          <a:xfrm>
            <a:off x="7688531" y="4191000"/>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9" name="Rounded Rectangle 29">
            <a:extLst>
              <a:ext uri="{FF2B5EF4-FFF2-40B4-BE49-F238E27FC236}">
                <a16:creationId xmlns:a16="http://schemas.microsoft.com/office/drawing/2014/main" id="{41F18820-7D97-4846-AD43-A8F6E9B29FB2}"/>
              </a:ext>
            </a:extLst>
          </p:cNvPr>
          <p:cNvSpPr/>
          <p:nvPr/>
        </p:nvSpPr>
        <p:spPr>
          <a:xfrm>
            <a:off x="6316931" y="3429000"/>
            <a:ext cx="617269" cy="340404"/>
          </a:xfrm>
          <a:prstGeom prst="roundRect">
            <a:avLst/>
          </a:prstGeom>
          <a:ln w="25400" cmpd="sng">
            <a:solidFill>
              <a:srgbClr val="000090"/>
            </a:solidFill>
            <a:prstDash val="solid"/>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34" name="Double Brace 30">
            <a:extLst>
              <a:ext uri="{FF2B5EF4-FFF2-40B4-BE49-F238E27FC236}">
                <a16:creationId xmlns:a16="http://schemas.microsoft.com/office/drawing/2014/main" id="{8E9D0640-5D41-4532-9F92-AE2A1D25A090}"/>
              </a:ext>
            </a:extLst>
          </p:cNvPr>
          <p:cNvSpPr/>
          <p:nvPr/>
        </p:nvSpPr>
        <p:spPr>
          <a:xfrm>
            <a:off x="4876800" y="2196657"/>
            <a:ext cx="415420" cy="2719347"/>
          </a:xfrm>
          <a:custGeom>
            <a:avLst/>
            <a:gdLst>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666983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454020 h 2492620"/>
              <a:gd name="connsiteX10" fmla="*/ 2708655 w 2916365"/>
              <a:gd name="connsiteY10" fmla="*/ 2284910 h 2492620"/>
              <a:gd name="connsiteX11" fmla="*/ 2500945 w 2916365"/>
              <a:gd name="connsiteY11"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2284910 h 2492620"/>
              <a:gd name="connsiteX10" fmla="*/ 2500945 w 291636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2284910 h 2492620"/>
              <a:gd name="connsiteX10" fmla="*/ 2500945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284910 h 2492620"/>
              <a:gd name="connsiteX9" fmla="*/ 2500945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500945 w 2735146"/>
              <a:gd name="connsiteY7" fmla="*/ 0 h 2492620"/>
              <a:gd name="connsiteX8" fmla="*/ 2708655 w 2735146"/>
              <a:gd name="connsiteY8" fmla="*/ 1454020 h 2492620"/>
              <a:gd name="connsiteX9" fmla="*/ 2708655 w 2735146"/>
              <a:gd name="connsiteY9" fmla="*/ 2284910 h 2492620"/>
              <a:gd name="connsiteX10" fmla="*/ 2500945 w 2735146"/>
              <a:gd name="connsiteY10" fmla="*/ 2492620 h 2492620"/>
              <a:gd name="connsiteX11" fmla="*/ 415420 w 2735146"/>
              <a:gd name="connsiteY11"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708655 w 2735146"/>
              <a:gd name="connsiteY7" fmla="*/ 2284910 h 2492620"/>
              <a:gd name="connsiteX8" fmla="*/ 2500945 w 2735146"/>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1454020 h 2492620"/>
              <a:gd name="connsiteX8" fmla="*/ 2708655 w 2708655"/>
              <a:gd name="connsiteY8" fmla="*/ 2284910 h 2492620"/>
              <a:gd name="connsiteX9" fmla="*/ 2500945 w 2708655"/>
              <a:gd name="connsiteY9" fmla="*/ 2492620 h 2492620"/>
              <a:gd name="connsiteX10" fmla="*/ 415420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7" fmla="*/ 2708655 w 2708655"/>
              <a:gd name="connsiteY7" fmla="*/ 2284910 h 2544553"/>
              <a:gd name="connsiteX8" fmla="*/ 415420 w 2708655"/>
              <a:gd name="connsiteY8" fmla="*/ 2492620 h 2544553"/>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 name="connsiteX7" fmla="*/ 415420 w 415420"/>
              <a:gd name="connsiteY7" fmla="*/ 2492620 h 2492620"/>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20" h="2492620" stroke="0" extrusionOk="0">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lnTo>
                  <a:pt x="415420" y="2492620"/>
                </a:lnTo>
                <a:close/>
              </a:path>
              <a:path w="415420" h="2492620" fill="none">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IN" dirty="0"/>
          </a:p>
        </p:txBody>
      </p:sp>
    </p:spTree>
    <p:extLst>
      <p:ext uri="{BB962C8B-B14F-4D97-AF65-F5344CB8AC3E}">
        <p14:creationId xmlns:p14="http://schemas.microsoft.com/office/powerpoint/2010/main" val="282732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F657-52F0-49DE-B342-81E2DB13D83E}"/>
              </a:ext>
            </a:extLst>
          </p:cNvPr>
          <p:cNvSpPr>
            <a:spLocks noGrp="1"/>
          </p:cNvSpPr>
          <p:nvPr>
            <p:ph type="title"/>
          </p:nvPr>
        </p:nvSpPr>
        <p:spPr/>
        <p:txBody>
          <a:bodyPr>
            <a:noAutofit/>
          </a:bodyPr>
          <a:lstStyle/>
          <a:p>
            <a:r>
              <a:rPr lang="en-US" dirty="0"/>
              <a:t>Measuring ROI: Retargeting</a:t>
            </a:r>
            <a:endParaRPr lang="en-IN" dirty="0"/>
          </a:p>
        </p:txBody>
      </p:sp>
      <p:sp>
        <p:nvSpPr>
          <p:cNvPr id="3" name="Content Placeholder 2">
            <a:extLst>
              <a:ext uri="{FF2B5EF4-FFF2-40B4-BE49-F238E27FC236}">
                <a16:creationId xmlns:a16="http://schemas.microsoft.com/office/drawing/2014/main" id="{4DF49491-A020-4D57-880D-353348235118}"/>
              </a:ext>
            </a:extLst>
          </p:cNvPr>
          <p:cNvSpPr>
            <a:spLocks noGrp="1"/>
          </p:cNvSpPr>
          <p:nvPr>
            <p:ph idx="1"/>
          </p:nvPr>
        </p:nvSpPr>
        <p:spPr>
          <a:xfrm>
            <a:off x="457200" y="1600200"/>
            <a:ext cx="4064913" cy="2133600"/>
          </a:xfrm>
        </p:spPr>
        <p:txBody>
          <a:bodyPr>
            <a:noAutofit/>
          </a:bodyPr>
          <a:lstStyle/>
          <a:p>
            <a:pPr marL="514800" indent="-514800">
              <a:buFont typeface="+mj-lt"/>
              <a:buAutoNum type="arabicPeriod"/>
            </a:pPr>
            <a:r>
              <a:rPr lang="en-US" sz="2000" dirty="0"/>
              <a:t>Determine a targeted set of users 1, 2, …7</a:t>
            </a:r>
          </a:p>
          <a:p>
            <a:pPr marL="514800" indent="-514800">
              <a:buFont typeface="+mj-lt"/>
              <a:buAutoNum type="arabicPeriod"/>
            </a:pPr>
            <a:r>
              <a:rPr lang="en-US" sz="2000" dirty="0"/>
              <a:t>Randomly assign users to </a:t>
            </a:r>
            <a:br>
              <a:rPr lang="en-US" sz="2000" dirty="0"/>
            </a:br>
            <a:r>
              <a:rPr lang="en-US" sz="2000" dirty="0"/>
              <a:t>“no ad” or “ad” treatment</a:t>
            </a:r>
          </a:p>
        </p:txBody>
      </p:sp>
      <p:graphicFrame>
        <p:nvGraphicFramePr>
          <p:cNvPr id="20" name="Table 19">
            <a:extLst>
              <a:ext uri="{FF2B5EF4-FFF2-40B4-BE49-F238E27FC236}">
                <a16:creationId xmlns:a16="http://schemas.microsoft.com/office/drawing/2014/main" id="{6C66302B-C631-4C6E-92EF-B419DE407CCD}"/>
              </a:ext>
            </a:extLst>
          </p:cNvPr>
          <p:cNvGraphicFramePr>
            <a:graphicFrameLocks noGrp="1"/>
          </p:cNvGraphicFramePr>
          <p:nvPr/>
        </p:nvGraphicFramePr>
        <p:xfrm>
          <a:off x="4613855" y="1600200"/>
          <a:ext cx="4072945" cy="3352800"/>
        </p:xfrm>
        <a:graphic>
          <a:graphicData uri="http://schemas.openxmlformats.org/drawingml/2006/table">
            <a:tbl>
              <a:tblPr firstRow="1" bandRow="1">
                <a:tableStyleId>{21E4AEA4-8DFA-4A89-87EB-49C32662AFE0}</a:tableStyleId>
              </a:tblPr>
              <a:tblGrid>
                <a:gridCol w="1329745">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507616">
                <a:tc>
                  <a:txBody>
                    <a:bodyPr/>
                    <a:lstStyle/>
                    <a:p>
                      <a:endParaRPr lang="en-US" sz="1600" dirty="0"/>
                    </a:p>
                  </a:txBody>
                  <a:tcPr>
                    <a:noFill/>
                  </a:tcPr>
                </a:tc>
                <a:tc>
                  <a:txBody>
                    <a:bodyPr/>
                    <a:lstStyle/>
                    <a:p>
                      <a:pPr algn="ctr"/>
                      <a:r>
                        <a:rPr lang="en-US" sz="1600" dirty="0"/>
                        <a:t>No Ad</a:t>
                      </a:r>
                    </a:p>
                    <a:p>
                      <a:pPr algn="ctr"/>
                      <a:r>
                        <a:rPr lang="en-US" sz="1600" b="0" dirty="0"/>
                        <a:t>Treatment 1</a:t>
                      </a:r>
                      <a:endParaRPr lang="en-US" sz="1600" b="0" dirty="0">
                        <a:solidFill>
                          <a:srgbClr val="10069F"/>
                        </a:solidFill>
                      </a:endParaRPr>
                    </a:p>
                  </a:txBody>
                  <a:tcPr/>
                </a:tc>
                <a:tc>
                  <a:txBody>
                    <a:bodyPr/>
                    <a:lstStyle/>
                    <a:p>
                      <a:pPr algn="ctr"/>
                      <a:r>
                        <a:rPr lang="en-US" sz="1600" dirty="0"/>
                        <a:t>Ad</a:t>
                      </a:r>
                    </a:p>
                    <a:p>
                      <a:pPr algn="ctr"/>
                      <a:r>
                        <a:rPr lang="en-US" sz="1600" b="0" dirty="0"/>
                        <a:t>Treatment</a:t>
                      </a:r>
                      <a:r>
                        <a:rPr lang="en-US" sz="1600" b="0" baseline="0" dirty="0"/>
                        <a:t> 2</a:t>
                      </a:r>
                      <a:endParaRPr lang="en-US" sz="1600" b="0" dirty="0">
                        <a:solidFill>
                          <a:srgbClr val="800000"/>
                        </a:solidFill>
                      </a:endParaRPr>
                    </a:p>
                  </a:txBody>
                  <a:tcPr/>
                </a:tc>
                <a:extLst>
                  <a:ext uri="{0D108BD9-81ED-4DB2-BD59-A6C34878D82A}">
                    <a16:rowId xmlns:a16="http://schemas.microsoft.com/office/drawing/2014/main" val="10000"/>
                  </a:ext>
                </a:extLst>
              </a:tr>
              <a:tr h="300275">
                <a:tc>
                  <a:txBody>
                    <a:bodyPr/>
                    <a:lstStyle/>
                    <a:p>
                      <a:pPr algn="r"/>
                      <a:r>
                        <a:rPr lang="en-US" sz="1800" i="1" dirty="0">
                          <a:solidFill>
                            <a:schemeClr val="bg1">
                              <a:lumMod val="75000"/>
                            </a:schemeClr>
                          </a:solidFill>
                        </a:rPr>
                        <a:t>User</a:t>
                      </a:r>
                      <a:r>
                        <a:rPr lang="en-US" sz="1800" dirty="0">
                          <a:solidFill>
                            <a:schemeClr val="bg1">
                              <a:lumMod val="75000"/>
                            </a:schemeClr>
                          </a:solidFill>
                        </a:rPr>
                        <a:t> 1</a:t>
                      </a:r>
                      <a:endParaRPr lang="en-US" sz="1800" i="0" dirty="0">
                        <a:solidFill>
                          <a:schemeClr val="bg1">
                            <a:lumMod val="75000"/>
                          </a:schemeClr>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11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12</a:t>
                      </a:r>
                      <a:endParaRPr lang="en-US" sz="2000" i="0" baseline="-25000" dirty="0">
                        <a:solidFill>
                          <a:srgbClr val="800000"/>
                        </a:solidFill>
                      </a:endParaRPr>
                    </a:p>
                  </a:txBody>
                  <a:tcPr/>
                </a:tc>
                <a:extLst>
                  <a:ext uri="{0D108BD9-81ED-4DB2-BD59-A6C34878D82A}">
                    <a16:rowId xmlns:a16="http://schemas.microsoft.com/office/drawing/2014/main" val="10001"/>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2</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21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22</a:t>
                      </a:r>
                      <a:endParaRPr lang="en-US" sz="2000" i="0" baseline="-25000" dirty="0">
                        <a:solidFill>
                          <a:srgbClr val="800000"/>
                        </a:solidFill>
                      </a:endParaRPr>
                    </a:p>
                  </a:txBody>
                  <a:tcPr/>
                </a:tc>
                <a:extLst>
                  <a:ext uri="{0D108BD9-81ED-4DB2-BD59-A6C34878D82A}">
                    <a16:rowId xmlns:a16="http://schemas.microsoft.com/office/drawing/2014/main" val="10002"/>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3</a:t>
                      </a:r>
                      <a:endParaRPr lang="en-US" sz="1800" i="0" dirty="0"/>
                    </a:p>
                  </a:txBody>
                  <a:tcPr>
                    <a:noFill/>
                  </a:tcPr>
                </a:tc>
                <a:tc>
                  <a:txBody>
                    <a:bodyPr/>
                    <a:lstStyle/>
                    <a:p>
                      <a:pPr algn="ctr"/>
                      <a:r>
                        <a:rPr lang="en-US" sz="2000" i="1" dirty="0">
                          <a:solidFill>
                            <a:srgbClr val="10069F"/>
                          </a:solidFill>
                        </a:rPr>
                        <a:t>Y</a:t>
                      </a:r>
                      <a:r>
                        <a:rPr lang="en-US" sz="2000" baseline="-25000" dirty="0">
                          <a:solidFill>
                            <a:srgbClr val="10069F"/>
                          </a:solidFill>
                        </a:rPr>
                        <a:t>31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32</a:t>
                      </a:r>
                      <a:endParaRPr lang="en-US" sz="2000" i="0" baseline="-25000" dirty="0">
                        <a:solidFill>
                          <a:srgbClr val="800000"/>
                        </a:solidFill>
                      </a:endParaRPr>
                    </a:p>
                  </a:txBody>
                  <a:tcPr/>
                </a:tc>
                <a:extLst>
                  <a:ext uri="{0D108BD9-81ED-4DB2-BD59-A6C34878D82A}">
                    <a16:rowId xmlns:a16="http://schemas.microsoft.com/office/drawing/2014/main" val="10003"/>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bg1">
                              <a:lumMod val="75000"/>
                            </a:schemeClr>
                          </a:solidFill>
                        </a:rPr>
                        <a:t>User</a:t>
                      </a:r>
                      <a:r>
                        <a:rPr lang="en-US" sz="1800" dirty="0">
                          <a:solidFill>
                            <a:schemeClr val="bg1">
                              <a:lumMod val="75000"/>
                            </a:schemeClr>
                          </a:solidFill>
                        </a:rPr>
                        <a:t> 4</a:t>
                      </a:r>
                      <a:endParaRPr lang="en-US" sz="1800" i="0" dirty="0">
                        <a:solidFill>
                          <a:schemeClr val="bg1">
                            <a:lumMod val="75000"/>
                          </a:schemeClr>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41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42</a:t>
                      </a:r>
                      <a:endParaRPr lang="en-US" sz="2000" i="0" baseline="-25000" dirty="0">
                        <a:solidFill>
                          <a:srgbClr val="800000"/>
                        </a:solidFill>
                      </a:endParaRPr>
                    </a:p>
                  </a:txBody>
                  <a:tcPr/>
                </a:tc>
                <a:extLst>
                  <a:ext uri="{0D108BD9-81ED-4DB2-BD59-A6C34878D82A}">
                    <a16:rowId xmlns:a16="http://schemas.microsoft.com/office/drawing/2014/main" val="10004"/>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solidFill>
                            <a:schemeClr val="bg1">
                              <a:lumMod val="75000"/>
                            </a:schemeClr>
                          </a:solidFill>
                        </a:rPr>
                        <a:t>User</a:t>
                      </a:r>
                      <a:r>
                        <a:rPr lang="en-US" sz="1800" dirty="0">
                          <a:solidFill>
                            <a:schemeClr val="bg1">
                              <a:lumMod val="75000"/>
                            </a:schemeClr>
                          </a:solidFill>
                        </a:rPr>
                        <a:t> 5</a:t>
                      </a:r>
                      <a:endParaRPr lang="en-US" sz="1800" i="0" dirty="0">
                        <a:solidFill>
                          <a:schemeClr val="bg1">
                            <a:lumMod val="75000"/>
                          </a:schemeClr>
                        </a:solidFill>
                      </a:endParaRPr>
                    </a:p>
                  </a:txBody>
                  <a:tcPr>
                    <a:noFill/>
                  </a:tcPr>
                </a:tc>
                <a:tc>
                  <a:txBody>
                    <a:bodyPr/>
                    <a:lstStyle/>
                    <a:p>
                      <a:pPr algn="ctr"/>
                      <a:r>
                        <a:rPr lang="en-US" sz="2000" i="1" dirty="0">
                          <a:solidFill>
                            <a:srgbClr val="10069F"/>
                          </a:solidFill>
                        </a:rPr>
                        <a:t>Y</a:t>
                      </a:r>
                      <a:r>
                        <a:rPr lang="en-US" sz="2000" baseline="-25000" dirty="0">
                          <a:solidFill>
                            <a:srgbClr val="10069F"/>
                          </a:solidFill>
                        </a:rPr>
                        <a:t>51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52</a:t>
                      </a:r>
                      <a:endParaRPr lang="en-US" sz="2000" i="0" baseline="-25000" dirty="0">
                        <a:solidFill>
                          <a:srgbClr val="800000"/>
                        </a:solidFill>
                      </a:endParaRPr>
                    </a:p>
                  </a:txBody>
                  <a:tcPr/>
                </a:tc>
                <a:extLst>
                  <a:ext uri="{0D108BD9-81ED-4DB2-BD59-A6C34878D82A}">
                    <a16:rowId xmlns:a16="http://schemas.microsoft.com/office/drawing/2014/main" val="10005"/>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baseline="0" dirty="0"/>
                        <a:t> 6</a:t>
                      </a:r>
                      <a:endParaRPr lang="en-US" sz="1800" b="0" i="0" dirty="0"/>
                    </a:p>
                  </a:txBody>
                  <a:tcPr>
                    <a:noFill/>
                  </a:tcPr>
                </a:tc>
                <a:tc>
                  <a:txBody>
                    <a:bodyPr/>
                    <a:lstStyle/>
                    <a:p>
                      <a:pPr algn="ctr"/>
                      <a:r>
                        <a:rPr lang="en-US" sz="2000" i="1" dirty="0">
                          <a:solidFill>
                            <a:srgbClr val="10069F"/>
                          </a:solidFill>
                        </a:rPr>
                        <a:t>Y</a:t>
                      </a:r>
                      <a:r>
                        <a:rPr lang="en-US" sz="2000" baseline="-25000" dirty="0">
                          <a:solidFill>
                            <a:srgbClr val="10069F"/>
                          </a:solidFill>
                        </a:rPr>
                        <a:t>61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62</a:t>
                      </a:r>
                      <a:endParaRPr lang="en-US" sz="2000" i="0" baseline="-25000" dirty="0">
                        <a:solidFill>
                          <a:srgbClr val="800000"/>
                        </a:solidFill>
                      </a:endParaRPr>
                    </a:p>
                  </a:txBody>
                  <a:tcPr/>
                </a:tc>
                <a:extLst>
                  <a:ext uri="{0D108BD9-81ED-4DB2-BD59-A6C34878D82A}">
                    <a16:rowId xmlns:a16="http://schemas.microsoft.com/office/drawing/2014/main" val="10006"/>
                  </a:ext>
                </a:extLst>
              </a:tr>
              <a:tr h="300275">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i="1" dirty="0"/>
                        <a:t>User</a:t>
                      </a:r>
                      <a:r>
                        <a:rPr lang="en-US" sz="1800" dirty="0"/>
                        <a:t> 7</a:t>
                      </a:r>
                      <a:endParaRPr lang="en-US" sz="1800" b="0" i="0" dirty="0"/>
                    </a:p>
                  </a:txBody>
                  <a:tcPr>
                    <a:noFill/>
                  </a:tcPr>
                </a:tc>
                <a:tc>
                  <a:txBody>
                    <a:bodyPr/>
                    <a:lstStyle/>
                    <a:p>
                      <a:pPr algn="ctr"/>
                      <a:r>
                        <a:rPr lang="en-US" sz="2000" i="1" dirty="0">
                          <a:solidFill>
                            <a:srgbClr val="10069F"/>
                          </a:solidFill>
                        </a:rPr>
                        <a:t>Y</a:t>
                      </a:r>
                      <a:r>
                        <a:rPr lang="en-US" sz="2000" baseline="-25000" dirty="0">
                          <a:solidFill>
                            <a:srgbClr val="10069F"/>
                          </a:solidFill>
                        </a:rPr>
                        <a:t>71</a:t>
                      </a:r>
                      <a:endParaRPr lang="en-US" sz="2000" i="0" baseline="-25000" dirty="0">
                        <a:solidFill>
                          <a:srgbClr val="10069F"/>
                        </a:solidFill>
                      </a:endParaRPr>
                    </a:p>
                  </a:txBody>
                  <a:tcPr/>
                </a:tc>
                <a:tc>
                  <a:txBody>
                    <a:bodyPr/>
                    <a:lstStyle/>
                    <a:p>
                      <a:pPr algn="ctr"/>
                      <a:r>
                        <a:rPr lang="en-US" sz="2000" i="1" dirty="0">
                          <a:solidFill>
                            <a:srgbClr val="800000"/>
                          </a:solidFill>
                        </a:rPr>
                        <a:t>Y</a:t>
                      </a:r>
                      <a:r>
                        <a:rPr lang="en-US" sz="2000" baseline="-25000" dirty="0">
                          <a:solidFill>
                            <a:srgbClr val="800000"/>
                          </a:solidFill>
                        </a:rPr>
                        <a:t>72</a:t>
                      </a:r>
                      <a:endParaRPr lang="en-US" sz="2000" i="0" baseline="-25000" dirty="0">
                        <a:solidFill>
                          <a:srgbClr val="800000"/>
                        </a:solidFill>
                      </a:endParaRPr>
                    </a:p>
                  </a:txBody>
                  <a:tcPr/>
                </a:tc>
                <a:extLst>
                  <a:ext uri="{0D108BD9-81ED-4DB2-BD59-A6C34878D82A}">
                    <a16:rowId xmlns:a16="http://schemas.microsoft.com/office/drawing/2014/main" val="10007"/>
                  </a:ext>
                </a:extLst>
              </a:tr>
            </a:tbl>
          </a:graphicData>
        </a:graphic>
      </p:graphicFrame>
      <p:sp>
        <p:nvSpPr>
          <p:cNvPr id="21" name="Rectangle 20">
            <a:extLst>
              <a:ext uri="{FF2B5EF4-FFF2-40B4-BE49-F238E27FC236}">
                <a16:creationId xmlns:a16="http://schemas.microsoft.com/office/drawing/2014/main" id="{DB37BA95-E2AD-486A-88C0-0591C9612BF6}"/>
              </a:ext>
            </a:extLst>
          </p:cNvPr>
          <p:cNvSpPr/>
          <p:nvPr/>
        </p:nvSpPr>
        <p:spPr>
          <a:xfrm rot="16200000">
            <a:off x="3868888" y="3320225"/>
            <a:ext cx="1737337" cy="430887"/>
          </a:xfrm>
          <a:prstGeom prst="rect">
            <a:avLst/>
          </a:prstGeom>
        </p:spPr>
        <p:txBody>
          <a:bodyPr wrap="none">
            <a:noAutofit/>
          </a:bodyPr>
          <a:lstStyle/>
          <a:p>
            <a:r>
              <a:rPr lang="en-US" sz="2200" dirty="0"/>
              <a:t>Targeted set</a:t>
            </a:r>
          </a:p>
        </p:txBody>
      </p:sp>
      <p:sp>
        <p:nvSpPr>
          <p:cNvPr id="23" name="Rounded Rectangle 10">
            <a:extLst>
              <a:ext uri="{FF2B5EF4-FFF2-40B4-BE49-F238E27FC236}">
                <a16:creationId xmlns:a16="http://schemas.microsoft.com/office/drawing/2014/main" id="{AE358220-C479-41CC-BB20-41C5E6A19812}"/>
              </a:ext>
            </a:extLst>
          </p:cNvPr>
          <p:cNvSpPr/>
          <p:nvPr/>
        </p:nvSpPr>
        <p:spPr>
          <a:xfrm>
            <a:off x="6316931" y="4612596"/>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4" name="Rounded Rectangle 12">
            <a:extLst>
              <a:ext uri="{FF2B5EF4-FFF2-40B4-BE49-F238E27FC236}">
                <a16:creationId xmlns:a16="http://schemas.microsoft.com/office/drawing/2014/main" id="{32A038F6-C880-46FF-86EB-A9CF943657FB}"/>
              </a:ext>
            </a:extLst>
          </p:cNvPr>
          <p:cNvSpPr/>
          <p:nvPr/>
        </p:nvSpPr>
        <p:spPr>
          <a:xfrm>
            <a:off x="6316931" y="2631396"/>
            <a:ext cx="617269" cy="340404"/>
          </a:xfrm>
          <a:prstGeom prst="roundRect">
            <a:avLst/>
          </a:prstGeom>
          <a:ln w="254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5" name="Rounded Rectangle 13">
            <a:extLst>
              <a:ext uri="{FF2B5EF4-FFF2-40B4-BE49-F238E27FC236}">
                <a16:creationId xmlns:a16="http://schemas.microsoft.com/office/drawing/2014/main" id="{D32703E0-377F-43BF-B832-7A72CDD3A9BC}"/>
              </a:ext>
            </a:extLst>
          </p:cNvPr>
          <p:cNvSpPr/>
          <p:nvPr/>
        </p:nvSpPr>
        <p:spPr>
          <a:xfrm>
            <a:off x="7688531" y="3012396"/>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6" name="Rounded Rectangle 15">
            <a:extLst>
              <a:ext uri="{FF2B5EF4-FFF2-40B4-BE49-F238E27FC236}">
                <a16:creationId xmlns:a16="http://schemas.microsoft.com/office/drawing/2014/main" id="{4F74EE30-84EE-48DF-A6CA-E035B74C3956}"/>
              </a:ext>
            </a:extLst>
          </p:cNvPr>
          <p:cNvSpPr/>
          <p:nvPr/>
        </p:nvSpPr>
        <p:spPr>
          <a:xfrm>
            <a:off x="7688531" y="3810000"/>
            <a:ext cx="617269" cy="340404"/>
          </a:xfrm>
          <a:prstGeom prst="roundRect">
            <a:avLst/>
          </a:prstGeom>
          <a:ln w="25400" cmpd="sng">
            <a:solidFill>
              <a:srgbClr val="800000"/>
            </a:solidFill>
            <a:prstDash val="solid"/>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7" name="Rounded Rectangle 25">
            <a:extLst>
              <a:ext uri="{FF2B5EF4-FFF2-40B4-BE49-F238E27FC236}">
                <a16:creationId xmlns:a16="http://schemas.microsoft.com/office/drawing/2014/main" id="{DEDD6F8E-0128-481B-ADD8-7D1C0AFB5B22}"/>
              </a:ext>
            </a:extLst>
          </p:cNvPr>
          <p:cNvSpPr/>
          <p:nvPr/>
        </p:nvSpPr>
        <p:spPr>
          <a:xfrm>
            <a:off x="7688531" y="2209800"/>
            <a:ext cx="617269" cy="340404"/>
          </a:xfrm>
          <a:prstGeom prst="roundRect">
            <a:avLst/>
          </a:prstGeom>
          <a:ln w="25400" cmpd="sng">
            <a:solidFill>
              <a:srgbClr val="800000"/>
            </a:solidFill>
            <a:prstDash val="solid"/>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8" name="Rounded Rectangle 26">
            <a:extLst>
              <a:ext uri="{FF2B5EF4-FFF2-40B4-BE49-F238E27FC236}">
                <a16:creationId xmlns:a16="http://schemas.microsoft.com/office/drawing/2014/main" id="{EA6ECFF8-4B63-4535-95DD-48EA0A02172D}"/>
              </a:ext>
            </a:extLst>
          </p:cNvPr>
          <p:cNvSpPr/>
          <p:nvPr/>
        </p:nvSpPr>
        <p:spPr>
          <a:xfrm>
            <a:off x="7688531" y="4191000"/>
            <a:ext cx="617269" cy="340404"/>
          </a:xfrm>
          <a:prstGeom prst="roundRect">
            <a:avLst/>
          </a:prstGeom>
          <a:ln w="254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9" name="Rounded Rectangle 29">
            <a:extLst>
              <a:ext uri="{FF2B5EF4-FFF2-40B4-BE49-F238E27FC236}">
                <a16:creationId xmlns:a16="http://schemas.microsoft.com/office/drawing/2014/main" id="{41F18820-7D97-4846-AD43-A8F6E9B29FB2}"/>
              </a:ext>
            </a:extLst>
          </p:cNvPr>
          <p:cNvSpPr/>
          <p:nvPr/>
        </p:nvSpPr>
        <p:spPr>
          <a:xfrm>
            <a:off x="6316931" y="3429000"/>
            <a:ext cx="617269" cy="340404"/>
          </a:xfrm>
          <a:prstGeom prst="roundRect">
            <a:avLst/>
          </a:prstGeom>
          <a:ln w="25400" cmpd="sng">
            <a:solidFill>
              <a:srgbClr val="000090"/>
            </a:solidFill>
            <a:prstDash val="solid"/>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30" name="Rectangle 29">
            <a:extLst>
              <a:ext uri="{FF2B5EF4-FFF2-40B4-BE49-F238E27FC236}">
                <a16:creationId xmlns:a16="http://schemas.microsoft.com/office/drawing/2014/main" id="{7E2D9AED-20E4-439D-9EB5-DBE4DBB738DB}"/>
              </a:ext>
            </a:extLst>
          </p:cNvPr>
          <p:cNvSpPr/>
          <p:nvPr/>
        </p:nvSpPr>
        <p:spPr>
          <a:xfrm>
            <a:off x="5845023" y="5486400"/>
            <a:ext cx="2026965" cy="646331"/>
          </a:xfrm>
          <a:prstGeom prst="rect">
            <a:avLst/>
          </a:prstGeom>
        </p:spPr>
        <p:txBody>
          <a:bodyPr wrap="none">
            <a:noAutofit/>
          </a:bodyPr>
          <a:lstStyle/>
          <a:p>
            <a:pPr>
              <a:spcBef>
                <a:spcPts val="600"/>
              </a:spcBef>
            </a:pPr>
            <a:r>
              <a:rPr lang="en-US" b="1" dirty="0"/>
              <a:t>Users who can</a:t>
            </a:r>
            <a:br>
              <a:rPr lang="en-US" b="1" dirty="0"/>
            </a:br>
            <a:r>
              <a:rPr lang="en-US" b="1" dirty="0"/>
              <a:t>be shown an ad</a:t>
            </a:r>
          </a:p>
        </p:txBody>
      </p:sp>
      <p:cxnSp>
        <p:nvCxnSpPr>
          <p:cNvPr id="32" name="Straight Arrow Connector 31">
            <a:extLst>
              <a:ext uri="{FF2B5EF4-FFF2-40B4-BE49-F238E27FC236}">
                <a16:creationId xmlns:a16="http://schemas.microsoft.com/office/drawing/2014/main" id="{3C057A08-544D-4162-BE32-C5599905DB2E}"/>
              </a:ext>
            </a:extLst>
          </p:cNvPr>
          <p:cNvCxnSpPr/>
          <p:nvPr/>
        </p:nvCxnSpPr>
        <p:spPr>
          <a:xfrm flipH="1" flipV="1">
            <a:off x="5845023" y="4800600"/>
            <a:ext cx="631978" cy="76734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977A73-3BAA-4912-93E8-35664127AE5D}"/>
              </a:ext>
            </a:extLst>
          </p:cNvPr>
          <p:cNvCxnSpPr/>
          <p:nvPr/>
        </p:nvCxnSpPr>
        <p:spPr>
          <a:xfrm flipH="1" flipV="1">
            <a:off x="5892800" y="4432300"/>
            <a:ext cx="584200" cy="11356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Double Brace 30">
            <a:extLst>
              <a:ext uri="{FF2B5EF4-FFF2-40B4-BE49-F238E27FC236}">
                <a16:creationId xmlns:a16="http://schemas.microsoft.com/office/drawing/2014/main" id="{8E9D0640-5D41-4532-9F92-AE2A1D25A090}"/>
              </a:ext>
            </a:extLst>
          </p:cNvPr>
          <p:cNvSpPr/>
          <p:nvPr/>
        </p:nvSpPr>
        <p:spPr>
          <a:xfrm>
            <a:off x="4876800" y="2196657"/>
            <a:ext cx="415420" cy="2719347"/>
          </a:xfrm>
          <a:custGeom>
            <a:avLst/>
            <a:gdLst>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666983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038600 h 2492620"/>
              <a:gd name="connsiteX10" fmla="*/ 2916365 w 2916365"/>
              <a:gd name="connsiteY10" fmla="*/ 1246310 h 2492620"/>
              <a:gd name="connsiteX11" fmla="*/ 2708655 w 2916365"/>
              <a:gd name="connsiteY11" fmla="*/ 1454020 h 2492620"/>
              <a:gd name="connsiteX12" fmla="*/ 2708655 w 2916365"/>
              <a:gd name="connsiteY12" fmla="*/ 2284910 h 2492620"/>
              <a:gd name="connsiteX13" fmla="*/ 2500945 w 2916365"/>
              <a:gd name="connsiteY13" fmla="*/ 2492620 h 2492620"/>
              <a:gd name="connsiteX14" fmla="*/ 415420 w 2916365"/>
              <a:gd name="connsiteY14"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666983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1454020 h 2492620"/>
              <a:gd name="connsiteX10" fmla="*/ 2708655 w 2916365"/>
              <a:gd name="connsiteY10" fmla="*/ 2284910 h 2492620"/>
              <a:gd name="connsiteX11" fmla="*/ 2500945 w 2916365"/>
              <a:gd name="connsiteY11"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916365 w 2916365"/>
              <a:gd name="connsiteY9" fmla="*/ 1246310 h 2492620"/>
              <a:gd name="connsiteX10" fmla="*/ 2708655 w 2916365"/>
              <a:gd name="connsiteY10" fmla="*/ 1454020 h 2492620"/>
              <a:gd name="connsiteX11" fmla="*/ 2708655 w 2916365"/>
              <a:gd name="connsiteY11" fmla="*/ 2284910 h 2492620"/>
              <a:gd name="connsiteX12" fmla="*/ 2500945 w 2916365"/>
              <a:gd name="connsiteY12" fmla="*/ 2492620 h 2492620"/>
              <a:gd name="connsiteX13" fmla="*/ 415420 w 2916365"/>
              <a:gd name="connsiteY13" fmla="*/ 2492620 h 2492620"/>
              <a:gd name="connsiteX0" fmla="*/ 415420 w 2916365"/>
              <a:gd name="connsiteY0" fmla="*/ 2492620 h 2492620"/>
              <a:gd name="connsiteX1" fmla="*/ 207710 w 2916365"/>
              <a:gd name="connsiteY1" fmla="*/ 2284910 h 2492620"/>
              <a:gd name="connsiteX2" fmla="*/ 207710 w 2916365"/>
              <a:gd name="connsiteY2" fmla="*/ 1454020 h 2492620"/>
              <a:gd name="connsiteX3" fmla="*/ 0 w 2916365"/>
              <a:gd name="connsiteY3" fmla="*/ 1246310 h 2492620"/>
              <a:gd name="connsiteX4" fmla="*/ 207710 w 2916365"/>
              <a:gd name="connsiteY4" fmla="*/ 1038600 h 2492620"/>
              <a:gd name="connsiteX5" fmla="*/ 207710 w 2916365"/>
              <a:gd name="connsiteY5" fmla="*/ 207710 h 2492620"/>
              <a:gd name="connsiteX6" fmla="*/ 415420 w 2916365"/>
              <a:gd name="connsiteY6" fmla="*/ 0 h 2492620"/>
              <a:gd name="connsiteX7" fmla="*/ 2500945 w 2916365"/>
              <a:gd name="connsiteY7" fmla="*/ 0 h 2492620"/>
              <a:gd name="connsiteX8" fmla="*/ 2708655 w 2916365"/>
              <a:gd name="connsiteY8" fmla="*/ 207710 h 2492620"/>
              <a:gd name="connsiteX9" fmla="*/ 2708655 w 2916365"/>
              <a:gd name="connsiteY9" fmla="*/ 2284910 h 2492620"/>
              <a:gd name="connsiteX10" fmla="*/ 2500945 w 291636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2284910 h 2492620"/>
              <a:gd name="connsiteX10" fmla="*/ 2500945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284910 h 2492620"/>
              <a:gd name="connsiteX9" fmla="*/ 2500945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500945 w 2708655"/>
              <a:gd name="connsiteY7" fmla="*/ 0 h 2492620"/>
              <a:gd name="connsiteX8" fmla="*/ 2708655 w 2708655"/>
              <a:gd name="connsiteY8" fmla="*/ 207710 h 2492620"/>
              <a:gd name="connsiteX9" fmla="*/ 2708655 w 2708655"/>
              <a:gd name="connsiteY9" fmla="*/ 1454020 h 2492620"/>
              <a:gd name="connsiteX10" fmla="*/ 2708655 w 2708655"/>
              <a:gd name="connsiteY10" fmla="*/ 2284910 h 2492620"/>
              <a:gd name="connsiteX11" fmla="*/ 2500945 w 2708655"/>
              <a:gd name="connsiteY11" fmla="*/ 2492620 h 2492620"/>
              <a:gd name="connsiteX12" fmla="*/ 415420 w 2708655"/>
              <a:gd name="connsiteY12"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500945 w 2735146"/>
              <a:gd name="connsiteY7" fmla="*/ 0 h 2492620"/>
              <a:gd name="connsiteX8" fmla="*/ 2708655 w 2735146"/>
              <a:gd name="connsiteY8" fmla="*/ 1454020 h 2492620"/>
              <a:gd name="connsiteX9" fmla="*/ 2708655 w 2735146"/>
              <a:gd name="connsiteY9" fmla="*/ 2284910 h 2492620"/>
              <a:gd name="connsiteX10" fmla="*/ 2500945 w 2735146"/>
              <a:gd name="connsiteY10" fmla="*/ 2492620 h 2492620"/>
              <a:gd name="connsiteX11" fmla="*/ 415420 w 2735146"/>
              <a:gd name="connsiteY11" fmla="*/ 2492620 h 2492620"/>
              <a:gd name="connsiteX0" fmla="*/ 415420 w 2735146"/>
              <a:gd name="connsiteY0" fmla="*/ 2492620 h 2492620"/>
              <a:gd name="connsiteX1" fmla="*/ 207710 w 2735146"/>
              <a:gd name="connsiteY1" fmla="*/ 2284910 h 2492620"/>
              <a:gd name="connsiteX2" fmla="*/ 207710 w 2735146"/>
              <a:gd name="connsiteY2" fmla="*/ 1454020 h 2492620"/>
              <a:gd name="connsiteX3" fmla="*/ 0 w 2735146"/>
              <a:gd name="connsiteY3" fmla="*/ 1246310 h 2492620"/>
              <a:gd name="connsiteX4" fmla="*/ 207710 w 2735146"/>
              <a:gd name="connsiteY4" fmla="*/ 1038600 h 2492620"/>
              <a:gd name="connsiteX5" fmla="*/ 207710 w 2735146"/>
              <a:gd name="connsiteY5" fmla="*/ 207710 h 2492620"/>
              <a:gd name="connsiteX6" fmla="*/ 415420 w 2735146"/>
              <a:gd name="connsiteY6" fmla="*/ 0 h 2492620"/>
              <a:gd name="connsiteX7" fmla="*/ 2708655 w 2735146"/>
              <a:gd name="connsiteY7" fmla="*/ 2284910 h 2492620"/>
              <a:gd name="connsiteX8" fmla="*/ 2500945 w 2735146"/>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1454020 h 2492620"/>
              <a:gd name="connsiteX8" fmla="*/ 2708655 w 2708655"/>
              <a:gd name="connsiteY8" fmla="*/ 2284910 h 2492620"/>
              <a:gd name="connsiteX9" fmla="*/ 2500945 w 2708655"/>
              <a:gd name="connsiteY9" fmla="*/ 2492620 h 2492620"/>
              <a:gd name="connsiteX10" fmla="*/ 415420 w 2708655"/>
              <a:gd name="connsiteY10"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7" fmla="*/ 2708655 w 2708655"/>
              <a:gd name="connsiteY7" fmla="*/ 2284910 h 2492620"/>
              <a:gd name="connsiteX8" fmla="*/ 2500945 w 2708655"/>
              <a:gd name="connsiteY8" fmla="*/ 2492620 h 2492620"/>
              <a:gd name="connsiteX9" fmla="*/ 415420 w 2708655"/>
              <a:gd name="connsiteY9" fmla="*/ 2492620 h 2492620"/>
              <a:gd name="connsiteX0" fmla="*/ 415420 w 2708655"/>
              <a:gd name="connsiteY0" fmla="*/ 2492620 h 2492620"/>
              <a:gd name="connsiteX1" fmla="*/ 207710 w 2708655"/>
              <a:gd name="connsiteY1" fmla="*/ 2284910 h 2492620"/>
              <a:gd name="connsiteX2" fmla="*/ 207710 w 2708655"/>
              <a:gd name="connsiteY2" fmla="*/ 1454020 h 2492620"/>
              <a:gd name="connsiteX3" fmla="*/ 0 w 2708655"/>
              <a:gd name="connsiteY3" fmla="*/ 1246310 h 2492620"/>
              <a:gd name="connsiteX4" fmla="*/ 207710 w 2708655"/>
              <a:gd name="connsiteY4" fmla="*/ 1038600 h 2492620"/>
              <a:gd name="connsiteX5" fmla="*/ 207710 w 2708655"/>
              <a:gd name="connsiteY5" fmla="*/ 207710 h 2492620"/>
              <a:gd name="connsiteX6" fmla="*/ 415420 w 2708655"/>
              <a:gd name="connsiteY6" fmla="*/ 0 h 2492620"/>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7" fmla="*/ 2708655 w 2708655"/>
              <a:gd name="connsiteY7" fmla="*/ 2284910 h 2544553"/>
              <a:gd name="connsiteX8" fmla="*/ 415420 w 2708655"/>
              <a:gd name="connsiteY8" fmla="*/ 2492620 h 2544553"/>
              <a:gd name="connsiteX0" fmla="*/ 415420 w 2708655"/>
              <a:gd name="connsiteY0" fmla="*/ 2492620 h 2544553"/>
              <a:gd name="connsiteX1" fmla="*/ 207710 w 2708655"/>
              <a:gd name="connsiteY1" fmla="*/ 2284910 h 2544553"/>
              <a:gd name="connsiteX2" fmla="*/ 207710 w 2708655"/>
              <a:gd name="connsiteY2" fmla="*/ 1454020 h 2544553"/>
              <a:gd name="connsiteX3" fmla="*/ 0 w 2708655"/>
              <a:gd name="connsiteY3" fmla="*/ 1246310 h 2544553"/>
              <a:gd name="connsiteX4" fmla="*/ 207710 w 2708655"/>
              <a:gd name="connsiteY4" fmla="*/ 1038600 h 2544553"/>
              <a:gd name="connsiteX5" fmla="*/ 207710 w 2708655"/>
              <a:gd name="connsiteY5" fmla="*/ 207710 h 2544553"/>
              <a:gd name="connsiteX6" fmla="*/ 415420 w 2708655"/>
              <a:gd name="connsiteY6" fmla="*/ 0 h 2544553"/>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 name="connsiteX7" fmla="*/ 415420 w 415420"/>
              <a:gd name="connsiteY7" fmla="*/ 2492620 h 2492620"/>
              <a:gd name="connsiteX0" fmla="*/ 415420 w 415420"/>
              <a:gd name="connsiteY0" fmla="*/ 2492620 h 2492620"/>
              <a:gd name="connsiteX1" fmla="*/ 207710 w 415420"/>
              <a:gd name="connsiteY1" fmla="*/ 2284910 h 2492620"/>
              <a:gd name="connsiteX2" fmla="*/ 207710 w 415420"/>
              <a:gd name="connsiteY2" fmla="*/ 1454020 h 2492620"/>
              <a:gd name="connsiteX3" fmla="*/ 0 w 415420"/>
              <a:gd name="connsiteY3" fmla="*/ 1246310 h 2492620"/>
              <a:gd name="connsiteX4" fmla="*/ 207710 w 415420"/>
              <a:gd name="connsiteY4" fmla="*/ 1038600 h 2492620"/>
              <a:gd name="connsiteX5" fmla="*/ 207710 w 415420"/>
              <a:gd name="connsiteY5" fmla="*/ 207710 h 2492620"/>
              <a:gd name="connsiteX6" fmla="*/ 415420 w 415420"/>
              <a:gd name="connsiteY6" fmla="*/ 0 h 249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20" h="2492620" stroke="0" extrusionOk="0">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lnTo>
                  <a:pt x="415420" y="2492620"/>
                </a:lnTo>
                <a:close/>
              </a:path>
              <a:path w="415420" h="2492620" fill="none">
                <a:moveTo>
                  <a:pt x="415420" y="2492620"/>
                </a:moveTo>
                <a:cubicBezTo>
                  <a:pt x="300705" y="2492620"/>
                  <a:pt x="207710" y="2399625"/>
                  <a:pt x="207710" y="2284910"/>
                </a:cubicBezTo>
                <a:lnTo>
                  <a:pt x="207710" y="1454020"/>
                </a:lnTo>
                <a:cubicBezTo>
                  <a:pt x="207710" y="1339305"/>
                  <a:pt x="114715" y="1246310"/>
                  <a:pt x="0" y="1246310"/>
                </a:cubicBezTo>
                <a:cubicBezTo>
                  <a:pt x="114715" y="1246310"/>
                  <a:pt x="207710" y="1153315"/>
                  <a:pt x="207710" y="1038600"/>
                </a:cubicBezTo>
                <a:lnTo>
                  <a:pt x="207710" y="207710"/>
                </a:lnTo>
                <a:cubicBezTo>
                  <a:pt x="207710" y="92995"/>
                  <a:pt x="300705" y="0"/>
                  <a:pt x="41542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IN" dirty="0"/>
          </a:p>
        </p:txBody>
      </p:sp>
      <p:sp>
        <p:nvSpPr>
          <p:cNvPr id="4" name="Rectangle 3"/>
          <p:cNvSpPr/>
          <p:nvPr/>
        </p:nvSpPr>
        <p:spPr>
          <a:xfrm>
            <a:off x="457200" y="5832765"/>
            <a:ext cx="1771639" cy="400110"/>
          </a:xfrm>
          <a:prstGeom prst="rect">
            <a:avLst/>
          </a:prstGeom>
        </p:spPr>
        <p:txBody>
          <a:bodyPr wrap="none">
            <a:noAutofit/>
          </a:bodyPr>
          <a:lstStyle/>
          <a:p>
            <a:pPr marL="514350" indent="-514350">
              <a:spcBef>
                <a:spcPts val="600"/>
              </a:spcBef>
              <a:buFont typeface="+mj-lt"/>
              <a:buAutoNum type="arabicPeriod" startAt="4"/>
            </a:pPr>
            <a:r>
              <a:rPr lang="en-US" sz="2000" dirty="0"/>
              <a:t>Low ROI</a:t>
            </a:r>
          </a:p>
        </p:txBody>
      </p:sp>
      <p:grpSp>
        <p:nvGrpSpPr>
          <p:cNvPr id="7" name="Group 6">
            <a:extLst>
              <a:ext uri="{FF2B5EF4-FFF2-40B4-BE49-F238E27FC236}">
                <a16:creationId xmlns:a16="http://schemas.microsoft.com/office/drawing/2014/main" id="{D5C5AA9B-43C7-F64F-A80F-343ECAABB26C}"/>
              </a:ext>
            </a:extLst>
          </p:cNvPr>
          <p:cNvGrpSpPr/>
          <p:nvPr/>
        </p:nvGrpSpPr>
        <p:grpSpPr>
          <a:xfrm>
            <a:off x="457200" y="3048000"/>
            <a:ext cx="4107131" cy="2743200"/>
            <a:chOff x="457200" y="3048000"/>
            <a:chExt cx="4107131" cy="2743200"/>
          </a:xfrm>
        </p:grpSpPr>
        <p:graphicFrame>
          <p:nvGraphicFramePr>
            <p:cNvPr id="18" name="Object 17">
              <a:extLst>
                <a:ext uri="{FF2B5EF4-FFF2-40B4-BE49-F238E27FC236}">
                  <a16:creationId xmlns:a16="http://schemas.microsoft.com/office/drawing/2014/main" id="{5FB8D003-91E1-4B9D-9E1F-DBF2BF95F741}"/>
                </a:ext>
              </a:extLst>
            </p:cNvPr>
            <p:cNvGraphicFramePr>
              <a:graphicFrameLocks noChangeAspect="1"/>
            </p:cNvGraphicFramePr>
            <p:nvPr>
              <p:extLst>
                <p:ext uri="{D42A27DB-BD31-4B8C-83A1-F6EECF244321}">
                  <p14:modId xmlns:p14="http://schemas.microsoft.com/office/powerpoint/2010/main" val="4244525507"/>
                </p:ext>
              </p:extLst>
            </p:nvPr>
          </p:nvGraphicFramePr>
          <p:xfrm>
            <a:off x="1022740" y="3733800"/>
            <a:ext cx="2368550" cy="655864"/>
          </p:xfrm>
          <a:graphic>
            <a:graphicData uri="http://schemas.openxmlformats.org/presentationml/2006/ole">
              <mc:AlternateContent xmlns:mc="http://schemas.openxmlformats.org/markup-compatibility/2006">
                <mc:Choice xmlns:v="urn:schemas-microsoft-com:vml" Requires="v">
                  <p:oleObj spid="_x0000_s27805" name="Equation" r:id="rId4" imgW="8979361" imgH="2489328" progId="Equation.3">
                    <p:embed/>
                  </p:oleObj>
                </mc:Choice>
                <mc:Fallback>
                  <p:oleObj name="Equation" r:id="rId4" imgW="8979361" imgH="2489328" progId="Equation.3">
                    <p:embed/>
                    <p:pic>
                      <p:nvPicPr>
                        <p:cNvPr id="0" name="Picture 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740" y="3733800"/>
                          <a:ext cx="2368550" cy="655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a:extLst>
                <a:ext uri="{FF2B5EF4-FFF2-40B4-BE49-F238E27FC236}">
                  <a16:creationId xmlns:a16="http://schemas.microsoft.com/office/drawing/2014/main" id="{6830F067-B101-4786-A3BE-470541F28A5E}"/>
                </a:ext>
              </a:extLst>
            </p:cNvPr>
            <p:cNvGraphicFramePr>
              <a:graphicFrameLocks noChangeAspect="1"/>
            </p:cNvGraphicFramePr>
            <p:nvPr>
              <p:extLst>
                <p:ext uri="{D42A27DB-BD31-4B8C-83A1-F6EECF244321}">
                  <p14:modId xmlns:p14="http://schemas.microsoft.com/office/powerpoint/2010/main" val="2386984144"/>
                </p:ext>
              </p:extLst>
            </p:nvPr>
          </p:nvGraphicFramePr>
          <p:xfrm>
            <a:off x="1022740" y="5147726"/>
            <a:ext cx="2507860" cy="643474"/>
          </p:xfrm>
          <a:graphic>
            <a:graphicData uri="http://schemas.openxmlformats.org/presentationml/2006/ole">
              <mc:AlternateContent xmlns:mc="http://schemas.openxmlformats.org/markup-compatibility/2006">
                <mc:Choice xmlns:v="urn:schemas-microsoft-com:vml" Requires="v">
                  <p:oleObj spid="_x0000_s27806" name="Equation" r:id="rId6" imgW="8306227" imgH="2133710" progId="Equation.3">
                    <p:embed/>
                  </p:oleObj>
                </mc:Choice>
                <mc:Fallback>
                  <p:oleObj name="Equation" r:id="rId6" imgW="8306227" imgH="2133710" progId="Equation.3">
                    <p:embed/>
                    <p:pic>
                      <p:nvPicPr>
                        <p:cNvPr id="0" name="Picture 1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740" y="5147726"/>
                          <a:ext cx="2507860" cy="6434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457200" y="4459069"/>
              <a:ext cx="4107131" cy="707886"/>
            </a:xfrm>
            <a:prstGeom prst="rect">
              <a:avLst/>
            </a:prstGeom>
          </p:spPr>
          <p:txBody>
            <a:bodyPr>
              <a:noAutofit/>
            </a:bodyPr>
            <a:lstStyle/>
            <a:p>
              <a:pPr marL="514800" indent="0">
                <a:spcBef>
                  <a:spcPts val="600"/>
                </a:spcBef>
                <a:buNone/>
              </a:pPr>
              <a:r>
                <a:rPr lang="en-US" sz="2000" dirty="0"/>
                <a:t>For users in “ad” treatment </a:t>
              </a:r>
              <a:r>
                <a:rPr lang="en-US" sz="2000" i="1" dirty="0"/>
                <a:t>who can be shown an ad</a:t>
              </a:r>
              <a:r>
                <a:rPr lang="en-US" sz="2000" dirty="0"/>
                <a:t>:</a:t>
              </a:r>
            </a:p>
          </p:txBody>
        </p:sp>
        <p:sp>
          <p:nvSpPr>
            <p:cNvPr id="22" name="Content Placeholder 2">
              <a:extLst>
                <a:ext uri="{FF2B5EF4-FFF2-40B4-BE49-F238E27FC236}">
                  <a16:creationId xmlns:a16="http://schemas.microsoft.com/office/drawing/2014/main" id="{99DE5BD3-A6E0-8A40-A03D-451041A131C7}"/>
                </a:ext>
              </a:extLst>
            </p:cNvPr>
            <p:cNvSpPr txBox="1">
              <a:spLocks/>
            </p:cNvSpPr>
            <p:nvPr/>
          </p:nvSpPr>
          <p:spPr>
            <a:xfrm>
              <a:off x="457200" y="3048000"/>
              <a:ext cx="4064913" cy="213360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14800" indent="-514800">
                <a:buFont typeface="+mj-lt"/>
                <a:buAutoNum type="arabicPeriod" startAt="3"/>
              </a:pPr>
              <a:r>
                <a:rPr lang="en-US" sz="2000" dirty="0"/>
                <a:t>For users in “no ad” treatment </a:t>
              </a:r>
              <a:r>
                <a:rPr lang="en-US" sz="2000" i="1" dirty="0"/>
                <a:t>who can be shown an ad</a:t>
              </a:r>
              <a:r>
                <a:rPr lang="en-US" sz="2000" dirty="0"/>
                <a:t>:</a:t>
              </a:r>
            </a:p>
          </p:txBody>
        </p:sp>
      </p:grpSp>
    </p:spTree>
    <p:extLst>
      <p:ext uri="{BB962C8B-B14F-4D97-AF65-F5344CB8AC3E}">
        <p14:creationId xmlns:p14="http://schemas.microsoft.com/office/powerpoint/2010/main" val="18709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318" y="1447801"/>
            <a:ext cx="733675" cy="934134"/>
          </a:xfrm>
          <a:prstGeom prst="rect">
            <a:avLst/>
          </a:prstGeom>
        </p:spPr>
      </p:pic>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a:xfrm>
            <a:off x="457200" y="228600"/>
            <a:ext cx="8229600" cy="1143000"/>
          </a:xfrm>
        </p:spPr>
        <p:txBody>
          <a:bodyPr>
            <a:noAutofit/>
          </a:bodyPr>
          <a:lstStyle/>
          <a:p>
            <a:r>
              <a:rPr lang="en-US" dirty="0"/>
              <a:t>Implementing this: Ghost Ads</a:t>
            </a:r>
          </a:p>
        </p:txBody>
      </p:sp>
      <p:sp>
        <p:nvSpPr>
          <p:cNvPr id="18" name="Rectangle 17">
            <a:extLst>
              <a:ext uri="{FF2B5EF4-FFF2-40B4-BE49-F238E27FC236}">
                <a16:creationId xmlns:a16="http://schemas.microsoft.com/office/drawing/2014/main" id="{86438E13-F728-46E2-B511-EED9C9EB004C}"/>
              </a:ext>
            </a:extLst>
          </p:cNvPr>
          <p:cNvSpPr/>
          <p:nvPr/>
        </p:nvSpPr>
        <p:spPr>
          <a:xfrm>
            <a:off x="1317505" y="6533758"/>
            <a:ext cx="7369295" cy="248042"/>
          </a:xfrm>
          <a:prstGeom prst="rect">
            <a:avLst/>
          </a:prstGeom>
          <a:noFill/>
        </p:spPr>
        <p:txBody>
          <a:bodyPr wrap="none" anchor="b">
            <a:noAutofit/>
          </a:bodyPr>
          <a:lstStyle/>
          <a:p>
            <a:pPr algn="r"/>
            <a:r>
              <a:rPr lang="en-US" sz="1000" dirty="0">
                <a:solidFill>
                  <a:schemeClr val="bg1">
                    <a:lumMod val="50000"/>
                  </a:schemeClr>
                </a:solidFill>
              </a:rPr>
              <a:t>Source: Johnson, Lewis and Nubbemeyer’17a</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991" y="1524000"/>
            <a:ext cx="1428075" cy="1376706"/>
          </a:xfrm>
          <a:prstGeom prst="rect">
            <a:avLst/>
          </a:prstGeom>
        </p:spPr>
      </p:pic>
      <p:grpSp>
        <p:nvGrpSpPr>
          <p:cNvPr id="17" name="Group 16" descr="Two flow charts demonstrate the processes involved in measuring advertising exposure when there is ad treatment, and when there is no ad treatment."/>
          <p:cNvGrpSpPr/>
          <p:nvPr/>
        </p:nvGrpSpPr>
        <p:grpSpPr>
          <a:xfrm>
            <a:off x="417933" y="2921422"/>
            <a:ext cx="8457651" cy="3582179"/>
            <a:chOff x="417933" y="2921422"/>
            <a:chExt cx="8457651" cy="3582179"/>
          </a:xfrm>
        </p:grpSpPr>
        <p:sp>
          <p:nvSpPr>
            <p:cNvPr id="19" name="Rectangle 18"/>
            <p:cNvSpPr/>
            <p:nvPr/>
          </p:nvSpPr>
          <p:spPr>
            <a:xfrm>
              <a:off x="3708924" y="3097016"/>
              <a:ext cx="4977876" cy="3406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0" name="Straight Connector 19"/>
            <p:cNvCxnSpPr/>
            <p:nvPr/>
          </p:nvCxnSpPr>
          <p:spPr>
            <a:xfrm>
              <a:off x="3705218" y="3097016"/>
              <a:ext cx="0" cy="340658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21290" y="3272978"/>
              <a:ext cx="1457920" cy="263075"/>
            </a:xfrm>
            <a:prstGeom prst="rect">
              <a:avLst/>
            </a:prstGeom>
            <a:solidFill>
              <a:schemeClr val="bg1"/>
            </a:solidFill>
          </p:spPr>
          <p:txBody>
            <a:bodyPr wrap="none" rtlCol="0" anchor="ctr">
              <a:noAutofit/>
            </a:bodyPr>
            <a:lstStyle/>
            <a:p>
              <a:pPr algn="ctr"/>
              <a:r>
                <a:rPr lang="en-US" sz="1400" dirty="0"/>
                <a:t>No Ad treatment</a:t>
              </a:r>
            </a:p>
          </p:txBody>
        </p:sp>
        <p:sp>
          <p:nvSpPr>
            <p:cNvPr id="22" name="TextBox 21"/>
            <p:cNvSpPr txBox="1"/>
            <p:nvPr/>
          </p:nvSpPr>
          <p:spPr>
            <a:xfrm>
              <a:off x="2267170" y="3272978"/>
              <a:ext cx="1210858" cy="263075"/>
            </a:xfrm>
            <a:prstGeom prst="rect">
              <a:avLst/>
            </a:prstGeom>
            <a:solidFill>
              <a:schemeClr val="bg1"/>
            </a:solidFill>
          </p:spPr>
          <p:txBody>
            <a:bodyPr wrap="none" rtlCol="0" anchor="ctr">
              <a:noAutofit/>
            </a:bodyPr>
            <a:lstStyle/>
            <a:p>
              <a:r>
                <a:rPr lang="en-US" sz="1400" dirty="0"/>
                <a:t>Ad treatment</a:t>
              </a:r>
            </a:p>
          </p:txBody>
        </p:sp>
        <p:sp>
          <p:nvSpPr>
            <p:cNvPr id="23" name="TextBox 22">
              <a:extLst>
                <a:ext uri="{FF2B5EF4-FFF2-40B4-BE49-F238E27FC236}">
                  <a16:creationId xmlns:a16="http://schemas.microsoft.com/office/drawing/2014/main" id="{3D293EC4-2C22-5348-B420-C3CE5FE4182A}"/>
                </a:ext>
              </a:extLst>
            </p:cNvPr>
            <p:cNvSpPr txBox="1"/>
            <p:nvPr/>
          </p:nvSpPr>
          <p:spPr>
            <a:xfrm>
              <a:off x="417933" y="4846283"/>
              <a:ext cx="1465248" cy="337812"/>
            </a:xfrm>
            <a:prstGeom prst="rect">
              <a:avLst/>
            </a:prstGeom>
            <a:noFill/>
          </p:spPr>
          <p:txBody>
            <a:bodyPr wrap="square" rtlCol="0">
              <a:noAutofit/>
            </a:bodyPr>
            <a:lstStyle/>
            <a:p>
              <a:r>
                <a:rPr lang="en-US" b="1" dirty="0"/>
                <a:t>Measure </a:t>
              </a:r>
              <a:r>
                <a:rPr lang="en-US" b="1" i="1" dirty="0">
                  <a:solidFill>
                    <a:srgbClr val="800000"/>
                  </a:solidFill>
                </a:rPr>
                <a:t>Y</a:t>
              </a:r>
              <a:r>
                <a:rPr lang="en-US" b="1" baseline="-25000" dirty="0">
                  <a:solidFill>
                    <a:srgbClr val="800000"/>
                  </a:solidFill>
                </a:rPr>
                <a:t>i2</a:t>
              </a:r>
            </a:p>
          </p:txBody>
        </p:sp>
        <p:sp>
          <p:nvSpPr>
            <p:cNvPr id="24" name="TextBox 23">
              <a:extLst>
                <a:ext uri="{FF2B5EF4-FFF2-40B4-BE49-F238E27FC236}">
                  <a16:creationId xmlns:a16="http://schemas.microsoft.com/office/drawing/2014/main" id="{3D293EC4-2C22-5348-B420-C3CE5FE4182A}"/>
                </a:ext>
              </a:extLst>
            </p:cNvPr>
            <p:cNvSpPr txBox="1"/>
            <p:nvPr/>
          </p:nvSpPr>
          <p:spPr>
            <a:xfrm>
              <a:off x="7233600" y="2921422"/>
              <a:ext cx="1641984" cy="351188"/>
            </a:xfrm>
            <a:prstGeom prst="rect">
              <a:avLst/>
            </a:prstGeom>
            <a:noFill/>
          </p:spPr>
          <p:txBody>
            <a:bodyPr wrap="square" rtlCol="0">
              <a:noAutofit/>
            </a:bodyPr>
            <a:lstStyle/>
            <a:p>
              <a:r>
                <a:rPr lang="en-US" b="1" dirty="0"/>
                <a:t>Measure </a:t>
              </a:r>
              <a:r>
                <a:rPr lang="en-US" b="1" i="1" dirty="0">
                  <a:solidFill>
                    <a:srgbClr val="800000"/>
                  </a:solidFill>
                </a:rPr>
                <a:t>Y</a:t>
              </a:r>
              <a:r>
                <a:rPr lang="en-US" b="1" baseline="-25000" dirty="0">
                  <a:solidFill>
                    <a:srgbClr val="800000"/>
                  </a:solidFill>
                </a:rPr>
                <a:t>i1</a:t>
              </a:r>
            </a:p>
          </p:txBody>
        </p:sp>
        <p:grpSp>
          <p:nvGrpSpPr>
            <p:cNvPr id="25" name="Group 24"/>
            <p:cNvGrpSpPr/>
            <p:nvPr/>
          </p:nvGrpSpPr>
          <p:grpSpPr>
            <a:xfrm>
              <a:off x="2070375" y="3216257"/>
              <a:ext cx="1577560" cy="359551"/>
              <a:chOff x="381000" y="2965371"/>
              <a:chExt cx="1577560" cy="359551"/>
            </a:xfrm>
          </p:grpSpPr>
          <p:sp>
            <p:nvSpPr>
              <p:cNvPr id="103" name="Rectangle 102"/>
              <p:cNvSpPr/>
              <p:nvPr/>
            </p:nvSpPr>
            <p:spPr>
              <a:xfrm>
                <a:off x="381000" y="2965371"/>
                <a:ext cx="1577560" cy="359551"/>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4" name="TextBox 103"/>
              <p:cNvSpPr txBox="1"/>
              <p:nvPr/>
            </p:nvSpPr>
            <p:spPr>
              <a:xfrm>
                <a:off x="570836" y="2991258"/>
                <a:ext cx="1197889" cy="307777"/>
              </a:xfrm>
              <a:prstGeom prst="rect">
                <a:avLst/>
              </a:prstGeom>
              <a:noFill/>
            </p:spPr>
            <p:txBody>
              <a:bodyPr wrap="square" rtlCol="0" anchor="ctr">
                <a:noAutofit/>
              </a:bodyPr>
              <a:lstStyle/>
              <a:p>
                <a:pPr algn="ctr"/>
                <a:r>
                  <a:rPr lang="en-US" sz="1400" dirty="0"/>
                  <a:t>Ad treatment</a:t>
                </a:r>
              </a:p>
            </p:txBody>
          </p:sp>
        </p:grpSp>
        <p:grpSp>
          <p:nvGrpSpPr>
            <p:cNvPr id="26" name="Group 25"/>
            <p:cNvGrpSpPr/>
            <p:nvPr/>
          </p:nvGrpSpPr>
          <p:grpSpPr>
            <a:xfrm>
              <a:off x="2536822" y="4886136"/>
              <a:ext cx="669169" cy="467287"/>
              <a:chOff x="1005808" y="2857635"/>
              <a:chExt cx="669169" cy="467287"/>
            </a:xfrm>
          </p:grpSpPr>
          <p:sp>
            <p:nvSpPr>
              <p:cNvPr id="101" name="Rectangle 100"/>
              <p:cNvSpPr/>
              <p:nvPr/>
            </p:nvSpPr>
            <p:spPr>
              <a:xfrm>
                <a:off x="1005808" y="2857635"/>
                <a:ext cx="669169" cy="467287"/>
              </a:xfrm>
              <a:prstGeom prst="rect">
                <a:avLst/>
              </a:prstGeom>
              <a:solidFill>
                <a:srgbClr val="C2DCF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2" name="TextBox 101"/>
              <p:cNvSpPr txBox="1"/>
              <p:nvPr/>
            </p:nvSpPr>
            <p:spPr>
              <a:xfrm>
                <a:off x="1005808" y="2886709"/>
                <a:ext cx="669169" cy="307777"/>
              </a:xfrm>
              <a:prstGeom prst="rect">
                <a:avLst/>
              </a:prstGeom>
              <a:noFill/>
            </p:spPr>
            <p:txBody>
              <a:bodyPr wrap="square" rtlCol="0" anchor="ctr">
                <a:noAutofit/>
              </a:bodyPr>
              <a:lstStyle/>
              <a:p>
                <a:pPr algn="ctr"/>
                <a:r>
                  <a:rPr lang="en-US" sz="1000" dirty="0"/>
                  <a:t>Include</a:t>
                </a:r>
              </a:p>
            </p:txBody>
          </p:sp>
        </p:grpSp>
        <p:pic>
          <p:nvPicPr>
            <p:cNvPr id="2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07435" y="5193997"/>
              <a:ext cx="327942" cy="32004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grpSp>
          <p:nvGrpSpPr>
            <p:cNvPr id="28" name="Group 27"/>
            <p:cNvGrpSpPr/>
            <p:nvPr/>
          </p:nvGrpSpPr>
          <p:grpSpPr>
            <a:xfrm>
              <a:off x="498810" y="5492010"/>
              <a:ext cx="1197889" cy="467287"/>
              <a:chOff x="570836" y="2857635"/>
              <a:chExt cx="1197889" cy="467287"/>
            </a:xfrm>
          </p:grpSpPr>
          <p:sp>
            <p:nvSpPr>
              <p:cNvPr id="99" name="Rectangle 98"/>
              <p:cNvSpPr/>
              <p:nvPr/>
            </p:nvSpPr>
            <p:spPr>
              <a:xfrm>
                <a:off x="664582" y="2857635"/>
                <a:ext cx="1010396" cy="467287"/>
              </a:xfrm>
              <a:prstGeom prst="rect">
                <a:avLst/>
              </a:prstGeom>
              <a:solidFill>
                <a:srgbClr val="C2DCF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0" name="TextBox 99"/>
              <p:cNvSpPr txBox="1"/>
              <p:nvPr/>
            </p:nvSpPr>
            <p:spPr>
              <a:xfrm>
                <a:off x="570836" y="2991258"/>
                <a:ext cx="1197889" cy="307777"/>
              </a:xfrm>
              <a:prstGeom prst="rect">
                <a:avLst/>
              </a:prstGeom>
              <a:noFill/>
            </p:spPr>
            <p:txBody>
              <a:bodyPr wrap="square" rtlCol="0" anchor="ctr">
                <a:noAutofit/>
              </a:bodyPr>
              <a:lstStyle/>
              <a:p>
                <a:pPr algn="ctr"/>
                <a:r>
                  <a:rPr lang="en-US" sz="1000" dirty="0"/>
                  <a:t>Louboutin wins</a:t>
                </a:r>
              </a:p>
            </p:txBody>
          </p:sp>
        </p:grp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3783" y="5331396"/>
              <a:ext cx="327942" cy="32004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grpSp>
          <p:nvGrpSpPr>
            <p:cNvPr id="30" name="Group 29"/>
            <p:cNvGrpSpPr/>
            <p:nvPr/>
          </p:nvGrpSpPr>
          <p:grpSpPr>
            <a:xfrm>
              <a:off x="592556" y="6036314"/>
              <a:ext cx="1010396" cy="467287"/>
              <a:chOff x="664582" y="2857635"/>
              <a:chExt cx="1010396" cy="467287"/>
            </a:xfrm>
          </p:grpSpPr>
          <p:sp>
            <p:nvSpPr>
              <p:cNvPr id="97" name="Rectangle 96"/>
              <p:cNvSpPr/>
              <p:nvPr/>
            </p:nvSpPr>
            <p:spPr>
              <a:xfrm>
                <a:off x="664582" y="2857635"/>
                <a:ext cx="1010396" cy="467287"/>
              </a:xfrm>
              <a:prstGeom prst="rect">
                <a:avLst/>
              </a:prstGeom>
              <a:solidFill>
                <a:srgbClr val="C2DCF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8" name="TextBox 97"/>
              <p:cNvSpPr txBox="1"/>
              <p:nvPr/>
            </p:nvSpPr>
            <p:spPr>
              <a:xfrm>
                <a:off x="686827" y="2937390"/>
                <a:ext cx="965908" cy="307777"/>
              </a:xfrm>
              <a:prstGeom prst="rect">
                <a:avLst/>
              </a:prstGeom>
              <a:noFill/>
            </p:spPr>
            <p:txBody>
              <a:bodyPr wrap="square" rtlCol="0" anchor="ctr">
                <a:noAutofit/>
              </a:bodyPr>
              <a:lstStyle/>
              <a:p>
                <a:pPr algn="ctr"/>
                <a:r>
                  <a:rPr lang="en-US" sz="1000" dirty="0"/>
                  <a:t>Another ad wins</a:t>
                </a:r>
              </a:p>
            </p:txBody>
          </p:sp>
        </p:grpSp>
        <p:sp>
          <p:nvSpPr>
            <p:cNvPr id="31" name="Freeform 30"/>
            <p:cNvSpPr/>
            <p:nvPr/>
          </p:nvSpPr>
          <p:spPr>
            <a:xfrm>
              <a:off x="1677335" y="5716402"/>
              <a:ext cx="589031" cy="538543"/>
            </a:xfrm>
            <a:custGeom>
              <a:avLst/>
              <a:gdLst>
                <a:gd name="connsiteX0" fmla="*/ 11220 w 589031"/>
                <a:gd name="connsiteY0" fmla="*/ 0 h 538543"/>
                <a:gd name="connsiteX1" fmla="*/ 589031 w 589031"/>
                <a:gd name="connsiteY1" fmla="*/ 0 h 538543"/>
                <a:gd name="connsiteX2" fmla="*/ 589031 w 589031"/>
                <a:gd name="connsiteY2" fmla="*/ 538543 h 538543"/>
                <a:gd name="connsiteX3" fmla="*/ 0 w 589031"/>
                <a:gd name="connsiteY3" fmla="*/ 538543 h 538543"/>
              </a:gdLst>
              <a:ahLst/>
              <a:cxnLst>
                <a:cxn ang="0">
                  <a:pos x="connsiteX0" y="connsiteY0"/>
                </a:cxn>
                <a:cxn ang="0">
                  <a:pos x="connsiteX1" y="connsiteY1"/>
                </a:cxn>
                <a:cxn ang="0">
                  <a:pos x="connsiteX2" y="connsiteY2"/>
                </a:cxn>
                <a:cxn ang="0">
                  <a:pos x="connsiteX3" y="connsiteY3"/>
                </a:cxn>
              </a:cxnLst>
              <a:rect l="l" t="t" r="r" b="b"/>
              <a:pathLst>
                <a:path w="589031" h="538543">
                  <a:moveTo>
                    <a:pt x="11220" y="0"/>
                  </a:moveTo>
                  <a:lnTo>
                    <a:pt x="589031" y="0"/>
                  </a:lnTo>
                  <a:lnTo>
                    <a:pt x="589031" y="538543"/>
                  </a:lnTo>
                  <a:lnTo>
                    <a:pt x="0" y="538543"/>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3" name="Rectangle 32"/>
            <p:cNvSpPr/>
            <p:nvPr/>
          </p:nvSpPr>
          <p:spPr>
            <a:xfrm>
              <a:off x="1608562" y="6217753"/>
              <a:ext cx="74383" cy="74383"/>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Rectangle 35"/>
            <p:cNvSpPr/>
            <p:nvPr/>
          </p:nvSpPr>
          <p:spPr>
            <a:xfrm>
              <a:off x="1608562" y="5679210"/>
              <a:ext cx="74383" cy="74383"/>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01850" y="5825653"/>
              <a:ext cx="327942" cy="32004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8" name="TextBox 37"/>
            <p:cNvSpPr txBox="1"/>
            <p:nvPr/>
          </p:nvSpPr>
          <p:spPr>
            <a:xfrm>
              <a:off x="1666115" y="5525594"/>
              <a:ext cx="539768" cy="207640"/>
            </a:xfrm>
            <a:prstGeom prst="rect">
              <a:avLst/>
            </a:prstGeom>
            <a:noFill/>
          </p:spPr>
          <p:txBody>
            <a:bodyPr wrap="square" lIns="0" rIns="0" rtlCol="0" anchor="ctr">
              <a:noAutofit/>
            </a:bodyPr>
            <a:lstStyle/>
            <a:p>
              <a:pPr algn="ctr"/>
              <a:r>
                <a:rPr lang="en-US" sz="1000" dirty="0"/>
                <a:t>Wins</a:t>
              </a:r>
            </a:p>
          </p:txBody>
        </p:sp>
        <p:sp>
          <p:nvSpPr>
            <p:cNvPr id="39" name="TextBox 38"/>
            <p:cNvSpPr txBox="1"/>
            <p:nvPr/>
          </p:nvSpPr>
          <p:spPr>
            <a:xfrm>
              <a:off x="1643675" y="6073668"/>
              <a:ext cx="539768" cy="207640"/>
            </a:xfrm>
            <a:prstGeom prst="rect">
              <a:avLst/>
            </a:prstGeom>
            <a:noFill/>
          </p:spPr>
          <p:txBody>
            <a:bodyPr wrap="square" lIns="0" rIns="0" rtlCol="0" anchor="ctr">
              <a:noAutofit/>
            </a:bodyPr>
            <a:lstStyle/>
            <a:p>
              <a:pPr algn="ctr"/>
              <a:r>
                <a:rPr lang="en-US" sz="1000" dirty="0"/>
                <a:t>Loses</a:t>
              </a:r>
            </a:p>
          </p:txBody>
        </p:sp>
        <p:grpSp>
          <p:nvGrpSpPr>
            <p:cNvPr id="40" name="Group 39"/>
            <p:cNvGrpSpPr/>
            <p:nvPr/>
          </p:nvGrpSpPr>
          <p:grpSpPr>
            <a:xfrm>
              <a:off x="4204445" y="4886136"/>
              <a:ext cx="669169" cy="467287"/>
              <a:chOff x="1005808" y="2857635"/>
              <a:chExt cx="669169" cy="467287"/>
            </a:xfrm>
          </p:grpSpPr>
          <p:sp>
            <p:nvSpPr>
              <p:cNvPr id="95" name="Rectangle 94"/>
              <p:cNvSpPr/>
              <p:nvPr/>
            </p:nvSpPr>
            <p:spPr>
              <a:xfrm>
                <a:off x="1005808" y="2857635"/>
                <a:ext cx="669169" cy="467287"/>
              </a:xfrm>
              <a:prstGeom prst="rect">
                <a:avLst/>
              </a:prstGeom>
              <a:solidFill>
                <a:srgbClr val="C2DCF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TextBox 95"/>
              <p:cNvSpPr txBox="1"/>
              <p:nvPr/>
            </p:nvSpPr>
            <p:spPr>
              <a:xfrm>
                <a:off x="1005808" y="2886709"/>
                <a:ext cx="669169" cy="307777"/>
              </a:xfrm>
              <a:prstGeom prst="rect">
                <a:avLst/>
              </a:prstGeom>
              <a:noFill/>
            </p:spPr>
            <p:txBody>
              <a:bodyPr wrap="square" rtlCol="0" anchor="ctr">
                <a:noAutofit/>
              </a:bodyPr>
              <a:lstStyle/>
              <a:p>
                <a:pPr algn="ctr"/>
                <a:r>
                  <a:rPr lang="en-US" sz="1000" dirty="0"/>
                  <a:t>Omit</a:t>
                </a:r>
              </a:p>
            </p:txBody>
          </p:sp>
        </p:grpSp>
        <p:pic>
          <p:nvPicPr>
            <p:cNvPr id="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5058" y="5193997"/>
              <a:ext cx="327942" cy="32004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cxnSp>
          <p:nvCxnSpPr>
            <p:cNvPr id="44" name="Straight Arrow Connector 43"/>
            <p:cNvCxnSpPr>
              <a:stCxn id="103" idx="2"/>
            </p:cNvCxnSpPr>
            <p:nvPr/>
          </p:nvCxnSpPr>
          <p:spPr>
            <a:xfrm>
              <a:off x="2859155" y="3575808"/>
              <a:ext cx="0" cy="1310328"/>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537178" y="3575808"/>
              <a:ext cx="0" cy="1310328"/>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716402" y="5954113"/>
              <a:ext cx="74383" cy="74383"/>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49" name="Group 48"/>
            <p:cNvGrpSpPr/>
            <p:nvPr/>
          </p:nvGrpSpPr>
          <p:grpSpPr>
            <a:xfrm>
              <a:off x="5802382" y="5757662"/>
              <a:ext cx="1010396" cy="467287"/>
              <a:chOff x="664582" y="2857635"/>
              <a:chExt cx="1010396" cy="467287"/>
            </a:xfrm>
          </p:grpSpPr>
          <p:sp>
            <p:nvSpPr>
              <p:cNvPr id="93" name="Rectangle 92"/>
              <p:cNvSpPr/>
              <p:nvPr/>
            </p:nvSpPr>
            <p:spPr>
              <a:xfrm>
                <a:off x="664582" y="2857635"/>
                <a:ext cx="1010396" cy="467287"/>
              </a:xfrm>
              <a:prstGeom prst="rect">
                <a:avLst/>
              </a:prstGeom>
              <a:solidFill>
                <a:srgbClr val="C2DCF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4" name="TextBox 93"/>
              <p:cNvSpPr txBox="1"/>
              <p:nvPr/>
            </p:nvSpPr>
            <p:spPr>
              <a:xfrm>
                <a:off x="686827" y="2937390"/>
                <a:ext cx="965908" cy="307777"/>
              </a:xfrm>
              <a:prstGeom prst="rect">
                <a:avLst/>
              </a:prstGeom>
              <a:noFill/>
            </p:spPr>
            <p:txBody>
              <a:bodyPr wrap="square" rtlCol="0" anchor="ctr">
                <a:noAutofit/>
              </a:bodyPr>
              <a:lstStyle/>
              <a:p>
                <a:pPr algn="ctr"/>
                <a:r>
                  <a:rPr lang="en-US" sz="1000" dirty="0"/>
                  <a:t>Another ad wins</a:t>
                </a:r>
              </a:p>
            </p:txBody>
          </p:sp>
        </p:grpSp>
        <p:cxnSp>
          <p:nvCxnSpPr>
            <p:cNvPr id="50" name="Straight Connector 49"/>
            <p:cNvCxnSpPr>
              <a:stCxn id="37" idx="3"/>
            </p:cNvCxnSpPr>
            <p:nvPr/>
          </p:nvCxnSpPr>
          <p:spPr>
            <a:xfrm>
              <a:off x="2429792" y="5985673"/>
              <a:ext cx="328661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2536822" y="5811530"/>
              <a:ext cx="2336792" cy="359551"/>
              <a:chOff x="-27200" y="2965371"/>
              <a:chExt cx="2336792" cy="359551"/>
            </a:xfrm>
          </p:grpSpPr>
          <p:sp>
            <p:nvSpPr>
              <p:cNvPr id="91" name="Rectangle 90"/>
              <p:cNvSpPr/>
              <p:nvPr/>
            </p:nvSpPr>
            <p:spPr>
              <a:xfrm>
                <a:off x="-27200" y="2965371"/>
                <a:ext cx="2336792" cy="359551"/>
              </a:xfrm>
              <a:prstGeom prst="rect">
                <a:avLst/>
              </a:prstGeom>
              <a:solidFill>
                <a:srgbClr val="97C7F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2" name="TextBox 91"/>
              <p:cNvSpPr txBox="1"/>
              <p:nvPr/>
            </p:nvSpPr>
            <p:spPr>
              <a:xfrm>
                <a:off x="542252" y="2991258"/>
                <a:ext cx="1197889" cy="307777"/>
              </a:xfrm>
              <a:prstGeom prst="rect">
                <a:avLst/>
              </a:prstGeom>
              <a:noFill/>
            </p:spPr>
            <p:txBody>
              <a:bodyPr wrap="square" rtlCol="0" anchor="ctr">
                <a:noAutofit/>
              </a:bodyPr>
              <a:lstStyle/>
              <a:p>
                <a:pPr algn="ctr"/>
                <a:r>
                  <a:rPr lang="en-US" sz="1000" dirty="0"/>
                  <a:t>Real Auction</a:t>
                </a:r>
              </a:p>
            </p:txBody>
          </p:sp>
        </p:grpSp>
        <p:grpSp>
          <p:nvGrpSpPr>
            <p:cNvPr id="52" name="Group 51"/>
            <p:cNvGrpSpPr/>
            <p:nvPr/>
          </p:nvGrpSpPr>
          <p:grpSpPr>
            <a:xfrm>
              <a:off x="2859155" y="5514037"/>
              <a:ext cx="1678023" cy="297494"/>
              <a:chOff x="2859155" y="4508049"/>
              <a:chExt cx="1678023" cy="1310328"/>
            </a:xfrm>
          </p:grpSpPr>
          <p:cxnSp>
            <p:nvCxnSpPr>
              <p:cNvPr id="89" name="Straight Arrow Connector 88"/>
              <p:cNvCxnSpPr/>
              <p:nvPr/>
            </p:nvCxnSpPr>
            <p:spPr>
              <a:xfrm>
                <a:off x="2859155" y="4508049"/>
                <a:ext cx="0" cy="1310328"/>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537178" y="4508049"/>
                <a:ext cx="0" cy="1310328"/>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4654126" y="5247078"/>
              <a:ext cx="179615" cy="179615"/>
              <a:chOff x="7602311" y="4907994"/>
              <a:chExt cx="179615" cy="179615"/>
            </a:xfrm>
          </p:grpSpPr>
          <p:cxnSp>
            <p:nvCxnSpPr>
              <p:cNvPr id="87" name="Straight Connector 86"/>
              <p:cNvCxnSpPr/>
              <p:nvPr/>
            </p:nvCxnSpPr>
            <p:spPr>
              <a:xfrm>
                <a:off x="7602311" y="4907994"/>
                <a:ext cx="179615" cy="179615"/>
              </a:xfrm>
              <a:prstGeom prst="line">
                <a:avLst/>
              </a:prstGeom>
              <a:ln w="76200">
                <a:solidFill>
                  <a:srgbClr val="F4555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7602311" y="4907994"/>
                <a:ext cx="179615" cy="179615"/>
              </a:xfrm>
              <a:prstGeom prst="line">
                <a:avLst/>
              </a:prstGeom>
              <a:ln w="76200">
                <a:solidFill>
                  <a:srgbClr val="F4555F"/>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5531599" y="4064014"/>
              <a:ext cx="1010396" cy="467287"/>
              <a:chOff x="664582" y="2857635"/>
              <a:chExt cx="1010396" cy="467287"/>
            </a:xfrm>
          </p:grpSpPr>
          <p:sp>
            <p:nvSpPr>
              <p:cNvPr id="85" name="Rectangle 84"/>
              <p:cNvSpPr/>
              <p:nvPr/>
            </p:nvSpPr>
            <p:spPr>
              <a:xfrm>
                <a:off x="664582" y="2857635"/>
                <a:ext cx="1010396" cy="467287"/>
              </a:xfrm>
              <a:prstGeom prst="rect">
                <a:avLst/>
              </a:prstGeom>
              <a:solidFill>
                <a:srgbClr val="FFC9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6" name="TextBox 85"/>
              <p:cNvSpPr txBox="1"/>
              <p:nvPr/>
            </p:nvSpPr>
            <p:spPr>
              <a:xfrm>
                <a:off x="686827" y="2937390"/>
                <a:ext cx="965908" cy="307777"/>
              </a:xfrm>
              <a:prstGeom prst="rect">
                <a:avLst/>
              </a:prstGeom>
              <a:noFill/>
            </p:spPr>
            <p:txBody>
              <a:bodyPr wrap="square" rtlCol="0" anchor="ctr">
                <a:noAutofit/>
              </a:bodyPr>
              <a:lstStyle/>
              <a:p>
                <a:pPr algn="ctr"/>
                <a:r>
                  <a:rPr lang="en-US" sz="1000" dirty="0"/>
                  <a:t>Simulated Auction</a:t>
                </a:r>
              </a:p>
            </p:txBody>
          </p:sp>
        </p:grpSp>
        <p:grpSp>
          <p:nvGrpSpPr>
            <p:cNvPr id="56" name="Group 55"/>
            <p:cNvGrpSpPr/>
            <p:nvPr/>
          </p:nvGrpSpPr>
          <p:grpSpPr>
            <a:xfrm flipH="1">
              <a:off x="6815440" y="3906499"/>
              <a:ext cx="657804" cy="612926"/>
              <a:chOff x="6229281" y="4647252"/>
              <a:chExt cx="657804" cy="612926"/>
            </a:xfrm>
          </p:grpSpPr>
          <p:sp>
            <p:nvSpPr>
              <p:cNvPr id="82" name="Freeform 81"/>
              <p:cNvSpPr/>
              <p:nvPr/>
            </p:nvSpPr>
            <p:spPr>
              <a:xfrm>
                <a:off x="6298054" y="4684444"/>
                <a:ext cx="589031" cy="538543"/>
              </a:xfrm>
              <a:custGeom>
                <a:avLst/>
                <a:gdLst>
                  <a:gd name="connsiteX0" fmla="*/ 11220 w 589031"/>
                  <a:gd name="connsiteY0" fmla="*/ 0 h 538543"/>
                  <a:gd name="connsiteX1" fmla="*/ 589031 w 589031"/>
                  <a:gd name="connsiteY1" fmla="*/ 0 h 538543"/>
                  <a:gd name="connsiteX2" fmla="*/ 589031 w 589031"/>
                  <a:gd name="connsiteY2" fmla="*/ 538543 h 538543"/>
                  <a:gd name="connsiteX3" fmla="*/ 0 w 589031"/>
                  <a:gd name="connsiteY3" fmla="*/ 538543 h 538543"/>
                </a:gdLst>
                <a:ahLst/>
                <a:cxnLst>
                  <a:cxn ang="0">
                    <a:pos x="connsiteX0" y="connsiteY0"/>
                  </a:cxn>
                  <a:cxn ang="0">
                    <a:pos x="connsiteX1" y="connsiteY1"/>
                  </a:cxn>
                  <a:cxn ang="0">
                    <a:pos x="connsiteX2" y="connsiteY2"/>
                  </a:cxn>
                  <a:cxn ang="0">
                    <a:pos x="connsiteX3" y="connsiteY3"/>
                  </a:cxn>
                </a:cxnLst>
                <a:rect l="l" t="t" r="r" b="b"/>
                <a:pathLst>
                  <a:path w="589031" h="538543">
                    <a:moveTo>
                      <a:pt x="11220" y="0"/>
                    </a:moveTo>
                    <a:lnTo>
                      <a:pt x="589031" y="0"/>
                    </a:lnTo>
                    <a:lnTo>
                      <a:pt x="589031" y="538543"/>
                    </a:lnTo>
                    <a:lnTo>
                      <a:pt x="0" y="538543"/>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3" name="Rectangle 82"/>
              <p:cNvSpPr/>
              <p:nvPr/>
            </p:nvSpPr>
            <p:spPr>
              <a:xfrm>
                <a:off x="6229281" y="5185795"/>
                <a:ext cx="74383" cy="74383"/>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4" name="Rectangle 83"/>
              <p:cNvSpPr/>
              <p:nvPr/>
            </p:nvSpPr>
            <p:spPr>
              <a:xfrm>
                <a:off x="6229281" y="4647252"/>
                <a:ext cx="74383" cy="74383"/>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cxnSp>
          <p:nvCxnSpPr>
            <p:cNvPr id="58" name="Straight Connector 57"/>
            <p:cNvCxnSpPr>
              <a:endCxn id="61" idx="1"/>
            </p:cNvCxnSpPr>
            <p:nvPr/>
          </p:nvCxnSpPr>
          <p:spPr>
            <a:xfrm>
              <a:off x="6541995" y="4213110"/>
              <a:ext cx="11510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7095" y="4053090"/>
              <a:ext cx="327942" cy="32004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63" name="TextBox 62"/>
            <p:cNvSpPr txBox="1"/>
            <p:nvPr/>
          </p:nvSpPr>
          <p:spPr>
            <a:xfrm>
              <a:off x="6889264" y="3755647"/>
              <a:ext cx="539768" cy="207640"/>
            </a:xfrm>
            <a:prstGeom prst="rect">
              <a:avLst/>
            </a:prstGeom>
            <a:noFill/>
          </p:spPr>
          <p:txBody>
            <a:bodyPr wrap="square" lIns="0" rIns="0" rtlCol="0" anchor="ctr">
              <a:noAutofit/>
            </a:bodyPr>
            <a:lstStyle/>
            <a:p>
              <a:pPr algn="ctr"/>
              <a:r>
                <a:rPr lang="en-US" sz="1000" dirty="0"/>
                <a:t>Wins</a:t>
              </a:r>
            </a:p>
          </p:txBody>
        </p:sp>
        <p:sp>
          <p:nvSpPr>
            <p:cNvPr id="64" name="TextBox 63"/>
            <p:cNvSpPr txBox="1"/>
            <p:nvPr/>
          </p:nvSpPr>
          <p:spPr>
            <a:xfrm>
              <a:off x="6896514" y="4279969"/>
              <a:ext cx="539768" cy="207640"/>
            </a:xfrm>
            <a:prstGeom prst="rect">
              <a:avLst/>
            </a:prstGeom>
            <a:noFill/>
          </p:spPr>
          <p:txBody>
            <a:bodyPr wrap="square" lIns="0" rIns="0" rtlCol="0" anchor="ctr">
              <a:noAutofit/>
            </a:bodyPr>
            <a:lstStyle/>
            <a:p>
              <a:pPr algn="ctr"/>
              <a:r>
                <a:rPr lang="en-US" sz="1000" dirty="0"/>
                <a:t>Loses</a:t>
              </a:r>
            </a:p>
          </p:txBody>
        </p:sp>
        <p:sp>
          <p:nvSpPr>
            <p:cNvPr id="65" name="Freeform 64"/>
            <p:cNvSpPr/>
            <p:nvPr/>
          </p:nvSpPr>
          <p:spPr>
            <a:xfrm>
              <a:off x="4815444" y="3568535"/>
              <a:ext cx="712520" cy="730333"/>
            </a:xfrm>
            <a:custGeom>
              <a:avLst/>
              <a:gdLst>
                <a:gd name="connsiteX0" fmla="*/ 0 w 712520"/>
                <a:gd name="connsiteY0" fmla="*/ 0 h 730333"/>
                <a:gd name="connsiteX1" fmla="*/ 0 w 712520"/>
                <a:gd name="connsiteY1" fmla="*/ 730333 h 730333"/>
                <a:gd name="connsiteX2" fmla="*/ 712520 w 712520"/>
                <a:gd name="connsiteY2" fmla="*/ 730333 h 730333"/>
              </a:gdLst>
              <a:ahLst/>
              <a:cxnLst>
                <a:cxn ang="0">
                  <a:pos x="connsiteX0" y="connsiteY0"/>
                </a:cxn>
                <a:cxn ang="0">
                  <a:pos x="connsiteX1" y="connsiteY1"/>
                </a:cxn>
                <a:cxn ang="0">
                  <a:pos x="connsiteX2" y="connsiteY2"/>
                </a:cxn>
              </a:cxnLst>
              <a:rect l="l" t="t" r="r" b="b"/>
              <a:pathLst>
                <a:path w="712520" h="730333">
                  <a:moveTo>
                    <a:pt x="0" y="0"/>
                  </a:moveTo>
                  <a:lnTo>
                    <a:pt x="0" y="730333"/>
                  </a:lnTo>
                  <a:lnTo>
                    <a:pt x="712520" y="730333"/>
                  </a:lnTo>
                </a:path>
              </a:pathLst>
            </a:custGeom>
            <a:noFill/>
            <a:ln w="28575">
              <a:solidFill>
                <a:schemeClr val="bg1">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66" name="Group 65"/>
            <p:cNvGrpSpPr/>
            <p:nvPr/>
          </p:nvGrpSpPr>
          <p:grpSpPr>
            <a:xfrm>
              <a:off x="3764066" y="3216257"/>
              <a:ext cx="1577562" cy="359551"/>
              <a:chOff x="381000" y="2965371"/>
              <a:chExt cx="1577562" cy="359551"/>
            </a:xfrm>
          </p:grpSpPr>
          <p:sp>
            <p:nvSpPr>
              <p:cNvPr id="80" name="Rectangle 79"/>
              <p:cNvSpPr/>
              <p:nvPr/>
            </p:nvSpPr>
            <p:spPr>
              <a:xfrm>
                <a:off x="381000" y="2965371"/>
                <a:ext cx="1577560" cy="359551"/>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1" name="TextBox 80"/>
              <p:cNvSpPr txBox="1"/>
              <p:nvPr/>
            </p:nvSpPr>
            <p:spPr>
              <a:xfrm>
                <a:off x="381000" y="2991258"/>
                <a:ext cx="1577562" cy="307777"/>
              </a:xfrm>
              <a:prstGeom prst="rect">
                <a:avLst/>
              </a:prstGeom>
              <a:noFill/>
            </p:spPr>
            <p:txBody>
              <a:bodyPr wrap="square" rtlCol="0" anchor="ctr">
                <a:noAutofit/>
              </a:bodyPr>
              <a:lstStyle/>
              <a:p>
                <a:pPr algn="ctr"/>
                <a:r>
                  <a:rPr lang="en-US" sz="1400" dirty="0"/>
                  <a:t>No Ad treatment</a:t>
                </a:r>
              </a:p>
            </p:txBody>
          </p:sp>
        </p:grpSp>
        <p:grpSp>
          <p:nvGrpSpPr>
            <p:cNvPr id="67" name="Group 66"/>
            <p:cNvGrpSpPr/>
            <p:nvPr/>
          </p:nvGrpSpPr>
          <p:grpSpPr>
            <a:xfrm>
              <a:off x="7480220" y="3699670"/>
              <a:ext cx="1010396" cy="467287"/>
              <a:chOff x="664582" y="2857635"/>
              <a:chExt cx="1010396" cy="467287"/>
            </a:xfrm>
          </p:grpSpPr>
          <p:sp>
            <p:nvSpPr>
              <p:cNvPr id="78" name="Rectangle 77"/>
              <p:cNvSpPr/>
              <p:nvPr/>
            </p:nvSpPr>
            <p:spPr>
              <a:xfrm>
                <a:off x="664582" y="2857635"/>
                <a:ext cx="1010396" cy="467287"/>
              </a:xfrm>
              <a:prstGeom prst="rect">
                <a:avLst/>
              </a:prstGeom>
              <a:solidFill>
                <a:srgbClr val="FFC9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9" name="TextBox 78"/>
              <p:cNvSpPr txBox="1"/>
              <p:nvPr/>
            </p:nvSpPr>
            <p:spPr>
              <a:xfrm>
                <a:off x="686827" y="2937390"/>
                <a:ext cx="965908" cy="307777"/>
              </a:xfrm>
              <a:prstGeom prst="rect">
                <a:avLst/>
              </a:prstGeom>
              <a:noFill/>
            </p:spPr>
            <p:txBody>
              <a:bodyPr wrap="square" rtlCol="0" anchor="ctr">
                <a:noAutofit/>
              </a:bodyPr>
              <a:lstStyle/>
              <a:p>
                <a:pPr algn="ctr"/>
                <a:r>
                  <a:rPr lang="en-US" sz="1000" dirty="0"/>
                  <a:t>Log</a:t>
                </a:r>
              </a:p>
              <a:p>
                <a:pPr algn="ctr"/>
                <a:r>
                  <a:rPr lang="en-US" sz="1000" dirty="0"/>
                  <a:t>Ghost Ad = 1</a:t>
                </a:r>
              </a:p>
            </p:txBody>
          </p:sp>
        </p:grpSp>
        <p:grpSp>
          <p:nvGrpSpPr>
            <p:cNvPr id="68" name="Group 67"/>
            <p:cNvGrpSpPr/>
            <p:nvPr/>
          </p:nvGrpSpPr>
          <p:grpSpPr>
            <a:xfrm>
              <a:off x="7480220" y="4245426"/>
              <a:ext cx="1010396" cy="467287"/>
              <a:chOff x="664582" y="2857635"/>
              <a:chExt cx="1010396" cy="467287"/>
            </a:xfrm>
          </p:grpSpPr>
          <p:sp>
            <p:nvSpPr>
              <p:cNvPr id="76" name="Rectangle 75"/>
              <p:cNvSpPr/>
              <p:nvPr/>
            </p:nvSpPr>
            <p:spPr>
              <a:xfrm>
                <a:off x="664582" y="2857635"/>
                <a:ext cx="1010396" cy="467287"/>
              </a:xfrm>
              <a:prstGeom prst="rect">
                <a:avLst/>
              </a:prstGeom>
              <a:solidFill>
                <a:srgbClr val="FFC99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7" name="TextBox 76"/>
              <p:cNvSpPr txBox="1"/>
              <p:nvPr/>
            </p:nvSpPr>
            <p:spPr>
              <a:xfrm>
                <a:off x="686827" y="2937390"/>
                <a:ext cx="965908" cy="307777"/>
              </a:xfrm>
              <a:prstGeom prst="rect">
                <a:avLst/>
              </a:prstGeom>
              <a:noFill/>
            </p:spPr>
            <p:txBody>
              <a:bodyPr wrap="square" rtlCol="0" anchor="ctr">
                <a:noAutofit/>
              </a:bodyPr>
              <a:lstStyle/>
              <a:p>
                <a:pPr algn="ctr"/>
                <a:r>
                  <a:rPr lang="en-US" sz="1000" dirty="0"/>
                  <a:t>Log</a:t>
                </a:r>
              </a:p>
              <a:p>
                <a:pPr algn="ctr"/>
                <a:r>
                  <a:rPr lang="en-US" sz="1000" dirty="0"/>
                  <a:t>Ghost Ad = 0</a:t>
                </a:r>
              </a:p>
            </p:txBody>
          </p:sp>
        </p:grpSp>
        <p:pic>
          <p:nvPicPr>
            <p:cNvPr id="6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4702" y="3449044"/>
              <a:ext cx="301433" cy="32004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7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4702" y="4696235"/>
              <a:ext cx="301433" cy="32004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grpSp>
          <p:nvGrpSpPr>
            <p:cNvPr id="71" name="Group 70"/>
            <p:cNvGrpSpPr/>
            <p:nvPr/>
          </p:nvGrpSpPr>
          <p:grpSpPr>
            <a:xfrm>
              <a:off x="8072406" y="4766447"/>
              <a:ext cx="179615" cy="179615"/>
              <a:chOff x="7602311" y="4907994"/>
              <a:chExt cx="179615" cy="179615"/>
            </a:xfrm>
          </p:grpSpPr>
          <p:cxnSp>
            <p:nvCxnSpPr>
              <p:cNvPr id="74" name="Straight Connector 73"/>
              <p:cNvCxnSpPr/>
              <p:nvPr/>
            </p:nvCxnSpPr>
            <p:spPr>
              <a:xfrm>
                <a:off x="7602311" y="4907994"/>
                <a:ext cx="179615" cy="179615"/>
              </a:xfrm>
              <a:prstGeom prst="line">
                <a:avLst/>
              </a:prstGeom>
              <a:ln w="76200">
                <a:solidFill>
                  <a:srgbClr val="F4555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7602311" y="4907994"/>
                <a:ext cx="179615" cy="179615"/>
              </a:xfrm>
              <a:prstGeom prst="line">
                <a:avLst/>
              </a:prstGeom>
              <a:ln w="76200">
                <a:solidFill>
                  <a:srgbClr val="F4555F"/>
                </a:solidFill>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B38642C0-2E7C-7A49-AB57-B728DDE774EC}"/>
                </a:ext>
              </a:extLst>
            </p:cNvPr>
            <p:cNvSpPr txBox="1"/>
            <p:nvPr/>
          </p:nvSpPr>
          <p:spPr>
            <a:xfrm>
              <a:off x="7346376" y="3348810"/>
              <a:ext cx="1213053" cy="864300"/>
            </a:xfrm>
            <a:prstGeom prst="rect">
              <a:avLst/>
            </a:prstGeom>
            <a:noFill/>
            <a:ln w="25400">
              <a:solidFill>
                <a:srgbClr val="C00000"/>
              </a:solidFill>
            </a:ln>
          </p:spPr>
          <p:txBody>
            <a:bodyPr wrap="square" rtlCol="0">
              <a:noAutofit/>
            </a:bodyPr>
            <a:lstStyle/>
            <a:p>
              <a:endParaRPr lang="en-US" dirty="0"/>
            </a:p>
          </p:txBody>
        </p:sp>
        <p:sp>
          <p:nvSpPr>
            <p:cNvPr id="73" name="TextBox 72">
              <a:extLst>
                <a:ext uri="{FF2B5EF4-FFF2-40B4-BE49-F238E27FC236}">
                  <a16:creationId xmlns:a16="http://schemas.microsoft.com/office/drawing/2014/main" id="{B38642C0-2E7C-7A49-AB57-B728DDE774EC}"/>
                </a:ext>
              </a:extLst>
            </p:cNvPr>
            <p:cNvSpPr txBox="1"/>
            <p:nvPr/>
          </p:nvSpPr>
          <p:spPr>
            <a:xfrm>
              <a:off x="509711" y="5236913"/>
              <a:ext cx="1197889" cy="765740"/>
            </a:xfrm>
            <a:prstGeom prst="rect">
              <a:avLst/>
            </a:prstGeom>
            <a:noFill/>
            <a:ln w="25400">
              <a:solidFill>
                <a:srgbClr val="C00000"/>
              </a:solidFill>
            </a:ln>
          </p:spPr>
          <p:txBody>
            <a:bodyPr wrap="square" rtlCol="0">
              <a:noAutofit/>
            </a:bodyPr>
            <a:lstStyle/>
            <a:p>
              <a:endParaRPr lang="en-US" dirty="0"/>
            </a:p>
          </p:txBody>
        </p:sp>
      </p:grpSp>
      <p:sp>
        <p:nvSpPr>
          <p:cNvPr id="105" name="TextBox 104"/>
          <p:cNvSpPr txBox="1"/>
          <p:nvPr/>
        </p:nvSpPr>
        <p:spPr>
          <a:xfrm>
            <a:off x="599040" y="1666056"/>
            <a:ext cx="1371954" cy="356616"/>
          </a:xfrm>
          <a:prstGeom prst="rect">
            <a:avLst/>
          </a:prstGeom>
          <a:solidFill>
            <a:schemeClr val="bg1"/>
          </a:solidFill>
          <a:ln w="12700">
            <a:solidFill>
              <a:schemeClr val="bg1">
                <a:lumMod val="50000"/>
              </a:schemeClr>
            </a:solidFill>
          </a:ln>
        </p:spPr>
        <p:txBody>
          <a:bodyPr wrap="none" rtlCol="0" anchor="ctr">
            <a:noAutofit/>
          </a:bodyPr>
          <a:lstStyle/>
          <a:p>
            <a:r>
              <a:rPr lang="en-US" sz="1400" dirty="0"/>
              <a:t>Targeted user </a:t>
            </a:r>
          </a:p>
        </p:txBody>
      </p:sp>
      <p:cxnSp>
        <p:nvCxnSpPr>
          <p:cNvPr id="106" name="Straight Arrow Connector 105"/>
          <p:cNvCxnSpPr/>
          <p:nvPr/>
        </p:nvCxnSpPr>
        <p:spPr>
          <a:xfrm>
            <a:off x="2057400" y="1832436"/>
            <a:ext cx="1219200" cy="0"/>
          </a:xfrm>
          <a:prstGeom prst="straightConnector1">
            <a:avLst/>
          </a:prstGeom>
          <a:ln w="28575">
            <a:solidFill>
              <a:schemeClr val="tx1">
                <a:lumMod val="65000"/>
                <a:lumOff val="3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H="1">
            <a:off x="2819400" y="2468274"/>
            <a:ext cx="914402" cy="687530"/>
          </a:xfrm>
          <a:prstGeom prst="straightConnector1">
            <a:avLst/>
          </a:prstGeom>
          <a:ln w="28575">
            <a:solidFill>
              <a:schemeClr val="tx1">
                <a:lumMod val="65000"/>
                <a:lumOff val="3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3708924" y="2468799"/>
            <a:ext cx="945202" cy="687005"/>
          </a:xfrm>
          <a:prstGeom prst="straightConnector1">
            <a:avLst/>
          </a:prstGeom>
          <a:ln w="28575">
            <a:solidFill>
              <a:schemeClr val="tx1">
                <a:lumMod val="65000"/>
                <a:lumOff val="35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499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1D1E-47F6-524D-A6E1-11D222E4D998}"/>
              </a:ext>
            </a:extLst>
          </p:cNvPr>
          <p:cNvSpPr>
            <a:spLocks noGrp="1"/>
          </p:cNvSpPr>
          <p:nvPr>
            <p:ph type="title"/>
          </p:nvPr>
        </p:nvSpPr>
        <p:spPr>
          <a:xfrm>
            <a:off x="76199" y="228600"/>
            <a:ext cx="8944537" cy="1143000"/>
          </a:xfrm>
        </p:spPr>
        <p:txBody>
          <a:bodyPr/>
          <a:lstStyle/>
          <a:p>
            <a:r>
              <a:rPr lang="en-US" sz="3800" dirty="0"/>
              <a:t>Average Treatment Effect on the Treated</a:t>
            </a:r>
          </a:p>
        </p:txBody>
      </p:sp>
      <p:cxnSp>
        <p:nvCxnSpPr>
          <p:cNvPr id="6" name="Straight Arrow Connector 5">
            <a:extLst>
              <a:ext uri="{FF2B5EF4-FFF2-40B4-BE49-F238E27FC236}">
                <a16:creationId xmlns:a16="http://schemas.microsoft.com/office/drawing/2014/main" id="{C1C1D56F-25D2-D145-8FCE-D4189B355059}"/>
              </a:ext>
            </a:extLst>
          </p:cNvPr>
          <p:cNvCxnSpPr>
            <a:cxnSpLocks/>
          </p:cNvCxnSpPr>
          <p:nvPr/>
        </p:nvCxnSpPr>
        <p:spPr>
          <a:xfrm>
            <a:off x="5604970" y="2390313"/>
            <a:ext cx="1062530" cy="923695"/>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85C0390-11B5-5443-A9F7-AF1DD83A85E0}"/>
              </a:ext>
            </a:extLst>
          </p:cNvPr>
          <p:cNvSpPr/>
          <p:nvPr/>
        </p:nvSpPr>
        <p:spPr bwMode="auto">
          <a:xfrm>
            <a:off x="3268376" y="1582177"/>
            <a:ext cx="2363034"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kern="1200" dirty="0">
                <a:solidFill>
                  <a:srgbClr val="000000"/>
                </a:solidFill>
                <a:ea typeface="Tahoma"/>
                <a:cs typeface="Tahoma"/>
              </a:rPr>
              <a:t>Targeted ad</a:t>
            </a:r>
          </a:p>
        </p:txBody>
      </p:sp>
      <p:sp>
        <p:nvSpPr>
          <p:cNvPr id="8" name="Rectangle 7">
            <a:extLst>
              <a:ext uri="{FF2B5EF4-FFF2-40B4-BE49-F238E27FC236}">
                <a16:creationId xmlns:a16="http://schemas.microsoft.com/office/drawing/2014/main" id="{27C3D565-4D31-7E48-A3F3-92A96EFCB670}"/>
              </a:ext>
            </a:extLst>
          </p:cNvPr>
          <p:cNvSpPr/>
          <p:nvPr/>
        </p:nvSpPr>
        <p:spPr bwMode="auto">
          <a:xfrm>
            <a:off x="550089" y="3588396"/>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endParaRPr lang="en-US" sz="2400" kern="1200" baseline="-25000" dirty="0">
              <a:solidFill>
                <a:srgbClr val="000000"/>
              </a:solidFill>
              <a:ea typeface="Tahoma"/>
              <a:cs typeface="Tahoma"/>
            </a:endParaRPr>
          </a:p>
        </p:txBody>
      </p:sp>
      <p:sp>
        <p:nvSpPr>
          <p:cNvPr id="14" name="Rectangle 13">
            <a:extLst>
              <a:ext uri="{FF2B5EF4-FFF2-40B4-BE49-F238E27FC236}">
                <a16:creationId xmlns:a16="http://schemas.microsoft.com/office/drawing/2014/main" id="{3BBCE19F-6314-3248-A593-A3F94433555E}"/>
              </a:ext>
            </a:extLst>
          </p:cNvPr>
          <p:cNvSpPr/>
          <p:nvPr/>
        </p:nvSpPr>
        <p:spPr bwMode="auto">
          <a:xfrm>
            <a:off x="2397939" y="3588396"/>
            <a:ext cx="1169857" cy="808136"/>
          </a:xfrm>
          <a:prstGeom prst="rect">
            <a:avLst/>
          </a:prstGeom>
          <a:solidFill>
            <a:schemeClr val="accent2">
              <a:lumMod val="20000"/>
              <a:lumOff val="8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endParaRPr lang="en-US" sz="2400" kern="1200" baseline="-25000" dirty="0">
              <a:solidFill>
                <a:srgbClr val="000000"/>
              </a:solidFill>
              <a:ea typeface="Tahoma"/>
              <a:cs typeface="Tahoma"/>
            </a:endParaRPr>
          </a:p>
        </p:txBody>
      </p:sp>
      <p:sp>
        <p:nvSpPr>
          <p:cNvPr id="15" name="Rectangle 14">
            <a:extLst>
              <a:ext uri="{FF2B5EF4-FFF2-40B4-BE49-F238E27FC236}">
                <a16:creationId xmlns:a16="http://schemas.microsoft.com/office/drawing/2014/main" id="{80E837C5-BE40-7245-9C29-D751E18D9E65}"/>
              </a:ext>
            </a:extLst>
          </p:cNvPr>
          <p:cNvSpPr/>
          <p:nvPr/>
        </p:nvSpPr>
        <p:spPr bwMode="auto">
          <a:xfrm>
            <a:off x="5173793" y="3588396"/>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b="1" i="1" kern="1200" dirty="0">
                <a:solidFill>
                  <a:srgbClr val="000000"/>
                </a:solidFill>
                <a:ea typeface="Tahoma"/>
                <a:cs typeface="Tahoma"/>
              </a:rPr>
              <a:t>Y</a:t>
            </a:r>
            <a:r>
              <a:rPr lang="en-US" sz="2400" b="1" kern="1200" baseline="-25000" dirty="0">
                <a:solidFill>
                  <a:srgbClr val="000000"/>
                </a:solidFill>
                <a:ea typeface="Tahoma"/>
                <a:cs typeface="Tahoma"/>
              </a:rPr>
              <a:t>1</a:t>
            </a:r>
          </a:p>
        </p:txBody>
      </p:sp>
      <p:sp>
        <p:nvSpPr>
          <p:cNvPr id="16" name="Rectangle 15">
            <a:extLst>
              <a:ext uri="{FF2B5EF4-FFF2-40B4-BE49-F238E27FC236}">
                <a16:creationId xmlns:a16="http://schemas.microsoft.com/office/drawing/2014/main" id="{9C6CCE39-BB06-5E43-A93D-67512056EF58}"/>
              </a:ext>
            </a:extLst>
          </p:cNvPr>
          <p:cNvSpPr/>
          <p:nvPr/>
        </p:nvSpPr>
        <p:spPr bwMode="auto">
          <a:xfrm>
            <a:off x="7051840" y="3588396"/>
            <a:ext cx="1169857" cy="808136"/>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r>
              <a:rPr lang="en-US" sz="2400" b="1" i="1" kern="1200" dirty="0">
                <a:solidFill>
                  <a:srgbClr val="000000"/>
                </a:solidFill>
                <a:ea typeface="Tahoma"/>
                <a:cs typeface="Tahoma"/>
              </a:rPr>
              <a:t>Y</a:t>
            </a:r>
            <a:r>
              <a:rPr lang="en-US" sz="2400" b="1" kern="1200" baseline="-25000" dirty="0">
                <a:solidFill>
                  <a:srgbClr val="000000"/>
                </a:solidFill>
                <a:ea typeface="Tahoma"/>
                <a:cs typeface="Tahoma"/>
              </a:rPr>
              <a:t>2</a:t>
            </a:r>
          </a:p>
        </p:txBody>
      </p:sp>
      <p:sp>
        <p:nvSpPr>
          <p:cNvPr id="17" name="Rectangle 16">
            <a:extLst>
              <a:ext uri="{FF2B5EF4-FFF2-40B4-BE49-F238E27FC236}">
                <a16:creationId xmlns:a16="http://schemas.microsoft.com/office/drawing/2014/main" id="{105B5005-6046-2740-B1EC-AA47E6885D2B}"/>
              </a:ext>
            </a:extLst>
          </p:cNvPr>
          <p:cNvSpPr/>
          <p:nvPr/>
        </p:nvSpPr>
        <p:spPr>
          <a:xfrm>
            <a:off x="679643" y="3155256"/>
            <a:ext cx="938077" cy="430887"/>
          </a:xfrm>
          <a:prstGeom prst="rect">
            <a:avLst/>
          </a:prstGeom>
        </p:spPr>
        <p:txBody>
          <a:bodyPr wrap="none">
            <a:spAutoFit/>
          </a:bodyPr>
          <a:lstStyle/>
          <a:p>
            <a:r>
              <a:rPr lang="en-US" sz="2200" dirty="0"/>
              <a:t>No ad</a:t>
            </a:r>
          </a:p>
        </p:txBody>
      </p:sp>
      <p:sp>
        <p:nvSpPr>
          <p:cNvPr id="18" name="Rectangle 17">
            <a:extLst>
              <a:ext uri="{FF2B5EF4-FFF2-40B4-BE49-F238E27FC236}">
                <a16:creationId xmlns:a16="http://schemas.microsoft.com/office/drawing/2014/main" id="{6DB84DB0-F028-C943-B3E2-B1934065FB06}"/>
              </a:ext>
            </a:extLst>
          </p:cNvPr>
          <p:cNvSpPr/>
          <p:nvPr/>
        </p:nvSpPr>
        <p:spPr>
          <a:xfrm>
            <a:off x="2757885" y="3155256"/>
            <a:ext cx="529312" cy="430887"/>
          </a:xfrm>
          <a:prstGeom prst="rect">
            <a:avLst/>
          </a:prstGeom>
        </p:spPr>
        <p:txBody>
          <a:bodyPr wrap="none">
            <a:spAutoFit/>
          </a:bodyPr>
          <a:lstStyle/>
          <a:p>
            <a:r>
              <a:rPr lang="en-US" sz="2200" dirty="0"/>
              <a:t>Ad</a:t>
            </a:r>
          </a:p>
        </p:txBody>
      </p:sp>
      <p:sp>
        <p:nvSpPr>
          <p:cNvPr id="19" name="Rectangle 18">
            <a:extLst>
              <a:ext uri="{FF2B5EF4-FFF2-40B4-BE49-F238E27FC236}">
                <a16:creationId xmlns:a16="http://schemas.microsoft.com/office/drawing/2014/main" id="{83CB06A5-3015-944F-BEA2-C03C5E5C459A}"/>
              </a:ext>
            </a:extLst>
          </p:cNvPr>
          <p:cNvSpPr/>
          <p:nvPr/>
        </p:nvSpPr>
        <p:spPr>
          <a:xfrm>
            <a:off x="5288093" y="3155256"/>
            <a:ext cx="938077" cy="430887"/>
          </a:xfrm>
          <a:prstGeom prst="rect">
            <a:avLst/>
          </a:prstGeom>
        </p:spPr>
        <p:txBody>
          <a:bodyPr wrap="none">
            <a:spAutoFit/>
          </a:bodyPr>
          <a:lstStyle/>
          <a:p>
            <a:r>
              <a:rPr lang="en-US" sz="2200" dirty="0"/>
              <a:t>No ad</a:t>
            </a:r>
          </a:p>
        </p:txBody>
      </p:sp>
      <p:sp>
        <p:nvSpPr>
          <p:cNvPr id="20" name="Rectangle 19">
            <a:extLst>
              <a:ext uri="{FF2B5EF4-FFF2-40B4-BE49-F238E27FC236}">
                <a16:creationId xmlns:a16="http://schemas.microsoft.com/office/drawing/2014/main" id="{C2C639D2-7AB8-444D-86E3-334AAE2AF7F6}"/>
              </a:ext>
            </a:extLst>
          </p:cNvPr>
          <p:cNvSpPr/>
          <p:nvPr/>
        </p:nvSpPr>
        <p:spPr>
          <a:xfrm>
            <a:off x="7347285" y="3155256"/>
            <a:ext cx="529312" cy="430887"/>
          </a:xfrm>
          <a:prstGeom prst="rect">
            <a:avLst/>
          </a:prstGeom>
        </p:spPr>
        <p:txBody>
          <a:bodyPr wrap="none">
            <a:spAutoFit/>
          </a:bodyPr>
          <a:lstStyle/>
          <a:p>
            <a:r>
              <a:rPr lang="en-US" sz="2200" dirty="0"/>
              <a:t>Ad</a:t>
            </a:r>
          </a:p>
        </p:txBody>
      </p:sp>
      <p:cxnSp>
        <p:nvCxnSpPr>
          <p:cNvPr id="23" name="Straight Arrow Connector 22">
            <a:extLst>
              <a:ext uri="{FF2B5EF4-FFF2-40B4-BE49-F238E27FC236}">
                <a16:creationId xmlns:a16="http://schemas.microsoft.com/office/drawing/2014/main" id="{67A6EB12-4726-2C4E-80FC-EC0A22391F5F}"/>
              </a:ext>
            </a:extLst>
          </p:cNvPr>
          <p:cNvCxnSpPr>
            <a:cxnSpLocks/>
          </p:cNvCxnSpPr>
          <p:nvPr/>
        </p:nvCxnSpPr>
        <p:spPr>
          <a:xfrm flipH="1">
            <a:off x="2095500" y="2390313"/>
            <a:ext cx="1191697" cy="929912"/>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23A29040-87F1-414E-AFEE-F01E7A222319}"/>
              </a:ext>
            </a:extLst>
          </p:cNvPr>
          <p:cNvSpPr/>
          <p:nvPr/>
        </p:nvSpPr>
        <p:spPr>
          <a:xfrm>
            <a:off x="6136235" y="2482828"/>
            <a:ext cx="1468672" cy="400110"/>
          </a:xfrm>
          <a:prstGeom prst="rect">
            <a:avLst/>
          </a:prstGeom>
        </p:spPr>
        <p:txBody>
          <a:bodyPr wrap="none">
            <a:spAutoFit/>
          </a:bodyPr>
          <a:lstStyle/>
          <a:p>
            <a:r>
              <a:rPr lang="en-US" sz="2000" b="1" dirty="0"/>
              <a:t>Reachable</a:t>
            </a:r>
          </a:p>
        </p:txBody>
      </p:sp>
      <p:sp>
        <p:nvSpPr>
          <p:cNvPr id="29" name="Rectangle 28">
            <a:extLst>
              <a:ext uri="{FF2B5EF4-FFF2-40B4-BE49-F238E27FC236}">
                <a16:creationId xmlns:a16="http://schemas.microsoft.com/office/drawing/2014/main" id="{9B92DD13-63AB-2244-9744-EB0BC3988396}"/>
              </a:ext>
            </a:extLst>
          </p:cNvPr>
          <p:cNvSpPr/>
          <p:nvPr/>
        </p:nvSpPr>
        <p:spPr>
          <a:xfrm>
            <a:off x="1069906" y="2482828"/>
            <a:ext cx="1725152" cy="400110"/>
          </a:xfrm>
          <a:prstGeom prst="rect">
            <a:avLst/>
          </a:prstGeom>
        </p:spPr>
        <p:txBody>
          <a:bodyPr wrap="none">
            <a:spAutoFit/>
          </a:bodyPr>
          <a:lstStyle/>
          <a:p>
            <a:r>
              <a:rPr lang="en-US" sz="2000" b="1" dirty="0"/>
              <a:t>Unreachable</a:t>
            </a:r>
          </a:p>
        </p:txBody>
      </p:sp>
      <p:grpSp>
        <p:nvGrpSpPr>
          <p:cNvPr id="9" name="Group 8">
            <a:extLst>
              <a:ext uri="{FF2B5EF4-FFF2-40B4-BE49-F238E27FC236}">
                <a16:creationId xmlns:a16="http://schemas.microsoft.com/office/drawing/2014/main" id="{70F96F38-0DE7-3F42-A620-4E70B3FB5979}"/>
              </a:ext>
            </a:extLst>
          </p:cNvPr>
          <p:cNvGrpSpPr/>
          <p:nvPr/>
        </p:nvGrpSpPr>
        <p:grpSpPr>
          <a:xfrm>
            <a:off x="5239890" y="4547155"/>
            <a:ext cx="3704647" cy="1016402"/>
            <a:chOff x="5239890" y="4547155"/>
            <a:chExt cx="3704647" cy="1016402"/>
          </a:xfrm>
        </p:grpSpPr>
        <p:sp>
          <p:nvSpPr>
            <p:cNvPr id="31" name="Freeform 30">
              <a:extLst>
                <a:ext uri="{FF2B5EF4-FFF2-40B4-BE49-F238E27FC236}">
                  <a16:creationId xmlns:a16="http://schemas.microsoft.com/office/drawing/2014/main" id="{74B4EDE3-1D24-9042-9FB7-492FB33BBAFB}"/>
                </a:ext>
              </a:extLst>
            </p:cNvPr>
            <p:cNvSpPr/>
            <p:nvPr/>
          </p:nvSpPr>
          <p:spPr>
            <a:xfrm>
              <a:off x="5728428" y="4547155"/>
              <a:ext cx="1878143" cy="342559"/>
            </a:xfrm>
            <a:custGeom>
              <a:avLst/>
              <a:gdLst>
                <a:gd name="connsiteX0" fmla="*/ 0 w 6553200"/>
                <a:gd name="connsiteY0" fmla="*/ 0 h 514350"/>
                <a:gd name="connsiteX1" fmla="*/ 0 w 6553200"/>
                <a:gd name="connsiteY1" fmla="*/ 514350 h 514350"/>
                <a:gd name="connsiteX2" fmla="*/ 6553200 w 6553200"/>
                <a:gd name="connsiteY2" fmla="*/ 514350 h 514350"/>
                <a:gd name="connsiteX3" fmla="*/ 6553200 w 6553200"/>
                <a:gd name="connsiteY3" fmla="*/ 0 h 514350"/>
              </a:gdLst>
              <a:ahLst/>
              <a:cxnLst>
                <a:cxn ang="0">
                  <a:pos x="connsiteX0" y="connsiteY0"/>
                </a:cxn>
                <a:cxn ang="0">
                  <a:pos x="connsiteX1" y="connsiteY1"/>
                </a:cxn>
                <a:cxn ang="0">
                  <a:pos x="connsiteX2" y="connsiteY2"/>
                </a:cxn>
                <a:cxn ang="0">
                  <a:pos x="connsiteX3" y="connsiteY3"/>
                </a:cxn>
              </a:cxnLst>
              <a:rect l="l" t="t" r="r" b="b"/>
              <a:pathLst>
                <a:path w="6553200" h="514350">
                  <a:moveTo>
                    <a:pt x="0" y="0"/>
                  </a:moveTo>
                  <a:lnTo>
                    <a:pt x="0" y="514350"/>
                  </a:lnTo>
                  <a:lnTo>
                    <a:pt x="6553200" y="514350"/>
                  </a:lnTo>
                  <a:lnTo>
                    <a:pt x="6553200" y="0"/>
                  </a:lnTo>
                </a:path>
              </a:pathLst>
            </a:cu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4F8A873-14FC-4745-B2E4-624100610B35}"/>
                </a:ext>
              </a:extLst>
            </p:cNvPr>
            <p:cNvSpPr/>
            <p:nvPr/>
          </p:nvSpPr>
          <p:spPr>
            <a:xfrm>
              <a:off x="5239890" y="5040337"/>
              <a:ext cx="3704647" cy="523220"/>
            </a:xfrm>
            <a:prstGeom prst="rect">
              <a:avLst/>
            </a:prstGeom>
          </p:spPr>
          <p:txBody>
            <a:bodyPr wrap="square">
              <a:spAutoFit/>
            </a:bodyPr>
            <a:lstStyle/>
            <a:p>
              <a:pPr>
                <a:spcBef>
                  <a:spcPts val="600"/>
                </a:spcBef>
              </a:pPr>
              <a:r>
                <a:rPr lang="en-US" sz="2800" i="1" dirty="0"/>
                <a:t>ATET</a:t>
              </a:r>
              <a:r>
                <a:rPr lang="en-US" sz="2800" dirty="0"/>
                <a:t> = </a:t>
              </a:r>
              <a:r>
                <a:rPr lang="en-US" sz="2800" b="1" dirty="0"/>
                <a:t>E</a:t>
              </a:r>
              <a:r>
                <a:rPr lang="en-US" sz="2800" dirty="0"/>
                <a:t>[</a:t>
              </a:r>
              <a:r>
                <a:rPr lang="en-US" sz="2800" i="1" dirty="0"/>
                <a:t>Y</a:t>
              </a:r>
              <a:r>
                <a:rPr lang="en-US" sz="2800" baseline="-25000" dirty="0"/>
                <a:t>2</a:t>
              </a:r>
              <a:r>
                <a:rPr lang="en-US" sz="2800" dirty="0"/>
                <a:t> – </a:t>
              </a:r>
              <a:r>
                <a:rPr lang="en-US" sz="2800" i="1" dirty="0"/>
                <a:t>Y</a:t>
              </a:r>
              <a:r>
                <a:rPr lang="en-US" sz="2800" baseline="-25000" dirty="0"/>
                <a:t>1</a:t>
              </a:r>
              <a:r>
                <a:rPr lang="en-US" sz="2800" dirty="0"/>
                <a:t>]</a:t>
              </a:r>
            </a:p>
          </p:txBody>
        </p:sp>
      </p:grpSp>
      <p:grpSp>
        <p:nvGrpSpPr>
          <p:cNvPr id="5" name="Group 4">
            <a:extLst>
              <a:ext uri="{FF2B5EF4-FFF2-40B4-BE49-F238E27FC236}">
                <a16:creationId xmlns:a16="http://schemas.microsoft.com/office/drawing/2014/main" id="{787D1980-4885-C84C-B927-BFD069957D9F}"/>
              </a:ext>
            </a:extLst>
          </p:cNvPr>
          <p:cNvGrpSpPr/>
          <p:nvPr/>
        </p:nvGrpSpPr>
        <p:grpSpPr>
          <a:xfrm>
            <a:off x="457200" y="5918465"/>
            <a:ext cx="8229600" cy="652260"/>
            <a:chOff x="457200" y="5918465"/>
            <a:chExt cx="8229600" cy="652260"/>
          </a:xfrm>
        </p:grpSpPr>
        <p:sp>
          <p:nvSpPr>
            <p:cNvPr id="22" name="Rectangle 21">
              <a:extLst>
                <a:ext uri="{FF2B5EF4-FFF2-40B4-BE49-F238E27FC236}">
                  <a16:creationId xmlns:a16="http://schemas.microsoft.com/office/drawing/2014/main" id="{3875DAAF-D31F-B648-A6B2-0A176D751391}"/>
                </a:ext>
              </a:extLst>
            </p:cNvPr>
            <p:cNvSpPr/>
            <p:nvPr/>
          </p:nvSpPr>
          <p:spPr>
            <a:xfrm>
              <a:off x="457200" y="5918465"/>
              <a:ext cx="8229600" cy="65226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89478B1-453B-104E-92BE-C5432E0BDC63}"/>
                </a:ext>
              </a:extLst>
            </p:cNvPr>
            <p:cNvSpPr/>
            <p:nvPr/>
          </p:nvSpPr>
          <p:spPr>
            <a:xfrm>
              <a:off x="776567" y="5956565"/>
              <a:ext cx="7543800" cy="461665"/>
            </a:xfrm>
            <a:prstGeom prst="rect">
              <a:avLst/>
            </a:prstGeom>
            <a:noFill/>
          </p:spPr>
          <p:txBody>
            <a:bodyPr wrap="square">
              <a:noAutofit/>
            </a:bodyPr>
            <a:lstStyle/>
            <a:p>
              <a:pPr>
                <a:spcBef>
                  <a:spcPts val="600"/>
                </a:spcBef>
              </a:pPr>
              <a:r>
                <a:rPr lang="en-US" sz="3200" i="1" dirty="0"/>
                <a:t>ROI</a:t>
              </a:r>
              <a:r>
                <a:rPr lang="en-US" sz="3200" dirty="0"/>
                <a:t> = (</a:t>
              </a:r>
              <a:r>
                <a:rPr lang="en-US" sz="3200" i="1" dirty="0"/>
                <a:t>ATET</a:t>
              </a:r>
              <a:r>
                <a:rPr lang="en-US" sz="3200" dirty="0"/>
                <a:t> – </a:t>
              </a:r>
              <a:r>
                <a:rPr lang="en-US" sz="3200" i="1" dirty="0"/>
                <a:t>cost per ad</a:t>
              </a:r>
              <a:r>
                <a:rPr lang="en-US" sz="3200" dirty="0"/>
                <a:t>) / </a:t>
              </a:r>
              <a:r>
                <a:rPr lang="en-US" sz="3200" i="1" dirty="0"/>
                <a:t>cost per ad</a:t>
              </a:r>
            </a:p>
          </p:txBody>
        </p:sp>
      </p:grpSp>
    </p:spTree>
    <p:extLst>
      <p:ext uri="{BB962C8B-B14F-4D97-AF65-F5344CB8AC3E}">
        <p14:creationId xmlns:p14="http://schemas.microsoft.com/office/powerpoint/2010/main" val="43746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a:xfrm>
            <a:off x="228600" y="228600"/>
            <a:ext cx="8686800" cy="1143000"/>
          </a:xfrm>
        </p:spPr>
        <p:txBody>
          <a:bodyPr>
            <a:noAutofit/>
          </a:bodyPr>
          <a:lstStyle/>
          <a:p>
            <a:r>
              <a:rPr lang="en-US" sz="4000" dirty="0"/>
              <a:t>Measuring ROI at a Midsize Retailer</a:t>
            </a:r>
          </a:p>
        </p:txBody>
      </p:sp>
      <p:sp>
        <p:nvSpPr>
          <p:cNvPr id="3" name="Content Placeholder 2">
            <a:extLst>
              <a:ext uri="{FF2B5EF4-FFF2-40B4-BE49-F238E27FC236}">
                <a16:creationId xmlns:a16="http://schemas.microsoft.com/office/drawing/2014/main" id="{B0ADA96A-1FA6-5B44-8794-1CCD2068177E}"/>
              </a:ext>
            </a:extLst>
          </p:cNvPr>
          <p:cNvSpPr>
            <a:spLocks noGrp="1"/>
          </p:cNvSpPr>
          <p:nvPr>
            <p:ph idx="1"/>
          </p:nvPr>
        </p:nvSpPr>
        <p:spPr>
          <a:xfrm>
            <a:off x="457200" y="1600201"/>
            <a:ext cx="5562600" cy="3589864"/>
          </a:xfrm>
        </p:spPr>
        <p:txBody>
          <a:bodyPr>
            <a:noAutofit/>
          </a:bodyPr>
          <a:lstStyle/>
          <a:p>
            <a:pPr>
              <a:spcBef>
                <a:spcPts val="1200"/>
              </a:spcBef>
            </a:pPr>
            <a:r>
              <a:rPr lang="en-US" sz="2400" dirty="0"/>
              <a:t>2014 “ghost ads” experiment, for online sports and outdoor retailer</a:t>
            </a:r>
          </a:p>
          <a:p>
            <a:pPr>
              <a:spcBef>
                <a:spcPts val="1200"/>
              </a:spcBef>
            </a:pPr>
            <a:r>
              <a:rPr lang="en-US" sz="2400" dirty="0"/>
              <a:t>Retargeting campaign (</a:t>
            </a:r>
            <a:r>
              <a:rPr lang="en-US" sz="2400" i="1" dirty="0"/>
              <a:t>browse, cart-no-purchase</a:t>
            </a:r>
            <a:r>
              <a:rPr lang="en-US" sz="2400" dirty="0"/>
              <a:t> or </a:t>
            </a:r>
            <a:r>
              <a:rPr lang="en-US" sz="2400" i="1" dirty="0"/>
              <a:t>ad-to-</a:t>
            </a:r>
            <a:r>
              <a:rPr lang="en-US" sz="2400" i="1" dirty="0" err="1"/>
              <a:t>wishlist</a:t>
            </a:r>
            <a:r>
              <a:rPr lang="en-US" sz="2400" i="1" dirty="0"/>
              <a:t> </a:t>
            </a:r>
            <a:r>
              <a:rPr lang="en-US" sz="2400" dirty="0"/>
              <a:t>action</a:t>
            </a:r>
            <a:r>
              <a:rPr lang="en-US" sz="2400" i="1" dirty="0"/>
              <a:t>)</a:t>
            </a:r>
            <a:endParaRPr lang="en-US" sz="2400" dirty="0"/>
          </a:p>
          <a:p>
            <a:pPr>
              <a:spcBef>
                <a:spcPts val="1200"/>
              </a:spcBef>
            </a:pPr>
            <a:r>
              <a:rPr lang="en-US" sz="2400" dirty="0"/>
              <a:t>Google Display Network, with a dynamic creative</a:t>
            </a:r>
          </a:p>
          <a:p>
            <a:pPr>
              <a:spcBef>
                <a:spcPts val="1200"/>
              </a:spcBef>
            </a:pPr>
            <a:r>
              <a:rPr lang="en-US" sz="2400" dirty="0"/>
              <a:t>Randomized: 30% “no ad”, 70% “ad”</a:t>
            </a:r>
          </a:p>
        </p:txBody>
      </p:sp>
      <p:sp>
        <p:nvSpPr>
          <p:cNvPr id="4" name="Rectangle 3"/>
          <p:cNvSpPr/>
          <p:nvPr/>
        </p:nvSpPr>
        <p:spPr>
          <a:xfrm>
            <a:off x="6104972" y="4166662"/>
            <a:ext cx="2581828" cy="228600"/>
          </a:xfrm>
          <a:prstGeom prst="rect">
            <a:avLst/>
          </a:prstGeom>
        </p:spPr>
        <p:txBody>
          <a:bodyPr wrap="square">
            <a:noAutofit/>
          </a:bodyPr>
          <a:lstStyle/>
          <a:p>
            <a:pPr algn="r"/>
            <a:r>
              <a:rPr lang="en-US" sz="1000" dirty="0">
                <a:solidFill>
                  <a:schemeClr val="bg1">
                    <a:lumMod val="50000"/>
                  </a:schemeClr>
                </a:solidFill>
              </a:rPr>
              <a:t>source: Johnson, Lewis, Nubbemeyer’ 17a</a:t>
            </a:r>
          </a:p>
        </p:txBody>
      </p:sp>
      <p:pic>
        <p:nvPicPr>
          <p:cNvPr id="5" name="Picture 4" descr="A sample online ad says, &quot;Company&quot; and &quot;Logo&quot; and &quot;Headline text.&quot; It features images of shoes."/>
          <p:cNvPicPr>
            <a:picLocks noChangeAspect="1"/>
          </p:cNvPicPr>
          <p:nvPr/>
        </p:nvPicPr>
        <p:blipFill>
          <a:blip r:embed="rId3"/>
          <a:stretch>
            <a:fillRect/>
          </a:stretch>
        </p:blipFill>
        <p:spPr>
          <a:xfrm>
            <a:off x="6065684" y="1600200"/>
            <a:ext cx="2621116" cy="2566462"/>
          </a:xfrm>
          <a:prstGeom prst="rect">
            <a:avLst/>
          </a:prstGeom>
        </p:spPr>
      </p:pic>
      <p:sp>
        <p:nvSpPr>
          <p:cNvPr id="6" name="Rectangle 5"/>
          <p:cNvSpPr/>
          <p:nvPr/>
        </p:nvSpPr>
        <p:spPr>
          <a:xfrm>
            <a:off x="457200" y="5410200"/>
            <a:ext cx="8229601" cy="914400"/>
          </a:xfrm>
          <a:prstGeom prst="rect">
            <a:avLst/>
          </a:prstGeom>
          <a:solidFill>
            <a:schemeClr val="accent2">
              <a:lumMod val="20000"/>
              <a:lumOff val="80000"/>
            </a:schemeClr>
          </a:solidFill>
        </p:spPr>
        <p:txBody>
          <a:bodyPr wrap="square">
            <a:noAutofit/>
          </a:bodyPr>
          <a:lstStyle/>
          <a:p>
            <a:pPr>
              <a:spcBef>
                <a:spcPts val="600"/>
              </a:spcBef>
            </a:pPr>
            <a:r>
              <a:rPr lang="en-US" sz="2400" dirty="0"/>
              <a:t>17.2% increase in visits,11.9% increase in transactions, 10.5% increase in revenue; a positive ROI</a:t>
            </a:r>
          </a:p>
        </p:txBody>
      </p:sp>
    </p:spTree>
    <p:extLst>
      <p:ext uri="{BB962C8B-B14F-4D97-AF65-F5344CB8AC3E}">
        <p14:creationId xmlns:p14="http://schemas.microsoft.com/office/powerpoint/2010/main" val="354749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a:xfrm>
            <a:off x="361950" y="228600"/>
            <a:ext cx="8439150" cy="1143000"/>
          </a:xfrm>
        </p:spPr>
        <p:txBody>
          <a:bodyPr>
            <a:noAutofit/>
          </a:bodyPr>
          <a:lstStyle/>
          <a:p>
            <a:r>
              <a:rPr lang="en-US" dirty="0"/>
              <a:t>184 Ad Spend Experiments</a:t>
            </a:r>
          </a:p>
        </p:txBody>
      </p:sp>
      <p:sp>
        <p:nvSpPr>
          <p:cNvPr id="9" name="Rectangle 8"/>
          <p:cNvSpPr/>
          <p:nvPr/>
        </p:nvSpPr>
        <p:spPr>
          <a:xfrm>
            <a:off x="6383166" y="2138946"/>
            <a:ext cx="2551284" cy="3518904"/>
          </a:xfrm>
          <a:prstGeom prst="rect">
            <a:avLst/>
          </a:prstGeom>
          <a:solidFill>
            <a:schemeClr val="accent2">
              <a:lumMod val="20000"/>
              <a:lumOff val="80000"/>
            </a:schemeClr>
          </a:solidFill>
        </p:spPr>
        <p:txBody>
          <a:bodyPr wrap="square">
            <a:noAutofit/>
          </a:bodyPr>
          <a:lstStyle/>
          <a:p>
            <a:pPr>
              <a:spcBef>
                <a:spcPts val="1800"/>
              </a:spcBef>
            </a:pPr>
            <a:r>
              <a:rPr lang="en-US" sz="2200" dirty="0"/>
              <a:t>Google Display Network</a:t>
            </a:r>
          </a:p>
          <a:p>
            <a:pPr>
              <a:spcBef>
                <a:spcPts val="1800"/>
              </a:spcBef>
            </a:pPr>
            <a:r>
              <a:rPr lang="en-US" sz="2200" dirty="0"/>
              <a:t>184 experiments </a:t>
            </a:r>
            <a:br>
              <a:rPr lang="en-US" sz="2200" dirty="0"/>
            </a:br>
            <a:r>
              <a:rPr lang="en-US" sz="2200" dirty="0"/>
              <a:t>June–September, 2015</a:t>
            </a:r>
          </a:p>
          <a:p>
            <a:pPr>
              <a:spcBef>
                <a:spcPts val="1800"/>
              </a:spcBef>
            </a:pPr>
            <a:r>
              <a:rPr lang="en-US" sz="2200" dirty="0"/>
              <a:t>Median lift 8.1% </a:t>
            </a:r>
          </a:p>
          <a:p>
            <a:pPr>
              <a:spcBef>
                <a:spcPts val="1800"/>
              </a:spcBef>
            </a:pPr>
            <a:r>
              <a:rPr lang="en-US" sz="2200" dirty="0"/>
              <a:t>53/184 significant, positive lift</a:t>
            </a:r>
          </a:p>
        </p:txBody>
      </p:sp>
      <p:sp>
        <p:nvSpPr>
          <p:cNvPr id="11" name="Rectangle 10">
            <a:extLst>
              <a:ext uri="{FF2B5EF4-FFF2-40B4-BE49-F238E27FC236}">
                <a16:creationId xmlns:a16="http://schemas.microsoft.com/office/drawing/2014/main" id="{5CAFF835-62C6-4916-8D6F-23B24054315A}"/>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Johnson, Lewis, Nubbemeyer’17b</a:t>
            </a:r>
          </a:p>
        </p:txBody>
      </p:sp>
      <p:sp>
        <p:nvSpPr>
          <p:cNvPr id="10" name="Rectangle 9"/>
          <p:cNvSpPr/>
          <p:nvPr/>
        </p:nvSpPr>
        <p:spPr>
          <a:xfrm>
            <a:off x="838201" y="1573221"/>
            <a:ext cx="4419599" cy="584775"/>
          </a:xfrm>
          <a:prstGeom prst="rect">
            <a:avLst/>
          </a:prstGeom>
          <a:solidFill>
            <a:schemeClr val="bg1"/>
          </a:solidFill>
        </p:spPr>
        <p:txBody>
          <a:bodyPr wrap="square">
            <a:noAutofit/>
          </a:bodyPr>
          <a:lstStyle/>
          <a:p>
            <a:pPr algn="ctr">
              <a:spcBef>
                <a:spcPts val="600"/>
              </a:spcBef>
            </a:pPr>
            <a:r>
              <a:rPr lang="en-US" sz="1600" dirty="0"/>
              <a:t>Incremental conversions with 95% </a:t>
            </a:r>
            <a:br>
              <a:rPr lang="en-US" sz="1600" dirty="0"/>
            </a:br>
            <a:r>
              <a:rPr lang="en-US" sz="1600" dirty="0"/>
              <a:t>confidence intervals</a:t>
            </a:r>
          </a:p>
        </p:txBody>
      </p:sp>
      <p:grpSp>
        <p:nvGrpSpPr>
          <p:cNvPr id="12" name="Group 11" descr="A line graph overlaps a histogram of the results of 184 ad experiments in 2015. 53 of the 184 provide a significant and positive lift."/>
          <p:cNvGrpSpPr/>
          <p:nvPr/>
        </p:nvGrpSpPr>
        <p:grpSpPr>
          <a:xfrm>
            <a:off x="456354" y="2114549"/>
            <a:ext cx="5601546" cy="4403239"/>
            <a:chOff x="456354" y="2114549"/>
            <a:chExt cx="5601546" cy="4403239"/>
          </a:xfrm>
        </p:grpSpPr>
        <p:sp>
          <p:nvSpPr>
            <p:cNvPr id="13" name="Rectangle 12"/>
            <p:cNvSpPr/>
            <p:nvPr/>
          </p:nvSpPr>
          <p:spPr>
            <a:xfrm>
              <a:off x="896747" y="2114549"/>
              <a:ext cx="4268377" cy="40658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14" name="Group 13"/>
            <p:cNvGrpSpPr/>
            <p:nvPr/>
          </p:nvGrpSpPr>
          <p:grpSpPr>
            <a:xfrm>
              <a:off x="896747" y="2114550"/>
              <a:ext cx="4268377" cy="4065873"/>
              <a:chOff x="896747" y="2114550"/>
              <a:chExt cx="4268377" cy="4065873"/>
            </a:xfrm>
          </p:grpSpPr>
          <p:cxnSp>
            <p:nvCxnSpPr>
              <p:cNvPr id="424" name="Straight Connector 423"/>
              <p:cNvCxnSpPr/>
              <p:nvPr/>
            </p:nvCxnSpPr>
            <p:spPr>
              <a:xfrm>
                <a:off x="896747" y="2676690"/>
                <a:ext cx="42683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a:off x="896747" y="3240800"/>
                <a:ext cx="426837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a:off x="896747" y="3807006"/>
                <a:ext cx="42683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a:off x="896747" y="4371116"/>
                <a:ext cx="426837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896747" y="4936688"/>
                <a:ext cx="42683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a:off x="896747" y="5500798"/>
                <a:ext cx="4268377"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896747" y="6066449"/>
                <a:ext cx="42683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063948" y="2114550"/>
                <a:ext cx="0" cy="40658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592946" y="2114550"/>
                <a:ext cx="0" cy="4065873"/>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2124075" y="2114550"/>
                <a:ext cx="0" cy="40658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2653073" y="2114550"/>
                <a:ext cx="0" cy="4065873"/>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3185543" y="2114550"/>
                <a:ext cx="0" cy="40658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3714541" y="2114550"/>
                <a:ext cx="0" cy="4065873"/>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4250627" y="2114550"/>
                <a:ext cx="0" cy="40658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a:off x="4779625" y="2114550"/>
                <a:ext cx="0" cy="4065873"/>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105174" y="2114550"/>
              <a:ext cx="3869257" cy="4065873"/>
              <a:chOff x="1105174" y="2114550"/>
              <a:chExt cx="3869257" cy="4065873"/>
            </a:xfrm>
          </p:grpSpPr>
          <p:cxnSp>
            <p:nvCxnSpPr>
              <p:cNvPr id="237" name="Straight Connector 236"/>
              <p:cNvCxnSpPr/>
              <p:nvPr/>
            </p:nvCxnSpPr>
            <p:spPr>
              <a:xfrm>
                <a:off x="1105174" y="5522581"/>
                <a:ext cx="0" cy="65784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1124225" y="5479256"/>
                <a:ext cx="0" cy="70116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1145656" y="4648200"/>
                <a:ext cx="0" cy="153222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1167088" y="4950619"/>
                <a:ext cx="0" cy="6572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1188520" y="4793456"/>
                <a:ext cx="0" cy="94535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1209655" y="4907756"/>
                <a:ext cx="0" cy="59055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231086" y="4881563"/>
                <a:ext cx="0" cy="6310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252518" y="4719638"/>
                <a:ext cx="0" cy="7929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273950" y="4902994"/>
                <a:ext cx="0" cy="38576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295381" y="4855369"/>
                <a:ext cx="0" cy="4786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16813" y="4802981"/>
                <a:ext cx="0" cy="56673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338244" y="4691063"/>
                <a:ext cx="0" cy="77628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359676" y="4714873"/>
                <a:ext cx="0" cy="70961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378726" y="4588669"/>
                <a:ext cx="0" cy="95488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1400157" y="4826794"/>
                <a:ext cx="0" cy="4786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421590" y="4772025"/>
                <a:ext cx="0" cy="5762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443020" y="4764881"/>
                <a:ext cx="0" cy="5405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464451" y="4757738"/>
                <a:ext cx="0" cy="5691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485882" y="4481513"/>
                <a:ext cx="0" cy="110966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1507313" y="4933950"/>
                <a:ext cx="0" cy="19288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528745" y="4664869"/>
                <a:ext cx="0" cy="7143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1550177" y="4638675"/>
                <a:ext cx="0" cy="75961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1571608" y="4788694"/>
                <a:ext cx="0" cy="4524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1593039" y="4855369"/>
                <a:ext cx="0" cy="3000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1614470" y="4664869"/>
                <a:ext cx="0" cy="6810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1635902" y="4660107"/>
                <a:ext cx="0" cy="6810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654952" y="4712495"/>
                <a:ext cx="0" cy="57864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676382" y="4879181"/>
                <a:ext cx="0" cy="2357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97814" y="4864894"/>
                <a:ext cx="0" cy="26431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719245" y="4755357"/>
                <a:ext cx="0" cy="47624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40676" y="4862513"/>
                <a:ext cx="0" cy="2262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762107" y="4688681"/>
                <a:ext cx="0" cy="5762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783539" y="4922045"/>
                <a:ext cx="0" cy="10477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804969" y="4802982"/>
                <a:ext cx="0" cy="35004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1826402" y="4843464"/>
                <a:ext cx="0" cy="26193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847832" y="4643438"/>
                <a:ext cx="0" cy="6429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1869264" y="4838702"/>
                <a:ext cx="0" cy="23336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890696" y="4898233"/>
                <a:ext cx="0" cy="10477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5" name="Freeform 274"/>
              <p:cNvSpPr/>
              <p:nvPr/>
            </p:nvSpPr>
            <p:spPr>
              <a:xfrm>
                <a:off x="1931194" y="4533900"/>
                <a:ext cx="0" cy="828675"/>
              </a:xfrm>
              <a:custGeom>
                <a:avLst/>
                <a:gdLst>
                  <a:gd name="connsiteX0" fmla="*/ 0 w 0"/>
                  <a:gd name="connsiteY0" fmla="*/ 0 h 828675"/>
                  <a:gd name="connsiteX1" fmla="*/ 0 w 0"/>
                  <a:gd name="connsiteY1" fmla="*/ 828675 h 828675"/>
                </a:gdLst>
                <a:ahLst/>
                <a:cxnLst>
                  <a:cxn ang="0">
                    <a:pos x="connsiteX0" y="connsiteY0"/>
                  </a:cxn>
                  <a:cxn ang="0">
                    <a:pos x="connsiteX1" y="connsiteY1"/>
                  </a:cxn>
                </a:cxnLst>
                <a:rect l="l" t="t" r="r" b="b"/>
                <a:pathLst>
                  <a:path h="828675">
                    <a:moveTo>
                      <a:pt x="0" y="0"/>
                    </a:moveTo>
                    <a:lnTo>
                      <a:pt x="0" y="828675"/>
                    </a:lnTo>
                  </a:path>
                </a:pathLst>
              </a:cu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6" name="Freeform 275"/>
              <p:cNvSpPr/>
              <p:nvPr/>
            </p:nvSpPr>
            <p:spPr>
              <a:xfrm>
                <a:off x="1909763" y="4888706"/>
                <a:ext cx="0" cy="121444"/>
              </a:xfrm>
              <a:custGeom>
                <a:avLst/>
                <a:gdLst>
                  <a:gd name="connsiteX0" fmla="*/ 0 w 0"/>
                  <a:gd name="connsiteY0" fmla="*/ 0 h 121444"/>
                  <a:gd name="connsiteX1" fmla="*/ 0 w 0"/>
                  <a:gd name="connsiteY1" fmla="*/ 121444 h 121444"/>
                </a:gdLst>
                <a:ahLst/>
                <a:cxnLst>
                  <a:cxn ang="0">
                    <a:pos x="connsiteX0" y="connsiteY0"/>
                  </a:cxn>
                  <a:cxn ang="0">
                    <a:pos x="connsiteX1" y="connsiteY1"/>
                  </a:cxn>
                </a:cxnLst>
                <a:rect l="l" t="t" r="r" b="b"/>
                <a:pathLst>
                  <a:path h="121444">
                    <a:moveTo>
                      <a:pt x="0" y="0"/>
                    </a:moveTo>
                    <a:lnTo>
                      <a:pt x="0" y="121444"/>
                    </a:lnTo>
                  </a:path>
                </a:pathLst>
              </a:cu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7" name="Freeform 276"/>
              <p:cNvSpPr/>
              <p:nvPr/>
            </p:nvSpPr>
            <p:spPr>
              <a:xfrm>
                <a:off x="1933575" y="4536281"/>
                <a:ext cx="0" cy="826294"/>
              </a:xfrm>
              <a:custGeom>
                <a:avLst/>
                <a:gdLst>
                  <a:gd name="connsiteX0" fmla="*/ 0 w 0"/>
                  <a:gd name="connsiteY0" fmla="*/ 0 h 826294"/>
                  <a:gd name="connsiteX1" fmla="*/ 0 w 0"/>
                  <a:gd name="connsiteY1" fmla="*/ 826294 h 826294"/>
                </a:gdLst>
                <a:ahLst/>
                <a:cxnLst>
                  <a:cxn ang="0">
                    <a:pos x="connsiteX0" y="connsiteY0"/>
                  </a:cxn>
                  <a:cxn ang="0">
                    <a:pos x="connsiteX1" y="connsiteY1"/>
                  </a:cxn>
                </a:cxnLst>
                <a:rect l="l" t="t" r="r" b="b"/>
                <a:pathLst>
                  <a:path h="826294">
                    <a:moveTo>
                      <a:pt x="0" y="0"/>
                    </a:moveTo>
                    <a:lnTo>
                      <a:pt x="0" y="826294"/>
                    </a:lnTo>
                  </a:path>
                </a:pathLst>
              </a:cu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8" name="Freeform 277"/>
              <p:cNvSpPr/>
              <p:nvPr/>
            </p:nvSpPr>
            <p:spPr>
              <a:xfrm>
                <a:off x="1912144" y="4886325"/>
                <a:ext cx="0" cy="126206"/>
              </a:xfrm>
              <a:custGeom>
                <a:avLst/>
                <a:gdLst>
                  <a:gd name="connsiteX0" fmla="*/ 0 w 0"/>
                  <a:gd name="connsiteY0" fmla="*/ 0 h 126206"/>
                  <a:gd name="connsiteX1" fmla="*/ 0 w 0"/>
                  <a:gd name="connsiteY1" fmla="*/ 126206 h 126206"/>
                </a:gdLst>
                <a:ahLst/>
                <a:cxnLst>
                  <a:cxn ang="0">
                    <a:pos x="connsiteX0" y="connsiteY0"/>
                  </a:cxn>
                  <a:cxn ang="0">
                    <a:pos x="connsiteX1" y="connsiteY1"/>
                  </a:cxn>
                </a:cxnLst>
                <a:rect l="l" t="t" r="r" b="b"/>
                <a:pathLst>
                  <a:path h="126206">
                    <a:moveTo>
                      <a:pt x="0" y="0"/>
                    </a:moveTo>
                    <a:lnTo>
                      <a:pt x="0" y="126206"/>
                    </a:lnTo>
                  </a:path>
                </a:pathLst>
              </a:cu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9" name="Freeform 278"/>
              <p:cNvSpPr/>
              <p:nvPr/>
            </p:nvSpPr>
            <p:spPr>
              <a:xfrm>
                <a:off x="2007394" y="4505325"/>
                <a:ext cx="0" cy="776288"/>
              </a:xfrm>
              <a:custGeom>
                <a:avLst/>
                <a:gdLst>
                  <a:gd name="connsiteX0" fmla="*/ 0 w 0"/>
                  <a:gd name="connsiteY0" fmla="*/ 0 h 776288"/>
                  <a:gd name="connsiteX1" fmla="*/ 0 w 0"/>
                  <a:gd name="connsiteY1" fmla="*/ 776288 h 776288"/>
                </a:gdLst>
                <a:ahLst/>
                <a:cxnLst>
                  <a:cxn ang="0">
                    <a:pos x="connsiteX0" y="connsiteY0"/>
                  </a:cxn>
                  <a:cxn ang="0">
                    <a:pos x="connsiteX1" y="connsiteY1"/>
                  </a:cxn>
                </a:cxnLst>
                <a:rect l="l" t="t" r="r" b="b"/>
                <a:pathLst>
                  <a:path h="776288">
                    <a:moveTo>
                      <a:pt x="0" y="0"/>
                    </a:moveTo>
                    <a:lnTo>
                      <a:pt x="0" y="776288"/>
                    </a:lnTo>
                  </a:path>
                </a:pathLst>
              </a:cu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280" name="Straight Connector 279"/>
              <p:cNvCxnSpPr/>
              <p:nvPr/>
            </p:nvCxnSpPr>
            <p:spPr>
              <a:xfrm>
                <a:off x="1931194" y="4538663"/>
                <a:ext cx="0" cy="8215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1909763" y="4891088"/>
                <a:ext cx="0" cy="12144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955006" y="4864894"/>
                <a:ext cx="0" cy="1619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974056" y="4824413"/>
                <a:ext cx="0" cy="24765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995488" y="4664869"/>
                <a:ext cx="0" cy="5643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2019300" y="4741069"/>
                <a:ext cx="0" cy="40481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2040731" y="4924425"/>
                <a:ext cx="0" cy="452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2062163" y="4881563"/>
                <a:ext cx="0" cy="12620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2081213" y="4907756"/>
                <a:ext cx="0" cy="7381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2102644" y="4919663"/>
                <a:ext cx="0" cy="333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2124075" y="4676775"/>
                <a:ext cx="0" cy="5167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2145506" y="4776788"/>
                <a:ext cx="0" cy="3048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2166938" y="4895850"/>
                <a:ext cx="0" cy="452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2185988" y="4536281"/>
                <a:ext cx="0" cy="76438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2207419" y="4869656"/>
                <a:ext cx="0" cy="904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231231" y="4850606"/>
                <a:ext cx="0" cy="11668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2250281" y="4724400"/>
                <a:ext cx="0" cy="36671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2274094" y="4693444"/>
                <a:ext cx="0" cy="43338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2319338" y="4572000"/>
                <a:ext cx="0" cy="6691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2293144" y="4848225"/>
                <a:ext cx="0" cy="1238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2333625" y="4867275"/>
                <a:ext cx="0" cy="833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2359819" y="4552950"/>
                <a:ext cx="0" cy="7072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2376488" y="4826794"/>
                <a:ext cx="0" cy="1619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2400300" y="4643438"/>
                <a:ext cx="0" cy="5286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2419350" y="4793456"/>
                <a:ext cx="0" cy="2286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2443163" y="4591050"/>
                <a:ext cx="0" cy="6310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2462213" y="4833938"/>
                <a:ext cx="0" cy="1428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2483644" y="4600575"/>
                <a:ext cx="0" cy="61198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2509838" y="4764881"/>
                <a:ext cx="0" cy="26908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2526506" y="4679156"/>
                <a:ext cx="0" cy="44053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2545556" y="4460081"/>
                <a:ext cx="0" cy="8834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2569369" y="4752975"/>
                <a:ext cx="0" cy="2952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2588419" y="4791075"/>
                <a:ext cx="0" cy="2166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2609850" y="4860131"/>
                <a:ext cx="0" cy="7143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2633663" y="4602956"/>
                <a:ext cx="0" cy="5834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2655094" y="4752975"/>
                <a:ext cx="0" cy="2738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676525" y="4779169"/>
                <a:ext cx="0" cy="2214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2695575" y="4864894"/>
                <a:ext cx="0" cy="547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2717006" y="4779169"/>
                <a:ext cx="0" cy="2166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2740819" y="4831556"/>
                <a:ext cx="0" cy="1143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2757488" y="4757738"/>
                <a:ext cx="0" cy="2571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2781300" y="4586288"/>
                <a:ext cx="0" cy="59769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2805113" y="4614863"/>
                <a:ext cx="0" cy="5262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2824163" y="4479131"/>
                <a:ext cx="0" cy="79295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2843213" y="4631531"/>
                <a:ext cx="0" cy="4833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2869406" y="4852988"/>
                <a:ext cx="0" cy="381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888456" y="4841081"/>
                <a:ext cx="0" cy="476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2907506" y="4667250"/>
                <a:ext cx="0" cy="3857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2928938" y="4469606"/>
                <a:ext cx="0" cy="7620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2950369" y="4560094"/>
                <a:ext cx="0" cy="58340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2971800" y="4471988"/>
                <a:ext cx="0" cy="7572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2993231" y="4807744"/>
                <a:ext cx="0" cy="8096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3012281" y="4733925"/>
                <a:ext cx="0" cy="22621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3036094" y="4679156"/>
                <a:ext cx="0" cy="32623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3057525" y="4581525"/>
                <a:ext cx="0" cy="5214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078956" y="4486275"/>
                <a:ext cx="0" cy="7167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3102769" y="4591050"/>
                <a:ext cx="0" cy="4953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121819" y="4824413"/>
                <a:ext cx="0" cy="309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3140869" y="4786313"/>
                <a:ext cx="0" cy="1095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3164681" y="4733925"/>
                <a:ext cx="0" cy="2119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a:off x="3183731" y="4679156"/>
                <a:ext cx="0" cy="3214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3209925" y="4586288"/>
                <a:ext cx="0" cy="4881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3228975" y="4681538"/>
                <a:ext cx="0" cy="3000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3250406" y="4724400"/>
                <a:ext cx="0" cy="19288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3271838" y="4576763"/>
                <a:ext cx="0" cy="4857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3293269" y="4619625"/>
                <a:ext cx="0" cy="3952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3317081" y="4652963"/>
                <a:ext cx="0" cy="32146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336131" y="4712494"/>
                <a:ext cx="0" cy="2000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3357563" y="4748213"/>
                <a:ext cx="0" cy="1238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3376613" y="4598194"/>
                <a:ext cx="0" cy="4119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3398044" y="4464844"/>
                <a:ext cx="0" cy="6762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3421856" y="4705350"/>
                <a:ext cx="0" cy="1809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3440906" y="4574381"/>
                <a:ext cx="0" cy="44291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3462338" y="4595813"/>
                <a:ext cx="0" cy="40005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3483769" y="4748213"/>
                <a:ext cx="0" cy="738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3505200" y="4572000"/>
                <a:ext cx="0" cy="4238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3529013" y="4622006"/>
                <a:ext cx="0" cy="3309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3548063" y="4593431"/>
                <a:ext cx="0" cy="37623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3567113" y="4450556"/>
                <a:ext cx="0" cy="6572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3590925" y="4626769"/>
                <a:ext cx="0" cy="30241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3609975" y="4424363"/>
                <a:ext cx="0" cy="70485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3631406" y="4486275"/>
                <a:ext cx="0" cy="56911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3652838" y="4514850"/>
                <a:ext cx="0" cy="5024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3674269" y="4517231"/>
                <a:ext cx="0" cy="5000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3695700" y="4572000"/>
                <a:ext cx="0" cy="3976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3719513" y="4410075"/>
                <a:ext cx="0" cy="68818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3738563" y="4586288"/>
                <a:ext cx="0" cy="3381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3759994" y="4541044"/>
                <a:ext cx="0" cy="43100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3781425" y="4379119"/>
                <a:ext cx="0" cy="7334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3802856" y="4524375"/>
                <a:ext cx="0" cy="43100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3826669" y="4371975"/>
                <a:ext cx="0" cy="7334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3845719" y="4407694"/>
                <a:ext cx="0" cy="6357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3864769" y="4624388"/>
                <a:ext cx="0" cy="1857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3888581" y="4645819"/>
                <a:ext cx="0" cy="1309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3910013" y="4352925"/>
                <a:ext cx="0" cy="70485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931444" y="4350544"/>
                <a:ext cx="0" cy="69770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3950494" y="4057650"/>
                <a:ext cx="0" cy="127635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3971925" y="4417219"/>
                <a:ext cx="0" cy="5500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3993356" y="4267200"/>
                <a:ext cx="0" cy="8453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4014788" y="4502944"/>
                <a:ext cx="0" cy="3524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4036219" y="4364831"/>
                <a:ext cx="0" cy="63103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4057650" y="4464844"/>
                <a:ext cx="0" cy="4119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4081463" y="4333875"/>
                <a:ext cx="0" cy="6572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4102894" y="4371975"/>
                <a:ext cx="0" cy="55721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4121944" y="4295775"/>
                <a:ext cx="0" cy="7000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4140994" y="4567238"/>
                <a:ext cx="0" cy="1500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4164806" y="4331494"/>
                <a:ext cx="0" cy="6024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4186238" y="4371975"/>
                <a:ext cx="0" cy="5214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a:off x="4205288" y="4510088"/>
                <a:ext cx="0" cy="21669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4226719" y="4214813"/>
                <a:ext cx="0" cy="8096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4248150" y="4345781"/>
                <a:ext cx="0" cy="5238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4271963" y="4474369"/>
                <a:ext cx="0" cy="2286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4291013" y="4429125"/>
                <a:ext cx="0" cy="2952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4314825" y="4431506"/>
                <a:ext cx="0" cy="29051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4333875" y="4183856"/>
                <a:ext cx="0" cy="7762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a:off x="4355306" y="4479131"/>
                <a:ext cx="0" cy="1285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4374356" y="4479131"/>
                <a:ext cx="0" cy="8096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4398169" y="4019550"/>
                <a:ext cx="0" cy="9453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4419600" y="3976688"/>
                <a:ext cx="0" cy="101203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4438650" y="4207669"/>
                <a:ext cx="0" cy="53816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4462463" y="3929063"/>
                <a:ext cx="0" cy="107870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4481513" y="3995738"/>
                <a:ext cx="0" cy="66198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4502944" y="4100513"/>
                <a:ext cx="0" cy="3786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4526756" y="3148013"/>
                <a:ext cx="0" cy="218598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4545806" y="3957638"/>
                <a:ext cx="0" cy="30003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4567238" y="3731419"/>
                <a:ext cx="0" cy="5976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a:off x="4588669" y="3564731"/>
                <a:ext cx="0" cy="83105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4610100" y="3417094"/>
                <a:ext cx="0" cy="10977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4631532" y="3793331"/>
                <a:ext cx="0" cy="31432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4974431" y="2116932"/>
                <a:ext cx="0" cy="57388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a:off x="4948237" y="2114550"/>
                <a:ext cx="0" cy="6929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4907756" y="2116931"/>
                <a:ext cx="0" cy="5238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4886325" y="2116931"/>
                <a:ext cx="0" cy="25265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4843463" y="2197894"/>
                <a:ext cx="0" cy="2547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4824413" y="2559844"/>
                <a:ext cx="0" cy="67389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4802981" y="2355056"/>
                <a:ext cx="0" cy="13835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4781550" y="2817019"/>
                <a:ext cx="0" cy="66198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4760119" y="2116931"/>
                <a:ext cx="0" cy="266700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4738688" y="2233613"/>
                <a:ext cx="0" cy="241220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4714875" y="2786063"/>
                <a:ext cx="0" cy="16287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a:off x="4695825" y="3633788"/>
                <a:ext cx="0" cy="20716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a:off x="4674394" y="3659981"/>
                <a:ext cx="0" cy="25955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4650581" y="2957513"/>
                <a:ext cx="0" cy="189785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2007394" y="4505325"/>
                <a:ext cx="0" cy="78105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153372" y="2311575"/>
              <a:ext cx="3703807" cy="2983181"/>
              <a:chOff x="1153372" y="2311575"/>
              <a:chExt cx="3703807" cy="2983181"/>
            </a:xfrm>
            <a:solidFill>
              <a:schemeClr val="bg1">
                <a:lumMod val="50000"/>
              </a:schemeClr>
            </a:solidFill>
          </p:grpSpPr>
          <p:sp>
            <p:nvSpPr>
              <p:cNvPr id="63" name="Oval 62"/>
              <p:cNvSpPr>
                <a:spLocks noChangeAspect="1"/>
              </p:cNvSpPr>
              <p:nvPr/>
            </p:nvSpPr>
            <p:spPr>
              <a:xfrm>
                <a:off x="1153372" y="526732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4" name="Oval 63"/>
              <p:cNvSpPr>
                <a:spLocks noChangeAspect="1"/>
              </p:cNvSpPr>
              <p:nvPr/>
            </p:nvSpPr>
            <p:spPr>
              <a:xfrm>
                <a:off x="1174804" y="524826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5" name="Oval 64"/>
              <p:cNvSpPr>
                <a:spLocks noChangeAspect="1"/>
              </p:cNvSpPr>
              <p:nvPr/>
            </p:nvSpPr>
            <p:spPr>
              <a:xfrm>
                <a:off x="4829747" y="231157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6" name="Oval 65"/>
              <p:cNvSpPr>
                <a:spLocks noChangeAspect="1"/>
              </p:cNvSpPr>
              <p:nvPr/>
            </p:nvSpPr>
            <p:spPr>
              <a:xfrm>
                <a:off x="1194795" y="51946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7" name="Oval 66"/>
              <p:cNvSpPr>
                <a:spLocks noChangeAspect="1"/>
              </p:cNvSpPr>
              <p:nvPr/>
            </p:nvSpPr>
            <p:spPr>
              <a:xfrm>
                <a:off x="1217370" y="518636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8" name="Oval 67"/>
              <p:cNvSpPr>
                <a:spLocks noChangeAspect="1"/>
              </p:cNvSpPr>
              <p:nvPr/>
            </p:nvSpPr>
            <p:spPr>
              <a:xfrm>
                <a:off x="1239375" y="510778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9" name="Oval 68"/>
              <p:cNvSpPr>
                <a:spLocks noChangeAspect="1"/>
              </p:cNvSpPr>
              <p:nvPr/>
            </p:nvSpPr>
            <p:spPr>
              <a:xfrm>
                <a:off x="1260234" y="508454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0" name="Oval 69"/>
              <p:cNvSpPr>
                <a:spLocks noChangeAspect="1"/>
              </p:cNvSpPr>
              <p:nvPr/>
            </p:nvSpPr>
            <p:spPr>
              <a:xfrm>
                <a:off x="1281665" y="508215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1" name="Oval 70"/>
              <p:cNvSpPr>
                <a:spLocks noChangeAspect="1"/>
              </p:cNvSpPr>
              <p:nvPr/>
            </p:nvSpPr>
            <p:spPr>
              <a:xfrm>
                <a:off x="1303097" y="507263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2" name="Oval 71"/>
              <p:cNvSpPr>
                <a:spLocks noChangeAspect="1"/>
              </p:cNvSpPr>
              <p:nvPr/>
            </p:nvSpPr>
            <p:spPr>
              <a:xfrm>
                <a:off x="1324528" y="507082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3" name="Oval 72"/>
              <p:cNvSpPr>
                <a:spLocks noChangeAspect="1"/>
              </p:cNvSpPr>
              <p:nvPr/>
            </p:nvSpPr>
            <p:spPr>
              <a:xfrm>
                <a:off x="1345960" y="505834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4" name="Oval 73"/>
              <p:cNvSpPr>
                <a:spLocks noChangeAspect="1"/>
              </p:cNvSpPr>
              <p:nvPr/>
            </p:nvSpPr>
            <p:spPr>
              <a:xfrm>
                <a:off x="1367963" y="505358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5" name="Oval 74"/>
              <p:cNvSpPr>
                <a:spLocks noChangeAspect="1"/>
              </p:cNvSpPr>
              <p:nvPr/>
            </p:nvSpPr>
            <p:spPr>
              <a:xfrm>
                <a:off x="1386441" y="505358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6" name="Oval 75"/>
              <p:cNvSpPr>
                <a:spLocks noChangeAspect="1"/>
              </p:cNvSpPr>
              <p:nvPr/>
            </p:nvSpPr>
            <p:spPr>
              <a:xfrm>
                <a:off x="1407874" y="504644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7" name="Oval 76"/>
              <p:cNvSpPr>
                <a:spLocks noChangeAspect="1"/>
              </p:cNvSpPr>
              <p:nvPr/>
            </p:nvSpPr>
            <p:spPr>
              <a:xfrm>
                <a:off x="1429304" y="502681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8" name="Oval 77"/>
              <p:cNvSpPr>
                <a:spLocks noChangeAspect="1"/>
              </p:cNvSpPr>
              <p:nvPr/>
            </p:nvSpPr>
            <p:spPr>
              <a:xfrm>
                <a:off x="1450735" y="502443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9" name="Oval 78"/>
              <p:cNvSpPr>
                <a:spLocks noChangeAspect="1"/>
              </p:cNvSpPr>
              <p:nvPr/>
            </p:nvSpPr>
            <p:spPr>
              <a:xfrm>
                <a:off x="1472166" y="502443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0" name="Oval 79"/>
              <p:cNvSpPr>
                <a:spLocks noChangeAspect="1"/>
              </p:cNvSpPr>
              <p:nvPr/>
            </p:nvSpPr>
            <p:spPr>
              <a:xfrm>
                <a:off x="1493597" y="502262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1" name="Oval 80"/>
              <p:cNvSpPr>
                <a:spLocks noChangeAspect="1"/>
              </p:cNvSpPr>
              <p:nvPr/>
            </p:nvSpPr>
            <p:spPr>
              <a:xfrm>
                <a:off x="1515029" y="501310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2" name="Oval 81"/>
              <p:cNvSpPr>
                <a:spLocks noChangeAspect="1"/>
              </p:cNvSpPr>
              <p:nvPr/>
            </p:nvSpPr>
            <p:spPr>
              <a:xfrm>
                <a:off x="1536461" y="500357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3" name="Oval 82"/>
              <p:cNvSpPr>
                <a:spLocks noChangeAspect="1"/>
              </p:cNvSpPr>
              <p:nvPr/>
            </p:nvSpPr>
            <p:spPr>
              <a:xfrm>
                <a:off x="1579420" y="499286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4" name="Oval 83"/>
              <p:cNvSpPr>
                <a:spLocks noChangeAspect="1"/>
              </p:cNvSpPr>
              <p:nvPr/>
            </p:nvSpPr>
            <p:spPr>
              <a:xfrm>
                <a:off x="1556750" y="499938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5" name="Oval 84"/>
              <p:cNvSpPr>
                <a:spLocks noChangeAspect="1"/>
              </p:cNvSpPr>
              <p:nvPr/>
            </p:nvSpPr>
            <p:spPr>
              <a:xfrm>
                <a:off x="1602090" y="499700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6" name="Oval 85"/>
              <p:cNvSpPr>
                <a:spLocks noChangeAspect="1"/>
              </p:cNvSpPr>
              <p:nvPr/>
            </p:nvSpPr>
            <p:spPr>
              <a:xfrm>
                <a:off x="1622186" y="499462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7" name="Oval 86"/>
              <p:cNvSpPr>
                <a:spLocks noChangeAspect="1"/>
              </p:cNvSpPr>
              <p:nvPr/>
            </p:nvSpPr>
            <p:spPr>
              <a:xfrm>
                <a:off x="1640075" y="498748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8" name="Oval 87"/>
              <p:cNvSpPr>
                <a:spLocks noChangeAspect="1"/>
              </p:cNvSpPr>
              <p:nvPr/>
            </p:nvSpPr>
            <p:spPr>
              <a:xfrm>
                <a:off x="1662666" y="498986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9" name="Oval 88"/>
              <p:cNvSpPr>
                <a:spLocks noChangeAspect="1"/>
              </p:cNvSpPr>
              <p:nvPr/>
            </p:nvSpPr>
            <p:spPr>
              <a:xfrm>
                <a:off x="1685336" y="498271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0" name="Oval 89"/>
              <p:cNvSpPr>
                <a:spLocks noChangeAspect="1"/>
              </p:cNvSpPr>
              <p:nvPr/>
            </p:nvSpPr>
            <p:spPr>
              <a:xfrm>
                <a:off x="1705529" y="498271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1" name="Oval 90"/>
              <p:cNvSpPr>
                <a:spLocks noChangeAspect="1"/>
              </p:cNvSpPr>
              <p:nvPr/>
            </p:nvSpPr>
            <p:spPr>
              <a:xfrm>
                <a:off x="1726960" y="49660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2" name="Oval 91"/>
              <p:cNvSpPr>
                <a:spLocks noChangeAspect="1"/>
              </p:cNvSpPr>
              <p:nvPr/>
            </p:nvSpPr>
            <p:spPr>
              <a:xfrm>
                <a:off x="1747801" y="49660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3" name="Oval 92"/>
              <p:cNvSpPr>
                <a:spLocks noChangeAspect="1"/>
              </p:cNvSpPr>
              <p:nvPr/>
            </p:nvSpPr>
            <p:spPr>
              <a:xfrm>
                <a:off x="1769253" y="496071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4" name="Oval 93"/>
              <p:cNvSpPr>
                <a:spLocks noChangeAspect="1"/>
              </p:cNvSpPr>
              <p:nvPr/>
            </p:nvSpPr>
            <p:spPr>
              <a:xfrm>
                <a:off x="1791253" y="49660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5" name="Oval 94"/>
              <p:cNvSpPr>
                <a:spLocks noChangeAspect="1"/>
              </p:cNvSpPr>
              <p:nvPr/>
            </p:nvSpPr>
            <p:spPr>
              <a:xfrm>
                <a:off x="1812686" y="49541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Oval 95"/>
              <p:cNvSpPr>
                <a:spLocks noChangeAspect="1"/>
              </p:cNvSpPr>
              <p:nvPr/>
            </p:nvSpPr>
            <p:spPr>
              <a:xfrm>
                <a:off x="1834116" y="49541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Oval 96"/>
              <p:cNvSpPr>
                <a:spLocks noChangeAspect="1"/>
              </p:cNvSpPr>
              <p:nvPr/>
            </p:nvSpPr>
            <p:spPr>
              <a:xfrm>
                <a:off x="1855548" y="493985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8" name="Oval 97"/>
              <p:cNvSpPr>
                <a:spLocks noChangeAspect="1"/>
              </p:cNvSpPr>
              <p:nvPr/>
            </p:nvSpPr>
            <p:spPr>
              <a:xfrm>
                <a:off x="1876980" y="493514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9" name="Oval 98"/>
              <p:cNvSpPr>
                <a:spLocks noChangeAspect="1"/>
              </p:cNvSpPr>
              <p:nvPr/>
            </p:nvSpPr>
            <p:spPr>
              <a:xfrm>
                <a:off x="1901365" y="493271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0" name="Oval 99"/>
              <p:cNvSpPr>
                <a:spLocks noChangeAspect="1"/>
              </p:cNvSpPr>
              <p:nvPr/>
            </p:nvSpPr>
            <p:spPr>
              <a:xfrm>
                <a:off x="1914491" y="493271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1" name="Oval 100"/>
              <p:cNvSpPr>
                <a:spLocks noChangeAspect="1"/>
              </p:cNvSpPr>
              <p:nvPr/>
            </p:nvSpPr>
            <p:spPr>
              <a:xfrm>
                <a:off x="1943125" y="493271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2" name="Oval 101"/>
              <p:cNvSpPr>
                <a:spLocks noChangeAspect="1"/>
              </p:cNvSpPr>
              <p:nvPr/>
            </p:nvSpPr>
            <p:spPr>
              <a:xfrm>
                <a:off x="1960340" y="493514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3" name="Oval 102"/>
              <p:cNvSpPr>
                <a:spLocks noChangeAspect="1"/>
              </p:cNvSpPr>
              <p:nvPr/>
            </p:nvSpPr>
            <p:spPr>
              <a:xfrm>
                <a:off x="1987772" y="493271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4" name="Oval 103"/>
              <p:cNvSpPr>
                <a:spLocks noChangeAspect="1"/>
              </p:cNvSpPr>
              <p:nvPr/>
            </p:nvSpPr>
            <p:spPr>
              <a:xfrm>
                <a:off x="2007394" y="492975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5" name="Oval 104"/>
              <p:cNvSpPr>
                <a:spLocks noChangeAspect="1"/>
              </p:cNvSpPr>
              <p:nvPr/>
            </p:nvSpPr>
            <p:spPr>
              <a:xfrm>
                <a:off x="2025207" y="493214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6" name="Oval 105"/>
              <p:cNvSpPr>
                <a:spLocks noChangeAspect="1"/>
              </p:cNvSpPr>
              <p:nvPr/>
            </p:nvSpPr>
            <p:spPr>
              <a:xfrm>
                <a:off x="2048447" y="493271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7" name="Oval 106"/>
              <p:cNvSpPr>
                <a:spLocks noChangeAspect="1"/>
              </p:cNvSpPr>
              <p:nvPr/>
            </p:nvSpPr>
            <p:spPr>
              <a:xfrm>
                <a:off x="2067497" y="49255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8" name="Oval 107"/>
              <p:cNvSpPr>
                <a:spLocks noChangeAspect="1"/>
              </p:cNvSpPr>
              <p:nvPr/>
            </p:nvSpPr>
            <p:spPr>
              <a:xfrm>
                <a:off x="2090167" y="492318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9" name="Oval 108"/>
              <p:cNvSpPr>
                <a:spLocks noChangeAspect="1"/>
              </p:cNvSpPr>
              <p:nvPr/>
            </p:nvSpPr>
            <p:spPr>
              <a:xfrm>
                <a:off x="2113312" y="492080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0" name="Oval 109"/>
              <p:cNvSpPr>
                <a:spLocks noChangeAspect="1"/>
              </p:cNvSpPr>
              <p:nvPr/>
            </p:nvSpPr>
            <p:spPr>
              <a:xfrm>
                <a:off x="2132347" y="491842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1" name="Oval 110"/>
              <p:cNvSpPr>
                <a:spLocks noChangeAspect="1"/>
              </p:cNvSpPr>
              <p:nvPr/>
            </p:nvSpPr>
            <p:spPr>
              <a:xfrm>
                <a:off x="2153222" y="491070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2" name="Oval 111"/>
              <p:cNvSpPr>
                <a:spLocks noChangeAspect="1"/>
              </p:cNvSpPr>
              <p:nvPr/>
            </p:nvSpPr>
            <p:spPr>
              <a:xfrm>
                <a:off x="2177590" y="491128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3" name="Oval 112"/>
              <p:cNvSpPr>
                <a:spLocks noChangeAspect="1"/>
              </p:cNvSpPr>
              <p:nvPr/>
            </p:nvSpPr>
            <p:spPr>
              <a:xfrm>
                <a:off x="2193703" y="490175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4" name="Oval 113"/>
              <p:cNvSpPr>
                <a:spLocks noChangeAspect="1"/>
              </p:cNvSpPr>
              <p:nvPr/>
            </p:nvSpPr>
            <p:spPr>
              <a:xfrm>
                <a:off x="2217515" y="489756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5" name="Oval 114"/>
              <p:cNvSpPr>
                <a:spLocks noChangeAspect="1"/>
              </p:cNvSpPr>
              <p:nvPr/>
            </p:nvSpPr>
            <p:spPr>
              <a:xfrm>
                <a:off x="2238376" y="489942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6" name="Oval 115"/>
              <p:cNvSpPr>
                <a:spLocks noChangeAspect="1"/>
              </p:cNvSpPr>
              <p:nvPr/>
            </p:nvSpPr>
            <p:spPr>
              <a:xfrm>
                <a:off x="2260950" y="489756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7" name="Oval 116"/>
              <p:cNvSpPr>
                <a:spLocks noChangeAspect="1"/>
              </p:cNvSpPr>
              <p:nvPr/>
            </p:nvSpPr>
            <p:spPr>
              <a:xfrm>
                <a:off x="2280667" y="489756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8" name="Oval 117"/>
              <p:cNvSpPr>
                <a:spLocks noChangeAspect="1"/>
              </p:cNvSpPr>
              <p:nvPr/>
            </p:nvSpPr>
            <p:spPr>
              <a:xfrm>
                <a:off x="2305622" y="489942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9" name="Oval 118"/>
              <p:cNvSpPr>
                <a:spLocks noChangeAspect="1"/>
              </p:cNvSpPr>
              <p:nvPr/>
            </p:nvSpPr>
            <p:spPr>
              <a:xfrm>
                <a:off x="2321148" y="489942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0" name="Oval 119"/>
              <p:cNvSpPr>
                <a:spLocks noChangeAspect="1"/>
              </p:cNvSpPr>
              <p:nvPr/>
            </p:nvSpPr>
            <p:spPr>
              <a:xfrm>
                <a:off x="2346199" y="489523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1" name="Oval 120"/>
              <p:cNvSpPr>
                <a:spLocks noChangeAspect="1"/>
              </p:cNvSpPr>
              <p:nvPr/>
            </p:nvSpPr>
            <p:spPr>
              <a:xfrm>
                <a:off x="2386584" y="488989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2" name="Oval 121"/>
              <p:cNvSpPr>
                <a:spLocks noChangeAspect="1"/>
              </p:cNvSpPr>
              <p:nvPr/>
            </p:nvSpPr>
            <p:spPr>
              <a:xfrm>
                <a:off x="2366487" y="48928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3" name="Oval 122"/>
              <p:cNvSpPr>
                <a:spLocks noChangeAspect="1"/>
              </p:cNvSpPr>
              <p:nvPr/>
            </p:nvSpPr>
            <p:spPr>
              <a:xfrm>
                <a:off x="2405634" y="48928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4" name="Oval 123"/>
              <p:cNvSpPr>
                <a:spLocks noChangeAspect="1"/>
              </p:cNvSpPr>
              <p:nvPr/>
            </p:nvSpPr>
            <p:spPr>
              <a:xfrm>
                <a:off x="2430685" y="48928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5" name="Oval 124"/>
              <p:cNvSpPr>
                <a:spLocks noChangeAspect="1"/>
              </p:cNvSpPr>
              <p:nvPr/>
            </p:nvSpPr>
            <p:spPr>
              <a:xfrm>
                <a:off x="2455165" y="48928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6" name="Oval 125"/>
              <p:cNvSpPr>
                <a:spLocks noChangeAspect="1"/>
              </p:cNvSpPr>
              <p:nvPr/>
            </p:nvSpPr>
            <p:spPr>
              <a:xfrm>
                <a:off x="2469928" y="488803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7" name="Oval 126"/>
              <p:cNvSpPr>
                <a:spLocks noChangeAspect="1"/>
              </p:cNvSpPr>
              <p:nvPr/>
            </p:nvSpPr>
            <p:spPr>
              <a:xfrm>
                <a:off x="2496122" y="488570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8" name="Oval 127"/>
              <p:cNvSpPr>
                <a:spLocks noChangeAspect="1"/>
              </p:cNvSpPr>
              <p:nvPr/>
            </p:nvSpPr>
            <p:spPr>
              <a:xfrm>
                <a:off x="2512790" y="48809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9" name="Oval 128"/>
              <p:cNvSpPr>
                <a:spLocks noChangeAspect="1"/>
              </p:cNvSpPr>
              <p:nvPr/>
            </p:nvSpPr>
            <p:spPr>
              <a:xfrm>
                <a:off x="2531840" y="488089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0" name="Oval 129"/>
              <p:cNvSpPr>
                <a:spLocks noChangeAspect="1"/>
              </p:cNvSpPr>
              <p:nvPr/>
            </p:nvSpPr>
            <p:spPr>
              <a:xfrm>
                <a:off x="2555653" y="488327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1" name="Oval 130"/>
              <p:cNvSpPr>
                <a:spLocks noChangeAspect="1"/>
              </p:cNvSpPr>
              <p:nvPr/>
            </p:nvSpPr>
            <p:spPr>
              <a:xfrm>
                <a:off x="2596134" y="488570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2" name="Oval 131"/>
              <p:cNvSpPr>
                <a:spLocks noChangeAspect="1"/>
              </p:cNvSpPr>
              <p:nvPr/>
            </p:nvSpPr>
            <p:spPr>
              <a:xfrm>
                <a:off x="2620519" y="488565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3" name="Oval 132"/>
              <p:cNvSpPr>
                <a:spLocks noChangeAspect="1"/>
              </p:cNvSpPr>
              <p:nvPr/>
            </p:nvSpPr>
            <p:spPr>
              <a:xfrm>
                <a:off x="2577656" y="488927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4" name="Oval 133"/>
              <p:cNvSpPr>
                <a:spLocks noChangeAspect="1"/>
              </p:cNvSpPr>
              <p:nvPr/>
            </p:nvSpPr>
            <p:spPr>
              <a:xfrm>
                <a:off x="2641378" y="488689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5" name="Oval 134"/>
              <p:cNvSpPr>
                <a:spLocks noChangeAspect="1"/>
              </p:cNvSpPr>
              <p:nvPr/>
            </p:nvSpPr>
            <p:spPr>
              <a:xfrm>
                <a:off x="2665762" y="488213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6" name="Oval 135"/>
              <p:cNvSpPr>
                <a:spLocks noChangeAspect="1"/>
              </p:cNvSpPr>
              <p:nvPr/>
            </p:nvSpPr>
            <p:spPr>
              <a:xfrm>
                <a:off x="2687192" y="488213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7" name="Oval 136"/>
              <p:cNvSpPr>
                <a:spLocks noChangeAspect="1"/>
              </p:cNvSpPr>
              <p:nvPr/>
            </p:nvSpPr>
            <p:spPr>
              <a:xfrm>
                <a:off x="2703290" y="488213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8" name="Oval 137"/>
              <p:cNvSpPr>
                <a:spLocks noChangeAspect="1"/>
              </p:cNvSpPr>
              <p:nvPr/>
            </p:nvSpPr>
            <p:spPr>
              <a:xfrm>
                <a:off x="2730056" y="487737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9" name="Oval 138"/>
              <p:cNvSpPr>
                <a:spLocks noChangeAspect="1"/>
              </p:cNvSpPr>
              <p:nvPr/>
            </p:nvSpPr>
            <p:spPr>
              <a:xfrm>
                <a:off x="2746154" y="487975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0" name="Oval 139"/>
              <p:cNvSpPr>
                <a:spLocks noChangeAspect="1"/>
              </p:cNvSpPr>
              <p:nvPr/>
            </p:nvSpPr>
            <p:spPr>
              <a:xfrm>
                <a:off x="2767584" y="487737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1" name="Oval 140"/>
              <p:cNvSpPr>
                <a:spLocks noChangeAspect="1"/>
              </p:cNvSpPr>
              <p:nvPr/>
            </p:nvSpPr>
            <p:spPr>
              <a:xfrm>
                <a:off x="2789588" y="486784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2" name="Oval 141"/>
              <p:cNvSpPr>
                <a:spLocks noChangeAspect="1"/>
              </p:cNvSpPr>
              <p:nvPr/>
            </p:nvSpPr>
            <p:spPr>
              <a:xfrm>
                <a:off x="2812258" y="486060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3" name="Oval 142"/>
              <p:cNvSpPr>
                <a:spLocks noChangeAspect="1"/>
              </p:cNvSpPr>
              <p:nvPr/>
            </p:nvSpPr>
            <p:spPr>
              <a:xfrm>
                <a:off x="2835498" y="486070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4" name="Oval 143"/>
              <p:cNvSpPr>
                <a:spLocks noChangeAspect="1"/>
              </p:cNvSpPr>
              <p:nvPr/>
            </p:nvSpPr>
            <p:spPr>
              <a:xfrm>
                <a:off x="2855786" y="485832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5" name="Oval 144"/>
              <p:cNvSpPr>
                <a:spLocks noChangeAspect="1"/>
              </p:cNvSpPr>
              <p:nvPr/>
            </p:nvSpPr>
            <p:spPr>
              <a:xfrm>
                <a:off x="2874170" y="485355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6" name="Oval 145"/>
              <p:cNvSpPr>
                <a:spLocks noChangeAspect="1"/>
              </p:cNvSpPr>
              <p:nvPr/>
            </p:nvSpPr>
            <p:spPr>
              <a:xfrm>
                <a:off x="2893790" y="484879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7" name="Oval 146"/>
              <p:cNvSpPr>
                <a:spLocks noChangeAspect="1"/>
              </p:cNvSpPr>
              <p:nvPr/>
            </p:nvSpPr>
            <p:spPr>
              <a:xfrm>
                <a:off x="2915222" y="484165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8" name="Oval 147"/>
              <p:cNvSpPr>
                <a:spLocks noChangeAspect="1"/>
              </p:cNvSpPr>
              <p:nvPr/>
            </p:nvSpPr>
            <p:spPr>
              <a:xfrm>
                <a:off x="2936653" y="484165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9" name="Oval 148"/>
              <p:cNvSpPr>
                <a:spLocks noChangeAspect="1"/>
              </p:cNvSpPr>
              <p:nvPr/>
            </p:nvSpPr>
            <p:spPr>
              <a:xfrm>
                <a:off x="2958084" y="483450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0" name="Oval 149"/>
              <p:cNvSpPr>
                <a:spLocks noChangeAspect="1"/>
              </p:cNvSpPr>
              <p:nvPr/>
            </p:nvSpPr>
            <p:spPr>
              <a:xfrm>
                <a:off x="2979515" y="484165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1" name="Oval 150"/>
              <p:cNvSpPr>
                <a:spLocks noChangeAspect="1"/>
              </p:cNvSpPr>
              <p:nvPr/>
            </p:nvSpPr>
            <p:spPr>
              <a:xfrm>
                <a:off x="3001519" y="483155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2" name="Oval 151"/>
              <p:cNvSpPr>
                <a:spLocks noChangeAspect="1"/>
              </p:cNvSpPr>
              <p:nvPr/>
            </p:nvSpPr>
            <p:spPr>
              <a:xfrm>
                <a:off x="3024189" y="483269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3" name="Oval 152"/>
              <p:cNvSpPr>
                <a:spLocks noChangeAspect="1"/>
              </p:cNvSpPr>
              <p:nvPr/>
            </p:nvSpPr>
            <p:spPr>
              <a:xfrm>
                <a:off x="3171827" y="482319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4" name="Oval 153"/>
              <p:cNvSpPr>
                <a:spLocks noChangeAspect="1"/>
              </p:cNvSpPr>
              <p:nvPr/>
            </p:nvSpPr>
            <p:spPr>
              <a:xfrm>
                <a:off x="3324227" y="480177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5" name="Oval 154"/>
              <p:cNvSpPr>
                <a:spLocks noChangeAspect="1"/>
              </p:cNvSpPr>
              <p:nvPr/>
            </p:nvSpPr>
            <p:spPr>
              <a:xfrm>
                <a:off x="3043809" y="482974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6" name="Oval 155"/>
              <p:cNvSpPr>
                <a:spLocks noChangeAspect="1"/>
              </p:cNvSpPr>
              <p:nvPr/>
            </p:nvSpPr>
            <p:spPr>
              <a:xfrm>
                <a:off x="3065240" y="482736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7" name="Oval 156"/>
              <p:cNvSpPr>
                <a:spLocks noChangeAspect="1"/>
              </p:cNvSpPr>
              <p:nvPr/>
            </p:nvSpPr>
            <p:spPr>
              <a:xfrm>
                <a:off x="3089625" y="482974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8" name="Oval 157"/>
              <p:cNvSpPr>
                <a:spLocks noChangeAspect="1"/>
              </p:cNvSpPr>
              <p:nvPr/>
            </p:nvSpPr>
            <p:spPr>
              <a:xfrm>
                <a:off x="3108103" y="482736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9" name="Oval 158"/>
              <p:cNvSpPr>
                <a:spLocks noChangeAspect="1"/>
              </p:cNvSpPr>
              <p:nvPr/>
            </p:nvSpPr>
            <p:spPr>
              <a:xfrm>
                <a:off x="3127153" y="482736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0" name="Oval 159"/>
              <p:cNvSpPr>
                <a:spLocks noChangeAspect="1"/>
              </p:cNvSpPr>
              <p:nvPr/>
            </p:nvSpPr>
            <p:spPr>
              <a:xfrm>
                <a:off x="3150965" y="482736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1" name="Oval 160"/>
              <p:cNvSpPr>
                <a:spLocks noChangeAspect="1"/>
              </p:cNvSpPr>
              <p:nvPr/>
            </p:nvSpPr>
            <p:spPr>
              <a:xfrm>
                <a:off x="3196113" y="481784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2" name="Oval 161"/>
              <p:cNvSpPr>
                <a:spLocks noChangeAspect="1"/>
              </p:cNvSpPr>
              <p:nvPr/>
            </p:nvSpPr>
            <p:spPr>
              <a:xfrm>
                <a:off x="3215259" y="482555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3" name="Oval 162"/>
              <p:cNvSpPr>
                <a:spLocks noChangeAspect="1"/>
              </p:cNvSpPr>
              <p:nvPr/>
            </p:nvSpPr>
            <p:spPr>
              <a:xfrm>
                <a:off x="3238501" y="481545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4" name="Oval 163"/>
              <p:cNvSpPr>
                <a:spLocks noChangeAspect="1"/>
              </p:cNvSpPr>
              <p:nvPr/>
            </p:nvSpPr>
            <p:spPr>
              <a:xfrm>
                <a:off x="3279553" y="48017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5" name="Oval 164"/>
              <p:cNvSpPr>
                <a:spLocks noChangeAspect="1"/>
              </p:cNvSpPr>
              <p:nvPr/>
            </p:nvSpPr>
            <p:spPr>
              <a:xfrm>
                <a:off x="3258122" y="481546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6" name="Oval 165"/>
              <p:cNvSpPr>
                <a:spLocks noChangeAspect="1"/>
              </p:cNvSpPr>
              <p:nvPr/>
            </p:nvSpPr>
            <p:spPr>
              <a:xfrm>
                <a:off x="3303365" y="48017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7" name="Oval 166"/>
              <p:cNvSpPr>
                <a:spLocks noChangeAspect="1"/>
              </p:cNvSpPr>
              <p:nvPr/>
            </p:nvSpPr>
            <p:spPr>
              <a:xfrm>
                <a:off x="3577781" y="476492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8" name="Oval 167"/>
              <p:cNvSpPr>
                <a:spLocks noChangeAspect="1"/>
              </p:cNvSpPr>
              <p:nvPr/>
            </p:nvSpPr>
            <p:spPr>
              <a:xfrm>
                <a:off x="3343847" y="48017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9" name="Oval 168"/>
              <p:cNvSpPr>
                <a:spLocks noChangeAspect="1"/>
              </p:cNvSpPr>
              <p:nvPr/>
            </p:nvSpPr>
            <p:spPr>
              <a:xfrm>
                <a:off x="3362897" y="479107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0" name="Oval 169"/>
              <p:cNvSpPr>
                <a:spLocks noChangeAspect="1"/>
              </p:cNvSpPr>
              <p:nvPr/>
            </p:nvSpPr>
            <p:spPr>
              <a:xfrm>
                <a:off x="3386139" y="478450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1" name="Oval 170"/>
              <p:cNvSpPr>
                <a:spLocks noChangeAspect="1"/>
              </p:cNvSpPr>
              <p:nvPr/>
            </p:nvSpPr>
            <p:spPr>
              <a:xfrm>
                <a:off x="3408140" y="478926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2" name="Oval 171"/>
              <p:cNvSpPr>
                <a:spLocks noChangeAspect="1"/>
              </p:cNvSpPr>
              <p:nvPr/>
            </p:nvSpPr>
            <p:spPr>
              <a:xfrm>
                <a:off x="3427190" y="479107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3" name="Oval 172"/>
              <p:cNvSpPr>
                <a:spLocks noChangeAspect="1"/>
              </p:cNvSpPr>
              <p:nvPr/>
            </p:nvSpPr>
            <p:spPr>
              <a:xfrm>
                <a:off x="3450907" y="477974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4" name="Oval 173"/>
              <p:cNvSpPr>
                <a:spLocks noChangeAspect="1"/>
              </p:cNvSpPr>
              <p:nvPr/>
            </p:nvSpPr>
            <p:spPr>
              <a:xfrm>
                <a:off x="3470053" y="477259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5" name="Oval 174"/>
              <p:cNvSpPr>
                <a:spLocks noChangeAspect="1"/>
              </p:cNvSpPr>
              <p:nvPr/>
            </p:nvSpPr>
            <p:spPr>
              <a:xfrm>
                <a:off x="3492055" y="477735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6" name="Oval 175"/>
              <p:cNvSpPr>
                <a:spLocks noChangeAspect="1"/>
              </p:cNvSpPr>
              <p:nvPr/>
            </p:nvSpPr>
            <p:spPr>
              <a:xfrm>
                <a:off x="3515297" y="477497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7" name="Oval 176"/>
              <p:cNvSpPr>
                <a:spLocks noChangeAspect="1"/>
              </p:cNvSpPr>
              <p:nvPr/>
            </p:nvSpPr>
            <p:spPr>
              <a:xfrm>
                <a:off x="3533775" y="476307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8" name="Oval 177"/>
              <p:cNvSpPr>
                <a:spLocks noChangeAspect="1"/>
              </p:cNvSpPr>
              <p:nvPr/>
            </p:nvSpPr>
            <p:spPr>
              <a:xfrm>
                <a:off x="3553397" y="476840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9" name="Oval 178"/>
              <p:cNvSpPr>
                <a:spLocks noChangeAspect="1"/>
              </p:cNvSpPr>
              <p:nvPr/>
            </p:nvSpPr>
            <p:spPr>
              <a:xfrm>
                <a:off x="3596259" y="47636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0" name="Oval 179"/>
              <p:cNvSpPr>
                <a:spLocks noChangeAspect="1"/>
              </p:cNvSpPr>
              <p:nvPr/>
            </p:nvSpPr>
            <p:spPr>
              <a:xfrm>
                <a:off x="3619501" y="476126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1" name="Oval 180"/>
              <p:cNvSpPr>
                <a:spLocks noChangeAspect="1"/>
              </p:cNvSpPr>
              <p:nvPr/>
            </p:nvSpPr>
            <p:spPr>
              <a:xfrm>
                <a:off x="3639122" y="475411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2" name="Oval 181"/>
              <p:cNvSpPr>
                <a:spLocks noChangeAspect="1"/>
              </p:cNvSpPr>
              <p:nvPr/>
            </p:nvSpPr>
            <p:spPr>
              <a:xfrm>
                <a:off x="3660553" y="475888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3" name="Oval 182"/>
              <p:cNvSpPr>
                <a:spLocks noChangeAspect="1"/>
              </p:cNvSpPr>
              <p:nvPr/>
            </p:nvSpPr>
            <p:spPr>
              <a:xfrm>
                <a:off x="3683795" y="475411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4" name="Oval 183"/>
              <p:cNvSpPr>
                <a:spLocks noChangeAspect="1"/>
              </p:cNvSpPr>
              <p:nvPr/>
            </p:nvSpPr>
            <p:spPr>
              <a:xfrm>
                <a:off x="3705797" y="474164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5" name="Oval 184"/>
              <p:cNvSpPr>
                <a:spLocks noChangeAspect="1"/>
              </p:cNvSpPr>
              <p:nvPr/>
            </p:nvSpPr>
            <p:spPr>
              <a:xfrm>
                <a:off x="3724847" y="474164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6" name="Oval 185"/>
              <p:cNvSpPr>
                <a:spLocks noChangeAspect="1"/>
              </p:cNvSpPr>
              <p:nvPr/>
            </p:nvSpPr>
            <p:spPr>
              <a:xfrm>
                <a:off x="3746280" y="474278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7" name="Oval 186"/>
              <p:cNvSpPr>
                <a:spLocks noChangeAspect="1"/>
              </p:cNvSpPr>
              <p:nvPr/>
            </p:nvSpPr>
            <p:spPr>
              <a:xfrm>
                <a:off x="3767709" y="47374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8" name="Oval 187"/>
              <p:cNvSpPr>
                <a:spLocks noChangeAspect="1"/>
              </p:cNvSpPr>
              <p:nvPr/>
            </p:nvSpPr>
            <p:spPr>
              <a:xfrm>
                <a:off x="3789140" y="473211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9" name="Oval 188"/>
              <p:cNvSpPr>
                <a:spLocks noChangeAspect="1"/>
              </p:cNvSpPr>
              <p:nvPr/>
            </p:nvSpPr>
            <p:spPr>
              <a:xfrm>
                <a:off x="3815906" y="47255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0" name="Oval 189"/>
              <p:cNvSpPr>
                <a:spLocks noChangeAspect="1"/>
              </p:cNvSpPr>
              <p:nvPr/>
            </p:nvSpPr>
            <p:spPr>
              <a:xfrm>
                <a:off x="3832575" y="470830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1" name="Oval 190"/>
              <p:cNvSpPr>
                <a:spLocks noChangeAspect="1"/>
              </p:cNvSpPr>
              <p:nvPr/>
            </p:nvSpPr>
            <p:spPr>
              <a:xfrm>
                <a:off x="3855245" y="470649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2" name="Oval 191"/>
              <p:cNvSpPr>
                <a:spLocks noChangeAspect="1"/>
              </p:cNvSpPr>
              <p:nvPr/>
            </p:nvSpPr>
            <p:spPr>
              <a:xfrm>
                <a:off x="3876676" y="470115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3" name="Oval 192"/>
              <p:cNvSpPr>
                <a:spLocks noChangeAspect="1"/>
              </p:cNvSpPr>
              <p:nvPr/>
            </p:nvSpPr>
            <p:spPr>
              <a:xfrm>
                <a:off x="3896297" y="469220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4" name="Oval 193"/>
              <p:cNvSpPr>
                <a:spLocks noChangeAspect="1"/>
              </p:cNvSpPr>
              <p:nvPr/>
            </p:nvSpPr>
            <p:spPr>
              <a:xfrm>
                <a:off x="3917365" y="468744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5" name="Oval 194"/>
              <p:cNvSpPr>
                <a:spLocks noChangeAspect="1"/>
              </p:cNvSpPr>
              <p:nvPr/>
            </p:nvSpPr>
            <p:spPr>
              <a:xfrm>
                <a:off x="3936778" y="468210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6" name="Oval 195"/>
              <p:cNvSpPr>
                <a:spLocks noChangeAspect="1"/>
              </p:cNvSpPr>
              <p:nvPr/>
            </p:nvSpPr>
            <p:spPr>
              <a:xfrm>
                <a:off x="3958209" y="468506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7" name="Oval 196"/>
              <p:cNvSpPr>
                <a:spLocks noChangeAspect="1"/>
              </p:cNvSpPr>
              <p:nvPr/>
            </p:nvSpPr>
            <p:spPr>
              <a:xfrm>
                <a:off x="3979640" y="467315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8" name="Oval 197"/>
              <p:cNvSpPr>
                <a:spLocks noChangeAspect="1"/>
              </p:cNvSpPr>
              <p:nvPr/>
            </p:nvSpPr>
            <p:spPr>
              <a:xfrm>
                <a:off x="4002883" y="466363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9" name="Oval 198"/>
              <p:cNvSpPr>
                <a:spLocks noChangeAspect="1"/>
              </p:cNvSpPr>
              <p:nvPr/>
            </p:nvSpPr>
            <p:spPr>
              <a:xfrm>
                <a:off x="4022503" y="466363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0" name="Oval 199"/>
              <p:cNvSpPr>
                <a:spLocks noChangeAspect="1"/>
              </p:cNvSpPr>
              <p:nvPr/>
            </p:nvSpPr>
            <p:spPr>
              <a:xfrm>
                <a:off x="4043934" y="465410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1" name="Oval 200"/>
              <p:cNvSpPr>
                <a:spLocks noChangeAspect="1"/>
              </p:cNvSpPr>
              <p:nvPr/>
            </p:nvSpPr>
            <p:spPr>
              <a:xfrm>
                <a:off x="4067747" y="464400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2" name="Oval 201"/>
              <p:cNvSpPr>
                <a:spLocks noChangeAspect="1"/>
              </p:cNvSpPr>
              <p:nvPr/>
            </p:nvSpPr>
            <p:spPr>
              <a:xfrm>
                <a:off x="4089178" y="463743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3" name="Oval 202"/>
              <p:cNvSpPr>
                <a:spLocks noChangeAspect="1"/>
              </p:cNvSpPr>
              <p:nvPr/>
            </p:nvSpPr>
            <p:spPr>
              <a:xfrm>
                <a:off x="4108228" y="463505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4" name="Oval 203"/>
              <p:cNvSpPr>
                <a:spLocks noChangeAspect="1"/>
              </p:cNvSpPr>
              <p:nvPr/>
            </p:nvSpPr>
            <p:spPr>
              <a:xfrm>
                <a:off x="4127278" y="463029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5" name="Oval 204"/>
              <p:cNvSpPr>
                <a:spLocks noChangeAspect="1"/>
              </p:cNvSpPr>
              <p:nvPr/>
            </p:nvSpPr>
            <p:spPr>
              <a:xfrm>
                <a:off x="4149947" y="462553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6" name="Oval 205"/>
              <p:cNvSpPr>
                <a:spLocks noChangeAspect="1"/>
              </p:cNvSpPr>
              <p:nvPr/>
            </p:nvSpPr>
            <p:spPr>
              <a:xfrm>
                <a:off x="4172522" y="461600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7" name="Oval 206"/>
              <p:cNvSpPr>
                <a:spLocks noChangeAspect="1"/>
              </p:cNvSpPr>
              <p:nvPr/>
            </p:nvSpPr>
            <p:spPr>
              <a:xfrm>
                <a:off x="4195764" y="460648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8" name="Oval 207"/>
              <p:cNvSpPr>
                <a:spLocks noChangeAspect="1"/>
              </p:cNvSpPr>
              <p:nvPr/>
            </p:nvSpPr>
            <p:spPr>
              <a:xfrm>
                <a:off x="4213003" y="460409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9" name="Oval 208"/>
              <p:cNvSpPr>
                <a:spLocks noChangeAspect="1"/>
              </p:cNvSpPr>
              <p:nvPr/>
            </p:nvSpPr>
            <p:spPr>
              <a:xfrm>
                <a:off x="4235673" y="459933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0" name="Oval 209"/>
              <p:cNvSpPr>
                <a:spLocks noChangeAspect="1"/>
              </p:cNvSpPr>
              <p:nvPr/>
            </p:nvSpPr>
            <p:spPr>
              <a:xfrm>
                <a:off x="4258247" y="457795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1" name="Oval 210"/>
              <p:cNvSpPr>
                <a:spLocks noChangeAspect="1"/>
              </p:cNvSpPr>
              <p:nvPr/>
            </p:nvSpPr>
            <p:spPr>
              <a:xfrm>
                <a:off x="4276155" y="456838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2" name="Oval 211"/>
              <p:cNvSpPr>
                <a:spLocks noChangeAspect="1"/>
              </p:cNvSpPr>
              <p:nvPr/>
            </p:nvSpPr>
            <p:spPr>
              <a:xfrm>
                <a:off x="4301109" y="4568381"/>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3" name="Oval 212"/>
              <p:cNvSpPr>
                <a:spLocks noChangeAspect="1"/>
              </p:cNvSpPr>
              <p:nvPr/>
            </p:nvSpPr>
            <p:spPr>
              <a:xfrm>
                <a:off x="4320159" y="456123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4" name="Oval 213"/>
              <p:cNvSpPr>
                <a:spLocks noChangeAspect="1"/>
              </p:cNvSpPr>
              <p:nvPr/>
            </p:nvSpPr>
            <p:spPr>
              <a:xfrm>
                <a:off x="4341590" y="453266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5" name="Oval 214"/>
              <p:cNvSpPr>
                <a:spLocks noChangeAspect="1"/>
              </p:cNvSpPr>
              <p:nvPr/>
            </p:nvSpPr>
            <p:spPr>
              <a:xfrm>
                <a:off x="4360640" y="450646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6" name="Oval 215"/>
              <p:cNvSpPr>
                <a:spLocks noChangeAspect="1"/>
              </p:cNvSpPr>
              <p:nvPr/>
            </p:nvSpPr>
            <p:spPr>
              <a:xfrm>
                <a:off x="4384453" y="448918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7" name="Oval 216"/>
              <p:cNvSpPr>
                <a:spLocks noChangeAspect="1"/>
              </p:cNvSpPr>
              <p:nvPr/>
            </p:nvSpPr>
            <p:spPr>
              <a:xfrm>
                <a:off x="4405884" y="446841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8" name="Oval 217"/>
              <p:cNvSpPr>
                <a:spLocks noChangeAspect="1"/>
              </p:cNvSpPr>
              <p:nvPr/>
            </p:nvSpPr>
            <p:spPr>
              <a:xfrm>
                <a:off x="4424934" y="446651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9" name="Oval 218"/>
              <p:cNvSpPr>
                <a:spLocks noChangeAspect="1"/>
              </p:cNvSpPr>
              <p:nvPr/>
            </p:nvSpPr>
            <p:spPr>
              <a:xfrm>
                <a:off x="4448747" y="446303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0" name="Oval 219"/>
              <p:cNvSpPr>
                <a:spLocks noChangeAspect="1"/>
              </p:cNvSpPr>
              <p:nvPr/>
            </p:nvSpPr>
            <p:spPr>
              <a:xfrm>
                <a:off x="4467797" y="431301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1" name="Oval 220"/>
              <p:cNvSpPr>
                <a:spLocks noChangeAspect="1"/>
              </p:cNvSpPr>
              <p:nvPr/>
            </p:nvSpPr>
            <p:spPr>
              <a:xfrm>
                <a:off x="4490371" y="427610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2" name="Oval 221"/>
              <p:cNvSpPr>
                <a:spLocks noChangeAspect="1"/>
              </p:cNvSpPr>
              <p:nvPr/>
            </p:nvSpPr>
            <p:spPr>
              <a:xfrm>
                <a:off x="4513040" y="42302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3" name="Oval 222"/>
              <p:cNvSpPr>
                <a:spLocks noChangeAspect="1"/>
              </p:cNvSpPr>
              <p:nvPr/>
            </p:nvSpPr>
            <p:spPr>
              <a:xfrm>
                <a:off x="4532090" y="409574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4" name="Oval 223"/>
              <p:cNvSpPr>
                <a:spLocks noChangeAspect="1"/>
              </p:cNvSpPr>
              <p:nvPr/>
            </p:nvSpPr>
            <p:spPr>
              <a:xfrm>
                <a:off x="4555903" y="4018979"/>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5" name="Oval 224"/>
              <p:cNvSpPr>
                <a:spLocks noChangeAspect="1"/>
              </p:cNvSpPr>
              <p:nvPr/>
            </p:nvSpPr>
            <p:spPr>
              <a:xfrm>
                <a:off x="4577335" y="3968306"/>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6" name="Oval 225"/>
              <p:cNvSpPr>
                <a:spLocks noChangeAspect="1"/>
              </p:cNvSpPr>
              <p:nvPr/>
            </p:nvSpPr>
            <p:spPr>
              <a:xfrm>
                <a:off x="4596384" y="3957638"/>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7" name="Oval 226"/>
              <p:cNvSpPr>
                <a:spLocks noChangeAspect="1"/>
              </p:cNvSpPr>
              <p:nvPr/>
            </p:nvSpPr>
            <p:spPr>
              <a:xfrm>
                <a:off x="4617816" y="394087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8" name="Oval 227"/>
              <p:cNvSpPr>
                <a:spLocks noChangeAspect="1"/>
              </p:cNvSpPr>
              <p:nvPr/>
            </p:nvSpPr>
            <p:spPr>
              <a:xfrm>
                <a:off x="4636865" y="389629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9" name="Oval 228"/>
              <p:cNvSpPr>
                <a:spLocks noChangeAspect="1"/>
              </p:cNvSpPr>
              <p:nvPr/>
            </p:nvSpPr>
            <p:spPr>
              <a:xfrm>
                <a:off x="4660678" y="377604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0" name="Oval 229"/>
              <p:cNvSpPr>
                <a:spLocks noChangeAspect="1"/>
              </p:cNvSpPr>
              <p:nvPr/>
            </p:nvSpPr>
            <p:spPr>
              <a:xfrm>
                <a:off x="4683253" y="372665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1" name="Oval 230"/>
              <p:cNvSpPr>
                <a:spLocks noChangeAspect="1"/>
              </p:cNvSpPr>
              <p:nvPr/>
            </p:nvSpPr>
            <p:spPr>
              <a:xfrm>
                <a:off x="4701159" y="3587400"/>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2" name="Oval 231"/>
              <p:cNvSpPr>
                <a:spLocks noChangeAspect="1"/>
              </p:cNvSpPr>
              <p:nvPr/>
            </p:nvSpPr>
            <p:spPr>
              <a:xfrm>
                <a:off x="4724972" y="3420712"/>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3" name="Oval 232"/>
              <p:cNvSpPr>
                <a:spLocks noChangeAspect="1"/>
              </p:cNvSpPr>
              <p:nvPr/>
            </p:nvSpPr>
            <p:spPr>
              <a:xfrm>
                <a:off x="4746403" y="3254024"/>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4" name="Oval 233"/>
              <p:cNvSpPr>
                <a:spLocks noChangeAspect="1"/>
              </p:cNvSpPr>
              <p:nvPr/>
            </p:nvSpPr>
            <p:spPr>
              <a:xfrm>
                <a:off x="4767834" y="3134297"/>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5" name="Oval 234"/>
              <p:cNvSpPr>
                <a:spLocks noChangeAspect="1"/>
              </p:cNvSpPr>
              <p:nvPr/>
            </p:nvSpPr>
            <p:spPr>
              <a:xfrm>
                <a:off x="4789265" y="3033093"/>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6" name="Oval 235"/>
              <p:cNvSpPr>
                <a:spLocks noChangeAspect="1"/>
              </p:cNvSpPr>
              <p:nvPr/>
            </p:nvSpPr>
            <p:spPr>
              <a:xfrm>
                <a:off x="4810697" y="2883075"/>
                <a:ext cx="27432" cy="274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20" name="TextBox 19"/>
            <p:cNvSpPr txBox="1"/>
            <p:nvPr/>
          </p:nvSpPr>
          <p:spPr>
            <a:xfrm>
              <a:off x="951991" y="6219525"/>
              <a:ext cx="224034" cy="151075"/>
            </a:xfrm>
            <a:prstGeom prst="rect">
              <a:avLst/>
            </a:prstGeom>
            <a:noFill/>
          </p:spPr>
          <p:txBody>
            <a:bodyPr wrap="none" lIns="0" tIns="0" rIns="0" bIns="0" rtlCol="0" anchor="ctr">
              <a:noAutofit/>
            </a:bodyPr>
            <a:lstStyle/>
            <a:p>
              <a:pPr algn="ctr"/>
              <a:r>
                <a:rPr lang="en-US" sz="1000" dirty="0"/>
                <a:t>0</a:t>
              </a:r>
            </a:p>
          </p:txBody>
        </p:sp>
        <p:sp>
          <p:nvSpPr>
            <p:cNvPr id="21" name="TextBox 20"/>
            <p:cNvSpPr txBox="1"/>
            <p:nvPr/>
          </p:nvSpPr>
          <p:spPr>
            <a:xfrm>
              <a:off x="2014342" y="6219525"/>
              <a:ext cx="224034" cy="151075"/>
            </a:xfrm>
            <a:prstGeom prst="rect">
              <a:avLst/>
            </a:prstGeom>
            <a:noFill/>
          </p:spPr>
          <p:txBody>
            <a:bodyPr wrap="none" lIns="0" tIns="0" rIns="0" bIns="0" rtlCol="0" anchor="ctr">
              <a:noAutofit/>
            </a:bodyPr>
            <a:lstStyle/>
            <a:p>
              <a:pPr algn="ctr"/>
              <a:r>
                <a:rPr lang="en-US" sz="1000" dirty="0"/>
                <a:t>50</a:t>
              </a:r>
            </a:p>
          </p:txBody>
        </p:sp>
        <p:sp>
          <p:nvSpPr>
            <p:cNvPr id="22" name="TextBox 21"/>
            <p:cNvSpPr txBox="1"/>
            <p:nvPr/>
          </p:nvSpPr>
          <p:spPr>
            <a:xfrm>
              <a:off x="3071441" y="6219525"/>
              <a:ext cx="224034" cy="151075"/>
            </a:xfrm>
            <a:prstGeom prst="rect">
              <a:avLst/>
            </a:prstGeom>
            <a:noFill/>
          </p:spPr>
          <p:txBody>
            <a:bodyPr wrap="none" lIns="0" tIns="0" rIns="0" bIns="0" rtlCol="0" anchor="ctr">
              <a:noAutofit/>
            </a:bodyPr>
            <a:lstStyle/>
            <a:p>
              <a:pPr algn="ctr"/>
              <a:r>
                <a:rPr lang="en-US" sz="1000" dirty="0"/>
                <a:t>100</a:t>
              </a:r>
            </a:p>
          </p:txBody>
        </p:sp>
        <p:sp>
          <p:nvSpPr>
            <p:cNvPr id="23" name="TextBox 22"/>
            <p:cNvSpPr txBox="1"/>
            <p:nvPr/>
          </p:nvSpPr>
          <p:spPr>
            <a:xfrm>
              <a:off x="4144988" y="6219525"/>
              <a:ext cx="224034" cy="151075"/>
            </a:xfrm>
            <a:prstGeom prst="rect">
              <a:avLst/>
            </a:prstGeom>
            <a:noFill/>
          </p:spPr>
          <p:txBody>
            <a:bodyPr wrap="none" lIns="0" tIns="0" rIns="0" bIns="0" rtlCol="0" anchor="ctr">
              <a:noAutofit/>
            </a:bodyPr>
            <a:lstStyle/>
            <a:p>
              <a:pPr algn="ctr"/>
              <a:r>
                <a:rPr lang="en-US" sz="1000" dirty="0"/>
                <a:t>150</a:t>
              </a:r>
            </a:p>
          </p:txBody>
        </p:sp>
        <p:sp>
          <p:nvSpPr>
            <p:cNvPr id="24" name="TextBox 23"/>
            <p:cNvSpPr txBox="1"/>
            <p:nvPr/>
          </p:nvSpPr>
          <p:spPr>
            <a:xfrm>
              <a:off x="2660996" y="6366713"/>
              <a:ext cx="739878" cy="151075"/>
            </a:xfrm>
            <a:prstGeom prst="rect">
              <a:avLst/>
            </a:prstGeom>
            <a:noFill/>
          </p:spPr>
          <p:txBody>
            <a:bodyPr wrap="none" lIns="0" tIns="0" rIns="0" bIns="0" rtlCol="0" anchor="ctr">
              <a:noAutofit/>
            </a:bodyPr>
            <a:lstStyle/>
            <a:p>
              <a:pPr algn="ctr"/>
              <a:r>
                <a:rPr lang="en-US" sz="1200" dirty="0"/>
                <a:t>Experiment</a:t>
              </a:r>
            </a:p>
          </p:txBody>
        </p:sp>
        <p:sp>
          <p:nvSpPr>
            <p:cNvPr id="25" name="TextBox 24"/>
            <p:cNvSpPr txBox="1"/>
            <p:nvPr/>
          </p:nvSpPr>
          <p:spPr>
            <a:xfrm>
              <a:off x="534185" y="5990911"/>
              <a:ext cx="315511" cy="151075"/>
            </a:xfrm>
            <a:prstGeom prst="rect">
              <a:avLst/>
            </a:prstGeom>
            <a:noFill/>
          </p:spPr>
          <p:txBody>
            <a:bodyPr wrap="none" lIns="0" tIns="0" rIns="0" bIns="0" rtlCol="0" anchor="ctr">
              <a:noAutofit/>
            </a:bodyPr>
            <a:lstStyle/>
            <a:p>
              <a:pPr algn="r"/>
              <a:r>
                <a:rPr lang="en-US" sz="1000" dirty="0"/>
                <a:t>-100</a:t>
              </a:r>
            </a:p>
          </p:txBody>
        </p:sp>
        <p:sp>
          <p:nvSpPr>
            <p:cNvPr id="26" name="TextBox 25"/>
            <p:cNvSpPr txBox="1"/>
            <p:nvPr/>
          </p:nvSpPr>
          <p:spPr>
            <a:xfrm>
              <a:off x="534185" y="4854645"/>
              <a:ext cx="315511" cy="151075"/>
            </a:xfrm>
            <a:prstGeom prst="rect">
              <a:avLst/>
            </a:prstGeom>
            <a:noFill/>
          </p:spPr>
          <p:txBody>
            <a:bodyPr wrap="none" lIns="0" tIns="0" rIns="0" bIns="0" rtlCol="0" anchor="ctr">
              <a:noAutofit/>
            </a:bodyPr>
            <a:lstStyle/>
            <a:p>
              <a:pPr algn="r"/>
              <a:r>
                <a:rPr lang="en-US" sz="1000" dirty="0"/>
                <a:t>0</a:t>
              </a:r>
            </a:p>
          </p:txBody>
        </p:sp>
        <p:sp>
          <p:nvSpPr>
            <p:cNvPr id="27" name="TextBox 26"/>
            <p:cNvSpPr txBox="1"/>
            <p:nvPr/>
          </p:nvSpPr>
          <p:spPr>
            <a:xfrm>
              <a:off x="534185" y="3728822"/>
              <a:ext cx="315511" cy="151075"/>
            </a:xfrm>
            <a:prstGeom prst="rect">
              <a:avLst/>
            </a:prstGeom>
            <a:noFill/>
          </p:spPr>
          <p:txBody>
            <a:bodyPr wrap="none" lIns="0" tIns="0" rIns="0" bIns="0" rtlCol="0" anchor="ctr">
              <a:noAutofit/>
            </a:bodyPr>
            <a:lstStyle/>
            <a:p>
              <a:pPr algn="r"/>
              <a:r>
                <a:rPr lang="en-US" sz="1000" dirty="0"/>
                <a:t>100</a:t>
              </a:r>
            </a:p>
          </p:txBody>
        </p:sp>
        <p:sp>
          <p:nvSpPr>
            <p:cNvPr id="28" name="TextBox 27"/>
            <p:cNvSpPr txBox="1"/>
            <p:nvPr/>
          </p:nvSpPr>
          <p:spPr>
            <a:xfrm>
              <a:off x="534185" y="2601152"/>
              <a:ext cx="315511" cy="151075"/>
            </a:xfrm>
            <a:prstGeom prst="rect">
              <a:avLst/>
            </a:prstGeom>
            <a:noFill/>
          </p:spPr>
          <p:txBody>
            <a:bodyPr wrap="none" lIns="0" tIns="0" rIns="0" bIns="0" rtlCol="0" anchor="ctr">
              <a:noAutofit/>
            </a:bodyPr>
            <a:lstStyle/>
            <a:p>
              <a:pPr algn="r"/>
              <a:r>
                <a:rPr lang="en-US" sz="1000" dirty="0"/>
                <a:t>200</a:t>
              </a:r>
            </a:p>
          </p:txBody>
        </p:sp>
        <p:grpSp>
          <p:nvGrpSpPr>
            <p:cNvPr id="29" name="Group 28"/>
            <p:cNvGrpSpPr/>
            <p:nvPr/>
          </p:nvGrpSpPr>
          <p:grpSpPr>
            <a:xfrm>
              <a:off x="860897" y="2676690"/>
              <a:ext cx="36576" cy="3389759"/>
              <a:chOff x="823895" y="2676690"/>
              <a:chExt cx="4268377" cy="3389759"/>
            </a:xfrm>
          </p:grpSpPr>
          <p:cxnSp>
            <p:nvCxnSpPr>
              <p:cNvPr id="59" name="Straight Connector 58"/>
              <p:cNvCxnSpPr/>
              <p:nvPr/>
            </p:nvCxnSpPr>
            <p:spPr>
              <a:xfrm>
                <a:off x="823895" y="2676690"/>
                <a:ext cx="42683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23895" y="3807006"/>
                <a:ext cx="42683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3895" y="4936688"/>
                <a:ext cx="42683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3895" y="6066449"/>
                <a:ext cx="42683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063948" y="6175106"/>
              <a:ext cx="3186679" cy="36576"/>
              <a:chOff x="1063948" y="2325291"/>
              <a:chExt cx="3186679" cy="4065873"/>
            </a:xfrm>
          </p:grpSpPr>
          <p:cxnSp>
            <p:nvCxnSpPr>
              <p:cNvPr id="55" name="Straight Connector 54"/>
              <p:cNvCxnSpPr/>
              <p:nvPr/>
            </p:nvCxnSpPr>
            <p:spPr>
              <a:xfrm>
                <a:off x="1063948" y="2325291"/>
                <a:ext cx="0" cy="4065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24075" y="2325291"/>
                <a:ext cx="0" cy="4065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185543" y="2325291"/>
                <a:ext cx="0" cy="4065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250627" y="2325291"/>
                <a:ext cx="0" cy="4065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rot="16200000">
              <a:off x="-91705" y="4071949"/>
              <a:ext cx="1247194" cy="151075"/>
            </a:xfrm>
            <a:prstGeom prst="rect">
              <a:avLst/>
            </a:prstGeom>
            <a:noFill/>
          </p:spPr>
          <p:txBody>
            <a:bodyPr wrap="none" lIns="0" tIns="0" rIns="0" bIns="0" rtlCol="0" anchor="ctr">
              <a:noAutofit/>
            </a:bodyPr>
            <a:lstStyle/>
            <a:p>
              <a:pPr algn="ctr"/>
              <a:r>
                <a:rPr lang="en-US" sz="1200" dirty="0"/>
                <a:t>Conversions Lift (%)</a:t>
              </a:r>
            </a:p>
          </p:txBody>
        </p:sp>
        <p:cxnSp>
          <p:nvCxnSpPr>
            <p:cNvPr id="32" name="Straight Connector 31"/>
            <p:cNvCxnSpPr/>
            <p:nvPr/>
          </p:nvCxnSpPr>
          <p:spPr>
            <a:xfrm>
              <a:off x="5209557" y="2114550"/>
              <a:ext cx="0" cy="4065873"/>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09557" y="4825556"/>
              <a:ext cx="848343"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4" name="Rectangle 33"/>
            <p:cNvSpPr/>
            <p:nvPr/>
          </p:nvSpPr>
          <p:spPr>
            <a:xfrm>
              <a:off x="5209557" y="4711256"/>
              <a:ext cx="467343"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5" name="Rectangle 34"/>
            <p:cNvSpPr/>
            <p:nvPr/>
          </p:nvSpPr>
          <p:spPr>
            <a:xfrm>
              <a:off x="5209557" y="4936904"/>
              <a:ext cx="488774"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Rectangle 35"/>
            <p:cNvSpPr/>
            <p:nvPr/>
          </p:nvSpPr>
          <p:spPr>
            <a:xfrm>
              <a:off x="5209557" y="5051204"/>
              <a:ext cx="141112"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7" name="Rectangle 36"/>
            <p:cNvSpPr/>
            <p:nvPr/>
          </p:nvSpPr>
          <p:spPr>
            <a:xfrm>
              <a:off x="5209557" y="5165503"/>
              <a:ext cx="48243"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8" name="Rectangle 37"/>
            <p:cNvSpPr/>
            <p:nvPr/>
          </p:nvSpPr>
          <p:spPr>
            <a:xfrm>
              <a:off x="5209557" y="5275699"/>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 name="Rectangle 38"/>
            <p:cNvSpPr/>
            <p:nvPr/>
          </p:nvSpPr>
          <p:spPr>
            <a:xfrm>
              <a:off x="5209558" y="4597002"/>
              <a:ext cx="281606"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 name="Rectangle 39"/>
            <p:cNvSpPr/>
            <p:nvPr/>
          </p:nvSpPr>
          <p:spPr>
            <a:xfrm>
              <a:off x="5209558" y="4482703"/>
              <a:ext cx="107773"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1" name="Rectangle 40"/>
            <p:cNvSpPr/>
            <p:nvPr/>
          </p:nvSpPr>
          <p:spPr>
            <a:xfrm>
              <a:off x="5209559" y="4368357"/>
              <a:ext cx="48242"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2" name="Rectangle 41"/>
            <p:cNvSpPr/>
            <p:nvPr/>
          </p:nvSpPr>
          <p:spPr>
            <a:xfrm>
              <a:off x="5209559" y="4258819"/>
              <a:ext cx="27432"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Rectangle 42"/>
            <p:cNvSpPr/>
            <p:nvPr/>
          </p:nvSpPr>
          <p:spPr>
            <a:xfrm>
              <a:off x="5209559" y="4144519"/>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Rectangle 43"/>
            <p:cNvSpPr/>
            <p:nvPr/>
          </p:nvSpPr>
          <p:spPr>
            <a:xfrm>
              <a:off x="5209559" y="4030266"/>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5" name="Rectangle 44"/>
            <p:cNvSpPr/>
            <p:nvPr/>
          </p:nvSpPr>
          <p:spPr>
            <a:xfrm>
              <a:off x="5209558" y="3917158"/>
              <a:ext cx="53885"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Rectangle 45"/>
            <p:cNvSpPr/>
            <p:nvPr/>
          </p:nvSpPr>
          <p:spPr>
            <a:xfrm>
              <a:off x="5209559" y="3804002"/>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7" name="Rectangle 46"/>
            <p:cNvSpPr/>
            <p:nvPr/>
          </p:nvSpPr>
          <p:spPr>
            <a:xfrm>
              <a:off x="5209559" y="3690319"/>
              <a:ext cx="27432"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8" name="Rectangle 47"/>
            <p:cNvSpPr/>
            <p:nvPr/>
          </p:nvSpPr>
          <p:spPr>
            <a:xfrm>
              <a:off x="5209559" y="3577163"/>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9" name="Rectangle 48"/>
            <p:cNvSpPr/>
            <p:nvPr/>
          </p:nvSpPr>
          <p:spPr>
            <a:xfrm>
              <a:off x="5209559" y="3359372"/>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0" name="Rectangle 49"/>
            <p:cNvSpPr/>
            <p:nvPr/>
          </p:nvSpPr>
          <p:spPr>
            <a:xfrm>
              <a:off x="5209559" y="3246216"/>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1" name="Rectangle 50"/>
            <p:cNvSpPr/>
            <p:nvPr/>
          </p:nvSpPr>
          <p:spPr>
            <a:xfrm>
              <a:off x="5209559" y="3131916"/>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2" name="Rectangle 51"/>
            <p:cNvSpPr/>
            <p:nvPr/>
          </p:nvSpPr>
          <p:spPr>
            <a:xfrm>
              <a:off x="5209559" y="3018760"/>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Rectangle 52"/>
            <p:cNvSpPr/>
            <p:nvPr/>
          </p:nvSpPr>
          <p:spPr>
            <a:xfrm>
              <a:off x="5209559" y="2791398"/>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4" name="Rectangle 53"/>
            <p:cNvSpPr/>
            <p:nvPr/>
          </p:nvSpPr>
          <p:spPr>
            <a:xfrm>
              <a:off x="5209559" y="2227613"/>
              <a:ext cx="18288" cy="11315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1474374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706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696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66800"/>
            <a:ext cx="7772400" cy="1662546"/>
          </a:xfrm>
        </p:spPr>
        <p:txBody>
          <a:bodyPr/>
          <a:lstStyle/>
          <a:p>
            <a:r>
              <a:rPr lang="en-US" dirty="0"/>
              <a:t>Measuring the ROI for Sponsored Search</a:t>
            </a:r>
          </a:p>
        </p:txBody>
      </p:sp>
      <p:sp>
        <p:nvSpPr>
          <p:cNvPr id="3" name="Subtitle 2">
            <a:extLst>
              <a:ext uri="{FF2B5EF4-FFF2-40B4-BE49-F238E27FC236}">
                <a16:creationId xmlns:a16="http://schemas.microsoft.com/office/drawing/2014/main" id="{7167F5EE-3D05-4C7E-9323-DDAD8F104DBC}"/>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91341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dirty="0"/>
              <a:t>Measuring ROI for Search Ads</a:t>
            </a:r>
          </a:p>
        </p:txBody>
      </p:sp>
      <p:sp>
        <p:nvSpPr>
          <p:cNvPr id="9" name="Content Placeholder 2">
            <a:extLst>
              <a:ext uri="{FF2B5EF4-FFF2-40B4-BE49-F238E27FC236}">
                <a16:creationId xmlns:a16="http://schemas.microsoft.com/office/drawing/2014/main" id="{B0ADA96A-1FA6-5B44-8794-1CCD2068177E}"/>
              </a:ext>
            </a:extLst>
          </p:cNvPr>
          <p:cNvSpPr>
            <a:spLocks noGrp="1"/>
          </p:cNvSpPr>
          <p:nvPr>
            <p:ph idx="1"/>
          </p:nvPr>
        </p:nvSpPr>
        <p:spPr>
          <a:xfrm>
            <a:off x="895350" y="1466851"/>
            <a:ext cx="8229600" cy="474716"/>
          </a:xfrm>
        </p:spPr>
        <p:txBody>
          <a:bodyPr>
            <a:noAutofit/>
          </a:bodyPr>
          <a:lstStyle/>
          <a:p>
            <a:pPr marL="0" indent="0">
              <a:buNone/>
            </a:pPr>
            <a:r>
              <a:rPr lang="en-US" sz="2400" b="1" i="1" dirty="0"/>
              <a:t>eBay brand ads, such as “ebay Gibson Les Paul?”</a:t>
            </a:r>
          </a:p>
        </p:txBody>
      </p:sp>
      <p:sp>
        <p:nvSpPr>
          <p:cNvPr id="17" name="TextBox 16">
            <a:extLst>
              <a:ext uri="{FF2B5EF4-FFF2-40B4-BE49-F238E27FC236}">
                <a16:creationId xmlns:a16="http://schemas.microsoft.com/office/drawing/2014/main" id="{3D293EC4-2C22-5348-B420-C3CE5FE4182A}"/>
              </a:ext>
            </a:extLst>
          </p:cNvPr>
          <p:cNvSpPr txBox="1"/>
          <p:nvPr/>
        </p:nvSpPr>
        <p:spPr>
          <a:xfrm>
            <a:off x="214086" y="3159442"/>
            <a:ext cx="1124271" cy="300418"/>
          </a:xfrm>
          <a:prstGeom prst="rect">
            <a:avLst/>
          </a:prstGeom>
          <a:noFill/>
        </p:spPr>
        <p:txBody>
          <a:bodyPr wrap="square" rtlCol="0" anchor="ctr">
            <a:noAutofit/>
          </a:bodyPr>
          <a:lstStyle/>
          <a:p>
            <a:pPr algn="ctr"/>
            <a:r>
              <a:rPr lang="en-US" sz="1600" b="1" dirty="0"/>
              <a:t>eBay Ad</a:t>
            </a:r>
          </a:p>
        </p:txBody>
      </p:sp>
      <p:sp>
        <p:nvSpPr>
          <p:cNvPr id="21" name="Rectangle 20">
            <a:extLst>
              <a:ext uri="{FF2B5EF4-FFF2-40B4-BE49-F238E27FC236}">
                <a16:creationId xmlns:a16="http://schemas.microsoft.com/office/drawing/2014/main" id="{2E855182-E1B8-4141-86CE-2CFFE8C57373}"/>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Blake et al., </a:t>
            </a:r>
            <a:r>
              <a:rPr lang="en-US" sz="1000" i="1" dirty="0">
                <a:solidFill>
                  <a:schemeClr val="bg1">
                    <a:lumMod val="50000"/>
                  </a:schemeClr>
                </a:solidFill>
              </a:rPr>
              <a:t>Econometrica 2015</a:t>
            </a:r>
            <a:endParaRPr lang="en-US" sz="1000" dirty="0">
              <a:solidFill>
                <a:schemeClr val="bg1">
                  <a:lumMod val="50000"/>
                </a:schemeClr>
              </a:solidFill>
            </a:endParaRPr>
          </a:p>
        </p:txBody>
      </p:sp>
      <p:grpSp>
        <p:nvGrpSpPr>
          <p:cNvPr id="3" name="Group 2" descr="A compiled set of screenshots of search results display an eBay ad at the top, as well as several paid ads on the right side of the screen. Under the ad in the main search result listing are organic results."/>
          <p:cNvGrpSpPr/>
          <p:nvPr/>
        </p:nvGrpSpPr>
        <p:grpSpPr>
          <a:xfrm>
            <a:off x="344710" y="2053770"/>
            <a:ext cx="8329670" cy="4431918"/>
            <a:chOff x="344710" y="2053770"/>
            <a:chExt cx="8329670" cy="4431918"/>
          </a:xfrm>
        </p:grpSpPr>
        <p:pic>
          <p:nvPicPr>
            <p:cNvPr id="34" name="Picture 33" descr="Screen Shot 2018-06-24 at 6.31.06 AM.png"/>
            <p:cNvPicPr>
              <a:picLocks noChangeAspect="1"/>
            </p:cNvPicPr>
            <p:nvPr/>
          </p:nvPicPr>
          <p:blipFill>
            <a:blip r:embed="rId2"/>
            <a:stretch>
              <a:fillRect/>
            </a:stretch>
          </p:blipFill>
          <p:spPr>
            <a:xfrm>
              <a:off x="1900922" y="3334393"/>
              <a:ext cx="5145939" cy="696846"/>
            </a:xfrm>
            <a:prstGeom prst="rect">
              <a:avLst/>
            </a:prstGeom>
          </p:spPr>
        </p:pic>
        <p:pic>
          <p:nvPicPr>
            <p:cNvPr id="36" name="Picture 35" descr="Screen Shot 2018-06-24 at 6.35.27 AM.png"/>
            <p:cNvPicPr>
              <a:picLocks noChangeAspect="1"/>
            </p:cNvPicPr>
            <p:nvPr/>
          </p:nvPicPr>
          <p:blipFill>
            <a:blip r:embed="rId3"/>
            <a:stretch>
              <a:fillRect/>
            </a:stretch>
          </p:blipFill>
          <p:spPr>
            <a:xfrm>
              <a:off x="1955222" y="3089088"/>
              <a:ext cx="5078614" cy="275092"/>
            </a:xfrm>
            <a:prstGeom prst="rect">
              <a:avLst/>
            </a:prstGeom>
          </p:spPr>
        </p:pic>
        <p:sp>
          <p:nvSpPr>
            <p:cNvPr id="37" name="Rectangle 36"/>
            <p:cNvSpPr/>
            <p:nvPr/>
          </p:nvSpPr>
          <p:spPr>
            <a:xfrm>
              <a:off x="6951909" y="3051581"/>
              <a:ext cx="153936" cy="968491"/>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8" name="TextBox 17">
              <a:extLst>
                <a:ext uri="{FF2B5EF4-FFF2-40B4-BE49-F238E27FC236}">
                  <a16:creationId xmlns:a16="http://schemas.microsoft.com/office/drawing/2014/main" id="{3D293EC4-2C22-5348-B420-C3CE5FE4182A}"/>
                </a:ext>
              </a:extLst>
            </p:cNvPr>
            <p:cNvSpPr txBox="1"/>
            <p:nvPr/>
          </p:nvSpPr>
          <p:spPr>
            <a:xfrm>
              <a:off x="344710" y="4412123"/>
              <a:ext cx="1058190" cy="646331"/>
            </a:xfrm>
            <a:prstGeom prst="rect">
              <a:avLst/>
            </a:prstGeom>
            <a:noFill/>
          </p:spPr>
          <p:txBody>
            <a:bodyPr wrap="square" rtlCol="0" anchor="ctr">
              <a:noAutofit/>
            </a:bodyPr>
            <a:lstStyle/>
            <a:p>
              <a:r>
                <a:rPr lang="en-US" sz="1600" b="1" dirty="0"/>
                <a:t>Organic </a:t>
              </a:r>
              <a:br>
                <a:rPr lang="en-US" sz="1600" b="1" dirty="0"/>
              </a:br>
              <a:r>
                <a:rPr lang="en-US" sz="1600" b="1" dirty="0"/>
                <a:t>result</a:t>
              </a:r>
            </a:p>
          </p:txBody>
        </p:sp>
        <p:pic>
          <p:nvPicPr>
            <p:cNvPr id="33" name="Picture 32" descr="Screen Shot 2018-06-24 at 6.31.24 AM.png"/>
            <p:cNvPicPr>
              <a:picLocks noChangeAspect="1"/>
            </p:cNvPicPr>
            <p:nvPr/>
          </p:nvPicPr>
          <p:blipFill>
            <a:blip r:embed="rId4"/>
            <a:stretch>
              <a:fillRect/>
            </a:stretch>
          </p:blipFill>
          <p:spPr>
            <a:xfrm>
              <a:off x="1958978" y="4009447"/>
              <a:ext cx="4403821" cy="2377758"/>
            </a:xfrm>
            <a:prstGeom prst="rect">
              <a:avLst/>
            </a:prstGeom>
          </p:spPr>
        </p:pic>
        <p:pic>
          <p:nvPicPr>
            <p:cNvPr id="35" name="Picture 34" descr="Screen Shot 2018-06-24 at 6.30.50 AM.png"/>
            <p:cNvPicPr>
              <a:picLocks noChangeAspect="1"/>
            </p:cNvPicPr>
            <p:nvPr/>
          </p:nvPicPr>
          <p:blipFill>
            <a:blip r:embed="rId5"/>
            <a:srcRect b="24379"/>
            <a:stretch>
              <a:fillRect/>
            </a:stretch>
          </p:blipFill>
          <p:spPr>
            <a:xfrm>
              <a:off x="6686357" y="3134563"/>
              <a:ext cx="1988023" cy="3351125"/>
            </a:xfrm>
            <a:prstGeom prst="rect">
              <a:avLst/>
            </a:prstGeom>
          </p:spPr>
        </p:pic>
        <p:pic>
          <p:nvPicPr>
            <p:cNvPr id="38" name="Picture 37" descr="Screen Shot 2018-06-24 at 6.33.09 AM.png"/>
            <p:cNvPicPr>
              <a:picLocks noChangeAspect="1"/>
            </p:cNvPicPr>
            <p:nvPr/>
          </p:nvPicPr>
          <p:blipFill>
            <a:blip r:embed="rId6"/>
            <a:stretch>
              <a:fillRect/>
            </a:stretch>
          </p:blipFill>
          <p:spPr>
            <a:xfrm>
              <a:off x="864305" y="2053770"/>
              <a:ext cx="7416676" cy="1042971"/>
            </a:xfrm>
            <a:prstGeom prst="rect">
              <a:avLst/>
            </a:prstGeom>
          </p:spPr>
        </p:pic>
        <p:cxnSp>
          <p:nvCxnSpPr>
            <p:cNvPr id="20" name="Straight Arrow Connector 19">
              <a:extLst>
                <a:ext uri="{FF2B5EF4-FFF2-40B4-BE49-F238E27FC236}">
                  <a16:creationId xmlns:a16="http://schemas.microsoft.com/office/drawing/2014/main" id="{EC6AE85B-AA49-6445-AE1F-7852B324698B}"/>
                </a:ext>
              </a:extLst>
            </p:cNvPr>
            <p:cNvCxnSpPr>
              <a:cxnSpLocks/>
            </p:cNvCxnSpPr>
            <p:nvPr/>
          </p:nvCxnSpPr>
          <p:spPr>
            <a:xfrm>
              <a:off x="1275432" y="3361666"/>
              <a:ext cx="63485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6AE85B-AA49-6445-AE1F-7852B324698B}"/>
                </a:ext>
              </a:extLst>
            </p:cNvPr>
            <p:cNvCxnSpPr/>
            <p:nvPr/>
          </p:nvCxnSpPr>
          <p:spPr>
            <a:xfrm>
              <a:off x="1279931" y="4706285"/>
              <a:ext cx="630356" cy="19775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8642C0-2E7C-7A49-AB57-B728DDE774EC}"/>
                </a:ext>
              </a:extLst>
            </p:cNvPr>
            <p:cNvSpPr txBox="1"/>
            <p:nvPr/>
          </p:nvSpPr>
          <p:spPr>
            <a:xfrm>
              <a:off x="1942197" y="4816927"/>
              <a:ext cx="4407578" cy="877249"/>
            </a:xfrm>
            <a:prstGeom prst="rect">
              <a:avLst/>
            </a:prstGeom>
            <a:noFill/>
            <a:ln w="25400">
              <a:solidFill>
                <a:srgbClr val="C00000"/>
              </a:solidFill>
            </a:ln>
          </p:spPr>
          <p:txBody>
            <a:bodyPr wrap="square" rtlCol="0">
              <a:noAutofit/>
            </a:bodyPr>
            <a:lstStyle/>
            <a:p>
              <a:endParaRPr lang="en-US" dirty="0"/>
            </a:p>
          </p:txBody>
        </p:sp>
        <p:sp>
          <p:nvSpPr>
            <p:cNvPr id="23" name="TextBox 22">
              <a:extLst>
                <a:ext uri="{FF2B5EF4-FFF2-40B4-BE49-F238E27FC236}">
                  <a16:creationId xmlns:a16="http://schemas.microsoft.com/office/drawing/2014/main" id="{B38642C0-2E7C-7A49-AB57-B728DDE774EC}"/>
                </a:ext>
              </a:extLst>
            </p:cNvPr>
            <p:cNvSpPr txBox="1"/>
            <p:nvPr/>
          </p:nvSpPr>
          <p:spPr>
            <a:xfrm>
              <a:off x="1942197" y="3114328"/>
              <a:ext cx="4730410" cy="863784"/>
            </a:xfrm>
            <a:prstGeom prst="rect">
              <a:avLst/>
            </a:prstGeom>
            <a:noFill/>
            <a:ln w="25400">
              <a:solidFill>
                <a:srgbClr val="C00000"/>
              </a:solidFill>
            </a:ln>
          </p:spPr>
          <p:txBody>
            <a:bodyPr wrap="square" rtlCol="0">
              <a:noAutofit/>
            </a:bodyPr>
            <a:lstStyle/>
            <a:p>
              <a:endParaRPr lang="en-US" dirty="0"/>
            </a:p>
          </p:txBody>
        </p:sp>
      </p:grpSp>
    </p:spTree>
    <p:extLst>
      <p:ext uri="{BB962C8B-B14F-4D97-AF65-F5344CB8AC3E}">
        <p14:creationId xmlns:p14="http://schemas.microsoft.com/office/powerpoint/2010/main" val="2278571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6839-86C5-4286-B88B-62B1C5B820F2}"/>
              </a:ext>
            </a:extLst>
          </p:cNvPr>
          <p:cNvSpPr>
            <a:spLocks noGrp="1"/>
          </p:cNvSpPr>
          <p:nvPr>
            <p:ph type="title"/>
          </p:nvPr>
        </p:nvSpPr>
        <p:spPr/>
        <p:txBody>
          <a:bodyPr>
            <a:noAutofit/>
          </a:bodyPr>
          <a:lstStyle/>
          <a:p>
            <a:r>
              <a:rPr lang="en-US" dirty="0"/>
              <a:t>Naive ROI Analysis</a:t>
            </a:r>
            <a:endParaRPr lang="en-IN" dirty="0"/>
          </a:p>
        </p:txBody>
      </p:sp>
      <p:sp>
        <p:nvSpPr>
          <p:cNvPr id="3" name="Content Placeholder 2">
            <a:extLst>
              <a:ext uri="{FF2B5EF4-FFF2-40B4-BE49-F238E27FC236}">
                <a16:creationId xmlns:a16="http://schemas.microsoft.com/office/drawing/2014/main" id="{82D5D4C1-4747-49B7-8548-EA75DE9028D5}"/>
              </a:ext>
            </a:extLst>
          </p:cNvPr>
          <p:cNvSpPr>
            <a:spLocks noGrp="1"/>
          </p:cNvSpPr>
          <p:nvPr>
            <p:ph idx="1"/>
          </p:nvPr>
        </p:nvSpPr>
        <p:spPr>
          <a:xfrm>
            <a:off x="457199" y="2723148"/>
            <a:ext cx="8229601" cy="4953000"/>
          </a:xfrm>
        </p:spPr>
        <p:txBody>
          <a:bodyPr>
            <a:noAutofit/>
          </a:bodyPr>
          <a:lstStyle/>
          <a:p>
            <a:pPr marL="0" indent="0">
              <a:spcBef>
                <a:spcPts val="1800"/>
              </a:spcBef>
              <a:buNone/>
            </a:pPr>
            <a:r>
              <a:rPr lang="en-IN" dirty="0"/>
              <a:t>Only pay for ad when there is a click.</a:t>
            </a:r>
          </a:p>
          <a:p>
            <a:pPr marL="0" indent="0">
              <a:spcBef>
                <a:spcPts val="1800"/>
              </a:spcBef>
              <a:buNone/>
            </a:pPr>
            <a:r>
              <a:rPr lang="en-IN" dirty="0"/>
              <a:t>Profit per click (PPC) = $1.20 </a:t>
            </a:r>
          </a:p>
          <a:p>
            <a:pPr marL="0" indent="0">
              <a:spcBef>
                <a:spcPts val="1800"/>
              </a:spcBef>
              <a:buNone/>
            </a:pPr>
            <a:r>
              <a:rPr lang="en-IN" dirty="0"/>
              <a:t>Cost per click (CPC) = $0.10</a:t>
            </a:r>
          </a:p>
          <a:p>
            <a:pPr marL="0" indent="0">
              <a:spcBef>
                <a:spcPts val="1800"/>
              </a:spcBef>
              <a:buNone/>
            </a:pPr>
            <a:endParaRPr lang="en-US" dirty="0"/>
          </a:p>
        </p:txBody>
      </p:sp>
      <p:sp>
        <p:nvSpPr>
          <p:cNvPr id="6" name="Rectangle 5">
            <a:extLst>
              <a:ext uri="{FF2B5EF4-FFF2-40B4-BE49-F238E27FC236}">
                <a16:creationId xmlns:a16="http://schemas.microsoft.com/office/drawing/2014/main" id="{81582306-9720-1648-9A4F-659CD8FA9A55}"/>
              </a:ext>
            </a:extLst>
          </p:cNvPr>
          <p:cNvSpPr/>
          <p:nvPr/>
        </p:nvSpPr>
        <p:spPr>
          <a:xfrm>
            <a:off x="1309075" y="5971037"/>
            <a:ext cx="5173211" cy="584775"/>
          </a:xfrm>
          <a:prstGeom prst="rect">
            <a:avLst/>
          </a:prstGeom>
        </p:spPr>
        <p:txBody>
          <a:bodyPr wrap="none">
            <a:spAutoFit/>
          </a:bodyPr>
          <a:lstStyle/>
          <a:p>
            <a:pPr>
              <a:spcBef>
                <a:spcPts val="1800"/>
              </a:spcBef>
            </a:pPr>
            <a:r>
              <a:rPr lang="en-IN" sz="3200" dirty="0"/>
              <a:t>= (1.2 – 0.1) / 0.1 = 1,100%</a:t>
            </a:r>
            <a:endParaRPr lang="en-US" sz="3200" dirty="0"/>
          </a:p>
        </p:txBody>
      </p:sp>
      <p:sp>
        <p:nvSpPr>
          <p:cNvPr id="15" name="Content Placeholder 2">
            <a:extLst>
              <a:ext uri="{FF2B5EF4-FFF2-40B4-BE49-F238E27FC236}">
                <a16:creationId xmlns:a16="http://schemas.microsoft.com/office/drawing/2014/main" id="{416AD65D-3B1B-AA46-9246-27DA5A95461D}"/>
              </a:ext>
            </a:extLst>
          </p:cNvPr>
          <p:cNvSpPr txBox="1">
            <a:spLocks/>
          </p:cNvSpPr>
          <p:nvPr/>
        </p:nvSpPr>
        <p:spPr>
          <a:xfrm>
            <a:off x="457200" y="1600201"/>
            <a:ext cx="8229600" cy="106680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Font typeface="Arial" charset="0"/>
              <a:buNone/>
            </a:pPr>
            <a:r>
              <a:rPr lang="en-IN" dirty="0"/>
              <a:t>ROI = (</a:t>
            </a:r>
            <a:r>
              <a:rPr lang="en-IN" i="1" dirty="0"/>
              <a:t>profit attributable to ad spend – ad spend) / ad spend </a:t>
            </a:r>
          </a:p>
        </p:txBody>
      </p:sp>
      <p:sp>
        <p:nvSpPr>
          <p:cNvPr id="8" name="Rectangle 7">
            <a:extLst>
              <a:ext uri="{FF2B5EF4-FFF2-40B4-BE49-F238E27FC236}">
                <a16:creationId xmlns:a16="http://schemas.microsoft.com/office/drawing/2014/main" id="{3E8597C7-C6A6-1C49-A4F8-7B1B2F12E5A3}"/>
              </a:ext>
            </a:extLst>
          </p:cNvPr>
          <p:cNvSpPr/>
          <p:nvPr/>
        </p:nvSpPr>
        <p:spPr>
          <a:xfrm>
            <a:off x="473240" y="4900716"/>
            <a:ext cx="6025087" cy="1585049"/>
          </a:xfrm>
          <a:prstGeom prst="rect">
            <a:avLst/>
          </a:prstGeom>
        </p:spPr>
        <p:txBody>
          <a:bodyPr wrap="square">
            <a:spAutoFit/>
          </a:bodyPr>
          <a:lstStyle/>
          <a:p>
            <a:pPr>
              <a:spcBef>
                <a:spcPts val="1800"/>
              </a:spcBef>
            </a:pPr>
            <a:r>
              <a:rPr lang="en-IN" sz="3200" dirty="0"/>
              <a:t>For each click (illustrative): </a:t>
            </a:r>
            <a:br>
              <a:rPr lang="en-IN" sz="3200" dirty="0"/>
            </a:br>
            <a:r>
              <a:rPr lang="en-IN" sz="3200" i="1" dirty="0"/>
              <a:t>ROI = </a:t>
            </a:r>
            <a:r>
              <a:rPr lang="en-IN" sz="3200" dirty="0"/>
              <a:t>(</a:t>
            </a:r>
            <a:r>
              <a:rPr lang="en-IN" sz="3200" i="1" dirty="0"/>
              <a:t>PPC – CPC</a:t>
            </a:r>
            <a:r>
              <a:rPr lang="en-IN" sz="3200" dirty="0"/>
              <a:t>)</a:t>
            </a:r>
            <a:r>
              <a:rPr lang="en-IN" sz="3200" i="1" dirty="0"/>
              <a:t> </a:t>
            </a:r>
            <a:r>
              <a:rPr lang="en-IN" sz="3200" dirty="0"/>
              <a:t>/</a:t>
            </a:r>
            <a:r>
              <a:rPr lang="en-IN" sz="3200" i="1" dirty="0"/>
              <a:t> CPC</a:t>
            </a:r>
          </a:p>
          <a:p>
            <a:pPr>
              <a:spcBef>
                <a:spcPts val="1800"/>
              </a:spcBef>
            </a:pPr>
            <a:r>
              <a:rPr lang="en-IN" dirty="0"/>
              <a:t> </a:t>
            </a:r>
            <a:endParaRPr lang="en-US" dirty="0"/>
          </a:p>
        </p:txBody>
      </p:sp>
      <p:sp>
        <p:nvSpPr>
          <p:cNvPr id="7" name="Rectangle 6">
            <a:extLst>
              <a:ext uri="{FF2B5EF4-FFF2-40B4-BE49-F238E27FC236}">
                <a16:creationId xmlns:a16="http://schemas.microsoft.com/office/drawing/2014/main" id="{5CAB5075-CBEF-584B-A094-BD128A566BA1}"/>
              </a:ext>
            </a:extLst>
          </p:cNvPr>
          <p:cNvSpPr/>
          <p:nvPr/>
        </p:nvSpPr>
        <p:spPr>
          <a:xfrm>
            <a:off x="8879275" y="6488668"/>
            <a:ext cx="304892" cy="276999"/>
          </a:xfrm>
          <a:prstGeom prst="rect">
            <a:avLst/>
          </a:prstGeom>
        </p:spPr>
        <p:txBody>
          <a:bodyPr wrap="none">
            <a:spAutoFit/>
          </a:bodyPr>
          <a:lstStyle/>
          <a:p>
            <a:r>
              <a:rPr lang="en-US" sz="1200" dirty="0"/>
              <a:t>Q</a:t>
            </a:r>
          </a:p>
        </p:txBody>
      </p:sp>
    </p:spTree>
    <p:extLst>
      <p:ext uri="{BB962C8B-B14F-4D97-AF65-F5344CB8AC3E}">
        <p14:creationId xmlns:p14="http://schemas.microsoft.com/office/powerpoint/2010/main" val="134833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283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545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11728" y="228600"/>
            <a:ext cx="8437418" cy="1143000"/>
          </a:xfrm>
        </p:spPr>
        <p:txBody>
          <a:bodyPr>
            <a:noAutofit/>
          </a:bodyPr>
          <a:lstStyle/>
          <a:p>
            <a:r>
              <a:rPr lang="en-US" sz="4000" dirty="0"/>
              <a:t>Paid Clicks May Not Be Incremental</a:t>
            </a:r>
          </a:p>
        </p:txBody>
      </p:sp>
      <p:sp>
        <p:nvSpPr>
          <p:cNvPr id="9" name="Rectangle 8"/>
          <p:cNvSpPr/>
          <p:nvPr/>
        </p:nvSpPr>
        <p:spPr>
          <a:xfrm>
            <a:off x="5867326" y="1530835"/>
            <a:ext cx="1304331" cy="430887"/>
          </a:xfrm>
          <a:prstGeom prst="rect">
            <a:avLst/>
          </a:prstGeom>
        </p:spPr>
        <p:txBody>
          <a:bodyPr wrap="none">
            <a:noAutofit/>
          </a:bodyPr>
          <a:lstStyle/>
          <a:p>
            <a:r>
              <a:rPr lang="en-US" sz="2200" b="1" dirty="0"/>
              <a:t>eBay Ad</a:t>
            </a:r>
          </a:p>
        </p:txBody>
      </p:sp>
      <p:sp>
        <p:nvSpPr>
          <p:cNvPr id="10" name="Rectangle 9"/>
          <p:cNvSpPr/>
          <p:nvPr/>
        </p:nvSpPr>
        <p:spPr>
          <a:xfrm>
            <a:off x="1398258" y="1550313"/>
            <a:ext cx="1759584" cy="430887"/>
          </a:xfrm>
          <a:prstGeom prst="rect">
            <a:avLst/>
          </a:prstGeom>
        </p:spPr>
        <p:txBody>
          <a:bodyPr wrap="none">
            <a:noAutofit/>
          </a:bodyPr>
          <a:lstStyle/>
          <a:p>
            <a:r>
              <a:rPr lang="en-US" sz="2200" b="1" dirty="0"/>
              <a:t>No eBay Ad</a:t>
            </a:r>
          </a:p>
        </p:txBody>
      </p:sp>
      <p:grpSp>
        <p:nvGrpSpPr>
          <p:cNvPr id="6" name="Group 5" descr="Two screenshots of Google results side by side demonstrate results with and without eBay ads.">
            <a:extLst>
              <a:ext uri="{FF2B5EF4-FFF2-40B4-BE49-F238E27FC236}">
                <a16:creationId xmlns:a16="http://schemas.microsoft.com/office/drawing/2014/main" id="{631101DC-A644-4862-91A8-FA37D618346D}"/>
              </a:ext>
            </a:extLst>
          </p:cNvPr>
          <p:cNvGrpSpPr/>
          <p:nvPr/>
        </p:nvGrpSpPr>
        <p:grpSpPr>
          <a:xfrm>
            <a:off x="466891" y="1940926"/>
            <a:ext cx="8229600" cy="2326274"/>
            <a:chOff x="0" y="1717542"/>
            <a:chExt cx="9136893" cy="2582740"/>
          </a:xfrm>
        </p:grpSpPr>
        <p:pic>
          <p:nvPicPr>
            <p:cNvPr id="5" name="Picture 4" descr="Screen Shot 2018-06-24 at 6.46.41 AM.png"/>
            <p:cNvPicPr>
              <a:picLocks noChangeAspect="1"/>
            </p:cNvPicPr>
            <p:nvPr/>
          </p:nvPicPr>
          <p:blipFill>
            <a:blip r:embed="rId3"/>
            <a:stretch>
              <a:fillRect/>
            </a:stretch>
          </p:blipFill>
          <p:spPr>
            <a:xfrm>
              <a:off x="0" y="1717542"/>
              <a:ext cx="4666430" cy="2582740"/>
            </a:xfrm>
            <a:prstGeom prst="rect">
              <a:avLst/>
            </a:prstGeom>
          </p:spPr>
        </p:pic>
        <p:pic>
          <p:nvPicPr>
            <p:cNvPr id="4" name="Picture 3" descr="Screen Shot 2018-06-24 at 6.46.53 AM.png"/>
            <p:cNvPicPr>
              <a:picLocks noChangeAspect="1"/>
            </p:cNvPicPr>
            <p:nvPr/>
          </p:nvPicPr>
          <p:blipFill>
            <a:blip r:embed="rId4"/>
            <a:stretch>
              <a:fillRect/>
            </a:stretch>
          </p:blipFill>
          <p:spPr>
            <a:xfrm>
              <a:off x="4513465" y="1731438"/>
              <a:ext cx="4623428" cy="2549306"/>
            </a:xfrm>
            <a:prstGeom prst="rect">
              <a:avLst/>
            </a:prstGeom>
          </p:spPr>
        </p:pic>
        <p:sp>
          <p:nvSpPr>
            <p:cNvPr id="11" name="TextBox 10">
              <a:extLst>
                <a:ext uri="{FF2B5EF4-FFF2-40B4-BE49-F238E27FC236}">
                  <a16:creationId xmlns:a16="http://schemas.microsoft.com/office/drawing/2014/main" id="{B38642C0-2E7C-7A49-AB57-B728DDE774EC}"/>
                </a:ext>
              </a:extLst>
            </p:cNvPr>
            <p:cNvSpPr txBox="1"/>
            <p:nvPr/>
          </p:nvSpPr>
          <p:spPr>
            <a:xfrm>
              <a:off x="652352" y="3376198"/>
              <a:ext cx="2599561" cy="529831"/>
            </a:xfrm>
            <a:prstGeom prst="rect">
              <a:avLst/>
            </a:prstGeom>
            <a:noFill/>
            <a:ln w="25400">
              <a:solidFill>
                <a:srgbClr val="C00000"/>
              </a:solidFill>
            </a:ln>
          </p:spPr>
          <p:txBody>
            <a:bodyPr wrap="square" rtlCol="0">
              <a:noAutofit/>
            </a:bodyPr>
            <a:lstStyle/>
            <a:p>
              <a:endParaRPr lang="en-US" dirty="0"/>
            </a:p>
          </p:txBody>
        </p:sp>
        <p:sp>
          <p:nvSpPr>
            <p:cNvPr id="12" name="TextBox 11">
              <a:extLst>
                <a:ext uri="{FF2B5EF4-FFF2-40B4-BE49-F238E27FC236}">
                  <a16:creationId xmlns:a16="http://schemas.microsoft.com/office/drawing/2014/main" id="{B38642C0-2E7C-7A49-AB57-B728DDE774EC}"/>
                </a:ext>
              </a:extLst>
            </p:cNvPr>
            <p:cNvSpPr txBox="1"/>
            <p:nvPr/>
          </p:nvSpPr>
          <p:spPr>
            <a:xfrm>
              <a:off x="5108565" y="2354865"/>
              <a:ext cx="2896143" cy="544191"/>
            </a:xfrm>
            <a:prstGeom prst="rect">
              <a:avLst/>
            </a:prstGeom>
            <a:noFill/>
            <a:ln w="25400">
              <a:solidFill>
                <a:srgbClr val="C00000"/>
              </a:solidFill>
            </a:ln>
          </p:spPr>
          <p:txBody>
            <a:bodyPr wrap="square" rtlCol="0">
              <a:noAutofit/>
            </a:bodyPr>
            <a:lstStyle/>
            <a:p>
              <a:endParaRPr lang="en-US" dirty="0"/>
            </a:p>
          </p:txBody>
        </p:sp>
        <p:sp>
          <p:nvSpPr>
            <p:cNvPr id="13" name="TextBox 12">
              <a:extLst>
                <a:ext uri="{FF2B5EF4-FFF2-40B4-BE49-F238E27FC236}">
                  <a16:creationId xmlns:a16="http://schemas.microsoft.com/office/drawing/2014/main" id="{B38642C0-2E7C-7A49-AB57-B728DDE774EC}"/>
                </a:ext>
              </a:extLst>
            </p:cNvPr>
            <p:cNvSpPr txBox="1"/>
            <p:nvPr/>
          </p:nvSpPr>
          <p:spPr>
            <a:xfrm>
              <a:off x="5108565" y="3336183"/>
              <a:ext cx="2599561" cy="529831"/>
            </a:xfrm>
            <a:prstGeom prst="rect">
              <a:avLst/>
            </a:prstGeom>
            <a:noFill/>
            <a:ln w="25400">
              <a:solidFill>
                <a:srgbClr val="C00000"/>
              </a:solidFill>
            </a:ln>
          </p:spPr>
          <p:txBody>
            <a:bodyPr wrap="square" rtlCol="0">
              <a:noAutofit/>
            </a:bodyPr>
            <a:lstStyle/>
            <a:p>
              <a:endParaRPr lang="en-US" dirty="0"/>
            </a:p>
          </p:txBody>
        </p:sp>
      </p:grpSp>
      <p:sp>
        <p:nvSpPr>
          <p:cNvPr id="15" name="Rectangle 14"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p:cNvSpPr/>
          <p:nvPr/>
        </p:nvSpPr>
        <p:spPr>
          <a:xfrm>
            <a:off x="6133261" y="4342572"/>
            <a:ext cx="701468" cy="741920"/>
          </a:xfrm>
          <a:prstGeom prst="rect">
            <a:avLst/>
          </a:prstGeom>
          <a:ln w="508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r>
              <a:rPr lang="en-US" dirty="0"/>
              <a:t>100</a:t>
            </a:r>
          </a:p>
        </p:txBody>
      </p:sp>
      <p:grpSp>
        <p:nvGrpSpPr>
          <p:cNvPr id="2" name="Group 1" descr="Two bar graphs demonstrate the uncertainty we are interrogating about the efficacy of ads to generate new clicks. If 200 clicks are organic and 100 from the paid ad, how many of those paid clicks would have been organic without the paid ad?"/>
          <p:cNvGrpSpPr/>
          <p:nvPr/>
        </p:nvGrpSpPr>
        <p:grpSpPr>
          <a:xfrm>
            <a:off x="1643321" y="4454962"/>
            <a:ext cx="6413760" cy="2250638"/>
            <a:chOff x="1643321" y="4454962"/>
            <a:chExt cx="6413760" cy="2250638"/>
          </a:xfrm>
        </p:grpSpPr>
        <p:sp>
          <p:nvSpPr>
            <p:cNvPr id="14" name="Rectangle 13"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p:cNvSpPr/>
            <p:nvPr/>
          </p:nvSpPr>
          <p:spPr>
            <a:xfrm>
              <a:off x="6133261" y="5110520"/>
              <a:ext cx="701468" cy="1550665"/>
            </a:xfrm>
            <a:prstGeom prst="rect">
              <a:avLst/>
            </a:prstGeom>
            <a:ln w="508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r>
                <a:rPr lang="en-US" dirty="0"/>
                <a:t>200</a:t>
              </a:r>
            </a:p>
          </p:txBody>
        </p:sp>
        <p:sp>
          <p:nvSpPr>
            <p:cNvPr id="17" name="Rectangle 16"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p:cNvSpPr/>
            <p:nvPr/>
          </p:nvSpPr>
          <p:spPr>
            <a:xfrm>
              <a:off x="6917475" y="4454962"/>
              <a:ext cx="1087233" cy="646331"/>
            </a:xfrm>
            <a:prstGeom prst="rect">
              <a:avLst/>
            </a:prstGeom>
          </p:spPr>
          <p:txBody>
            <a:bodyPr wrap="square">
              <a:noAutofit/>
            </a:bodyPr>
            <a:lstStyle/>
            <a:p>
              <a:r>
                <a:rPr lang="en-US" b="1" dirty="0">
                  <a:solidFill>
                    <a:srgbClr val="800000"/>
                  </a:solidFill>
                </a:rPr>
                <a:t>Paid </a:t>
              </a:r>
              <a:br>
                <a:rPr lang="en-US" b="1" dirty="0">
                  <a:solidFill>
                    <a:srgbClr val="800000"/>
                  </a:solidFill>
                </a:rPr>
              </a:br>
              <a:r>
                <a:rPr lang="en-US" b="1" dirty="0">
                  <a:solidFill>
                    <a:srgbClr val="800000"/>
                  </a:solidFill>
                </a:rPr>
                <a:t>clicks</a:t>
              </a:r>
            </a:p>
          </p:txBody>
        </p:sp>
        <p:sp>
          <p:nvSpPr>
            <p:cNvPr id="19" name="Rectangle 18"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p:cNvSpPr/>
            <p:nvPr/>
          </p:nvSpPr>
          <p:spPr>
            <a:xfrm>
              <a:off x="6917475" y="5663029"/>
              <a:ext cx="1139606" cy="646331"/>
            </a:xfrm>
            <a:prstGeom prst="rect">
              <a:avLst/>
            </a:prstGeom>
          </p:spPr>
          <p:txBody>
            <a:bodyPr wrap="square">
              <a:noAutofit/>
            </a:bodyPr>
            <a:lstStyle/>
            <a:p>
              <a:r>
                <a:rPr lang="en-US" b="1" dirty="0">
                  <a:solidFill>
                    <a:srgbClr val="000090"/>
                  </a:solidFill>
                </a:rPr>
                <a:t>Organic </a:t>
              </a:r>
              <a:br>
                <a:rPr lang="en-US" b="1" dirty="0">
                  <a:solidFill>
                    <a:srgbClr val="000090"/>
                  </a:solidFill>
                </a:rPr>
              </a:br>
              <a:r>
                <a:rPr lang="en-US" b="1" dirty="0">
                  <a:solidFill>
                    <a:srgbClr val="000090"/>
                  </a:solidFill>
                </a:rPr>
                <a:t>clicks</a:t>
              </a:r>
            </a:p>
          </p:txBody>
        </p:sp>
        <p:sp>
          <p:nvSpPr>
            <p:cNvPr id="25" name="Rectangle 24"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p:cNvSpPr/>
            <p:nvPr/>
          </p:nvSpPr>
          <p:spPr>
            <a:xfrm>
              <a:off x="1733656" y="4702615"/>
              <a:ext cx="523729" cy="379684"/>
            </a:xfrm>
            <a:prstGeom prst="rect">
              <a:avLst/>
            </a:prstGeom>
            <a:solidFill>
              <a:schemeClr val="accent2">
                <a:lumMod val="60000"/>
                <a:lumOff val="40000"/>
              </a:schemeClr>
            </a:solidFill>
          </p:spPr>
          <p:txBody>
            <a:bodyPr wrap="square">
              <a:noAutofit/>
            </a:bodyPr>
            <a:lstStyle/>
            <a:p>
              <a:pPr algn="ctr"/>
              <a:r>
                <a:rPr lang="en-US" b="1" i="1" dirty="0"/>
                <a:t>+M</a:t>
              </a:r>
              <a:endParaRPr lang="en-US" b="1" dirty="0"/>
            </a:p>
          </p:txBody>
        </p:sp>
        <p:sp>
          <p:nvSpPr>
            <p:cNvPr id="27" name="Rectangle 26"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p:cNvSpPr/>
            <p:nvPr/>
          </p:nvSpPr>
          <p:spPr>
            <a:xfrm>
              <a:off x="2530280" y="5663029"/>
              <a:ext cx="1139606" cy="646331"/>
            </a:xfrm>
            <a:prstGeom prst="rect">
              <a:avLst/>
            </a:prstGeom>
          </p:spPr>
          <p:txBody>
            <a:bodyPr wrap="square">
              <a:noAutofit/>
            </a:bodyPr>
            <a:lstStyle/>
            <a:p>
              <a:r>
                <a:rPr lang="en-US" b="1" dirty="0">
                  <a:solidFill>
                    <a:srgbClr val="000090"/>
                  </a:solidFill>
                </a:rPr>
                <a:t>Organic </a:t>
              </a:r>
              <a:br>
                <a:rPr lang="en-US" b="1" dirty="0">
                  <a:solidFill>
                    <a:srgbClr val="000090"/>
                  </a:solidFill>
                </a:rPr>
              </a:br>
              <a:r>
                <a:rPr lang="en-US" b="1" dirty="0">
                  <a:solidFill>
                    <a:srgbClr val="000090"/>
                  </a:solidFill>
                </a:rPr>
                <a:t>clicks</a:t>
              </a:r>
            </a:p>
          </p:txBody>
        </p:sp>
        <p:cxnSp>
          <p:nvCxnSpPr>
            <p:cNvPr id="29" name="Straight Arrow Connector 28"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a:extLst>
                <a:ext uri="{FF2B5EF4-FFF2-40B4-BE49-F238E27FC236}">
                  <a16:creationId xmlns:a16="http://schemas.microsoft.com/office/drawing/2014/main" id="{EC6AE85B-AA49-6445-AE1F-7852B324698B}"/>
                </a:ext>
              </a:extLst>
            </p:cNvPr>
            <p:cNvCxnSpPr/>
            <p:nvPr/>
          </p:nvCxnSpPr>
          <p:spPr>
            <a:xfrm rot="10800000" flipV="1">
              <a:off x="2487416" y="4489687"/>
              <a:ext cx="3540542" cy="391243"/>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p:cNvSpPr/>
            <p:nvPr/>
          </p:nvSpPr>
          <p:spPr>
            <a:xfrm rot="21239008">
              <a:off x="3001480" y="4652800"/>
              <a:ext cx="2777784" cy="584776"/>
            </a:xfrm>
            <a:prstGeom prst="rect">
              <a:avLst/>
            </a:prstGeom>
          </p:spPr>
          <p:txBody>
            <a:bodyPr wrap="square">
              <a:noAutofit/>
            </a:bodyPr>
            <a:lstStyle/>
            <a:p>
              <a:r>
                <a:rPr lang="en-US" sz="1600" i="1" dirty="0"/>
                <a:t>How many paid clicks would</a:t>
              </a:r>
              <a:br>
                <a:rPr lang="en-US" sz="1600" i="1" dirty="0"/>
              </a:br>
              <a:r>
                <a:rPr lang="en-US" sz="1600" i="1" dirty="0"/>
                <a:t>occur anyway</a:t>
              </a:r>
              <a:r>
                <a:rPr lang="en-US" sz="1600" dirty="0"/>
                <a:t>?</a:t>
              </a:r>
            </a:p>
          </p:txBody>
        </p:sp>
        <p:sp>
          <p:nvSpPr>
            <p:cNvPr id="23" name="Rectangle 22"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a:extLst>
                <a:ext uri="{FF2B5EF4-FFF2-40B4-BE49-F238E27FC236}">
                  <a16:creationId xmlns:a16="http://schemas.microsoft.com/office/drawing/2014/main" id="{ED3A7C83-4BAC-4179-A7AD-30C6454C855C}"/>
                </a:ext>
              </a:extLst>
            </p:cNvPr>
            <p:cNvSpPr/>
            <p:nvPr/>
          </p:nvSpPr>
          <p:spPr>
            <a:xfrm>
              <a:off x="1686404" y="5755049"/>
              <a:ext cx="648115" cy="369332"/>
            </a:xfrm>
            <a:prstGeom prst="rect">
              <a:avLst/>
            </a:prstGeom>
          </p:spPr>
          <p:txBody>
            <a:bodyPr wrap="square">
              <a:noAutofit/>
            </a:bodyPr>
            <a:lstStyle/>
            <a:p>
              <a:pPr algn="ctr"/>
              <a:r>
                <a:rPr lang="en-US" dirty="0"/>
                <a:t>200</a:t>
              </a:r>
            </a:p>
          </p:txBody>
        </p:sp>
        <p:cxnSp>
          <p:nvCxnSpPr>
            <p:cNvPr id="24" name="Straight Connector 23"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a:extLst>
                <a:ext uri="{FF2B5EF4-FFF2-40B4-BE49-F238E27FC236}">
                  <a16:creationId xmlns:a16="http://schemas.microsoft.com/office/drawing/2014/main" id="{77706A15-58BB-4010-9BCF-AB2B27848DF1}"/>
                </a:ext>
              </a:extLst>
            </p:cNvPr>
            <p:cNvCxnSpPr/>
            <p:nvPr/>
          </p:nvCxnSpPr>
          <p:spPr>
            <a:xfrm>
              <a:off x="1643321" y="4604077"/>
              <a:ext cx="0" cy="559289"/>
            </a:xfrm>
            <a:prstGeom prst="line">
              <a:avLst/>
            </a:prstGeom>
            <a:ln w="50800">
              <a:solidFill>
                <a:srgbClr val="00009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a:extLst>
                <a:ext uri="{FF2B5EF4-FFF2-40B4-BE49-F238E27FC236}">
                  <a16:creationId xmlns:a16="http://schemas.microsoft.com/office/drawing/2014/main" id="{F1F3BB46-56E6-4537-926C-EE6315F9A03C}"/>
                </a:ext>
              </a:extLst>
            </p:cNvPr>
            <p:cNvCxnSpPr/>
            <p:nvPr/>
          </p:nvCxnSpPr>
          <p:spPr>
            <a:xfrm>
              <a:off x="2347721" y="4597597"/>
              <a:ext cx="0" cy="559289"/>
            </a:xfrm>
            <a:prstGeom prst="line">
              <a:avLst/>
            </a:prstGeom>
            <a:ln w="50800">
              <a:solidFill>
                <a:srgbClr val="00009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Two bar graphs next to one another are suggestive of the space we are interrogating to determine the effect of advertisements. With an ad, there may be 100 paid clicks and 200 organic clicks. Without the ad, this means that there would have been at least 200 organic clicks, but how many of the paid clicks would have been organic without the ad?">
              <a:extLst>
                <a:ext uri="{FF2B5EF4-FFF2-40B4-BE49-F238E27FC236}">
                  <a16:creationId xmlns:a16="http://schemas.microsoft.com/office/drawing/2014/main" id="{BA339D30-A260-4CBC-ABDA-AFEF1E98134A}"/>
                </a:ext>
              </a:extLst>
            </p:cNvPr>
            <p:cNvCxnSpPr>
              <a:cxnSpLocks/>
            </p:cNvCxnSpPr>
            <p:nvPr/>
          </p:nvCxnSpPr>
          <p:spPr>
            <a:xfrm>
              <a:off x="1643321" y="4620940"/>
              <a:ext cx="691200" cy="0"/>
            </a:xfrm>
            <a:prstGeom prst="line">
              <a:avLst/>
            </a:prstGeom>
            <a:ln w="50800" cap="sq">
              <a:solidFill>
                <a:srgbClr val="000090"/>
              </a:solidFill>
              <a:prstDash val="sysDash"/>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7B578FA-835A-4C8C-BFAA-F110B8959C0E}"/>
                </a:ext>
              </a:extLst>
            </p:cNvPr>
            <p:cNvCxnSpPr>
              <a:cxnSpLocks/>
            </p:cNvCxnSpPr>
            <p:nvPr/>
          </p:nvCxnSpPr>
          <p:spPr>
            <a:xfrm>
              <a:off x="1650577" y="5185241"/>
              <a:ext cx="0" cy="1519424"/>
            </a:xfrm>
            <a:prstGeom prst="line">
              <a:avLst/>
            </a:prstGeom>
            <a:ln w="63500">
              <a:solidFill>
                <a:srgbClr val="00009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F76A708-D648-4E6E-A37B-13CEAC3A263B}"/>
                </a:ext>
              </a:extLst>
            </p:cNvPr>
            <p:cNvCxnSpPr>
              <a:cxnSpLocks/>
            </p:cNvCxnSpPr>
            <p:nvPr/>
          </p:nvCxnSpPr>
          <p:spPr>
            <a:xfrm>
              <a:off x="2347721" y="5185241"/>
              <a:ext cx="0" cy="1520359"/>
            </a:xfrm>
            <a:prstGeom prst="line">
              <a:avLst/>
            </a:prstGeom>
            <a:ln w="63500">
              <a:solidFill>
                <a:srgbClr val="00009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7A52A4-22D6-4846-95E8-03BB4E467785}"/>
                </a:ext>
              </a:extLst>
            </p:cNvPr>
            <p:cNvCxnSpPr/>
            <p:nvPr/>
          </p:nvCxnSpPr>
          <p:spPr>
            <a:xfrm>
              <a:off x="1643321" y="6673138"/>
              <a:ext cx="704400" cy="0"/>
            </a:xfrm>
            <a:prstGeom prst="line">
              <a:avLst/>
            </a:prstGeom>
            <a:ln w="63500">
              <a:solidFill>
                <a:srgbClr val="00009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Correct ROI Analysis</a:t>
            </a:r>
          </a:p>
        </p:txBody>
      </p:sp>
      <p:sp>
        <p:nvSpPr>
          <p:cNvPr id="24" name="Rectangle 23"/>
          <p:cNvSpPr/>
          <p:nvPr/>
        </p:nvSpPr>
        <p:spPr>
          <a:xfrm>
            <a:off x="2444428" y="2291765"/>
            <a:ext cx="1087233" cy="646331"/>
          </a:xfrm>
          <a:prstGeom prst="rect">
            <a:avLst/>
          </a:prstGeom>
        </p:spPr>
        <p:txBody>
          <a:bodyPr wrap="square">
            <a:noAutofit/>
          </a:bodyPr>
          <a:lstStyle/>
          <a:p>
            <a:r>
              <a:rPr lang="en-US" b="1" dirty="0">
                <a:solidFill>
                  <a:srgbClr val="800000"/>
                </a:solidFill>
              </a:rPr>
              <a:t>Paid </a:t>
            </a:r>
            <a:br>
              <a:rPr lang="en-US" b="1" dirty="0">
                <a:solidFill>
                  <a:srgbClr val="800000"/>
                </a:solidFill>
              </a:rPr>
            </a:br>
            <a:r>
              <a:rPr lang="en-US" b="1" dirty="0">
                <a:solidFill>
                  <a:srgbClr val="800000"/>
                </a:solidFill>
              </a:rPr>
              <a:t>clicks</a:t>
            </a:r>
          </a:p>
        </p:txBody>
      </p:sp>
      <p:sp>
        <p:nvSpPr>
          <p:cNvPr id="28" name="Rectangle 27"/>
          <p:cNvSpPr/>
          <p:nvPr/>
        </p:nvSpPr>
        <p:spPr>
          <a:xfrm>
            <a:off x="2444428" y="3442107"/>
            <a:ext cx="1139606" cy="646331"/>
          </a:xfrm>
          <a:prstGeom prst="rect">
            <a:avLst/>
          </a:prstGeom>
        </p:spPr>
        <p:txBody>
          <a:bodyPr wrap="square">
            <a:noAutofit/>
          </a:bodyPr>
          <a:lstStyle/>
          <a:p>
            <a:r>
              <a:rPr lang="en-US" b="1" dirty="0">
                <a:solidFill>
                  <a:srgbClr val="000090"/>
                </a:solidFill>
              </a:rPr>
              <a:t>Organic </a:t>
            </a:r>
            <a:br>
              <a:rPr lang="en-US" b="1" dirty="0">
                <a:solidFill>
                  <a:srgbClr val="000090"/>
                </a:solidFill>
              </a:rPr>
            </a:br>
            <a:r>
              <a:rPr lang="en-US" b="1" dirty="0">
                <a:solidFill>
                  <a:srgbClr val="000090"/>
                </a:solidFill>
              </a:rPr>
              <a:t>clicks</a:t>
            </a:r>
          </a:p>
        </p:txBody>
      </p:sp>
      <p:sp>
        <p:nvSpPr>
          <p:cNvPr id="50" name="Rectangle 49"/>
          <p:cNvSpPr/>
          <p:nvPr/>
        </p:nvSpPr>
        <p:spPr>
          <a:xfrm>
            <a:off x="457200" y="4956035"/>
            <a:ext cx="8518857" cy="1612460"/>
          </a:xfrm>
          <a:prstGeom prst="rect">
            <a:avLst/>
          </a:prstGeom>
          <a:solidFill>
            <a:schemeClr val="accent2">
              <a:lumMod val="20000"/>
              <a:lumOff val="80000"/>
            </a:schemeClr>
          </a:solidFill>
        </p:spPr>
        <p:txBody>
          <a:bodyPr wrap="square">
            <a:noAutofit/>
          </a:bodyPr>
          <a:lstStyle/>
          <a:p>
            <a:pPr>
              <a:spcBef>
                <a:spcPts val="600"/>
              </a:spcBef>
            </a:pPr>
            <a:r>
              <a:rPr lang="en-US" sz="2600" b="1" i="1" dirty="0"/>
              <a:t>Cost per incremental click </a:t>
            </a:r>
          </a:p>
          <a:p>
            <a:pPr>
              <a:spcBef>
                <a:spcPts val="600"/>
              </a:spcBef>
            </a:pPr>
            <a:r>
              <a:rPr lang="en-US" sz="2600" i="1" dirty="0"/>
              <a:t>CPIC </a:t>
            </a:r>
            <a:r>
              <a:rPr lang="en-US" sz="2600" dirty="0"/>
              <a:t>= $0.10×(100/(100–75)) = $0.40</a:t>
            </a:r>
          </a:p>
          <a:p>
            <a:pPr>
              <a:spcBef>
                <a:spcPts val="600"/>
              </a:spcBef>
            </a:pPr>
            <a:r>
              <a:rPr lang="en-US" sz="2600" i="1" dirty="0"/>
              <a:t>ROI   </a:t>
            </a:r>
            <a:r>
              <a:rPr lang="en-US" sz="2600" dirty="0"/>
              <a:t>= (</a:t>
            </a:r>
            <a:r>
              <a:rPr lang="en-US" sz="2600" i="1" dirty="0"/>
              <a:t>PPC </a:t>
            </a:r>
            <a:r>
              <a:rPr lang="en-US" sz="2600" dirty="0"/>
              <a:t>– </a:t>
            </a:r>
            <a:r>
              <a:rPr lang="en-US" sz="2600" i="1" dirty="0"/>
              <a:t>CPIC</a:t>
            </a:r>
            <a:r>
              <a:rPr lang="en-US" sz="2600" dirty="0"/>
              <a:t>) / </a:t>
            </a:r>
            <a:r>
              <a:rPr lang="en-US" sz="2600" i="1" dirty="0"/>
              <a:t>CPIC = </a:t>
            </a:r>
            <a:r>
              <a:rPr lang="en-US" sz="2600" dirty="0"/>
              <a:t>(1.2 – 0.4) / 0.4 = 200% </a:t>
            </a:r>
          </a:p>
        </p:txBody>
      </p:sp>
      <p:sp>
        <p:nvSpPr>
          <p:cNvPr id="26" name="Rectangle 25"/>
          <p:cNvSpPr/>
          <p:nvPr/>
        </p:nvSpPr>
        <p:spPr>
          <a:xfrm>
            <a:off x="4102826" y="1810842"/>
            <a:ext cx="3190958" cy="646331"/>
          </a:xfrm>
          <a:prstGeom prst="rect">
            <a:avLst/>
          </a:prstGeom>
        </p:spPr>
        <p:txBody>
          <a:bodyPr wrap="none">
            <a:noAutofit/>
          </a:bodyPr>
          <a:lstStyle/>
          <a:p>
            <a:pPr>
              <a:lnSpc>
                <a:spcPts val="2240"/>
              </a:lnSpc>
              <a:spcBef>
                <a:spcPts val="600"/>
              </a:spcBef>
            </a:pPr>
            <a:r>
              <a:rPr lang="en-US" sz="2600" i="1" dirty="0"/>
              <a:t>Profit per click</a:t>
            </a:r>
            <a:r>
              <a:rPr lang="en-US" sz="2600" dirty="0"/>
              <a:t> (</a:t>
            </a:r>
            <a:r>
              <a:rPr lang="en-US" sz="2600" i="1" dirty="0"/>
              <a:t>PPC) </a:t>
            </a:r>
            <a:r>
              <a:rPr lang="en-US" sz="2600" dirty="0"/>
              <a:t>= $1.20</a:t>
            </a:r>
          </a:p>
          <a:p>
            <a:pPr>
              <a:lnSpc>
                <a:spcPts val="2240"/>
              </a:lnSpc>
              <a:spcBef>
                <a:spcPts val="600"/>
              </a:spcBef>
            </a:pPr>
            <a:r>
              <a:rPr lang="en-US" sz="2600" i="1" dirty="0"/>
              <a:t>Cost per click</a:t>
            </a:r>
            <a:r>
              <a:rPr lang="en-US" sz="2600" dirty="0"/>
              <a:t>  (</a:t>
            </a:r>
            <a:r>
              <a:rPr lang="en-US" sz="2600" i="1" dirty="0"/>
              <a:t>CPC) </a:t>
            </a:r>
            <a:r>
              <a:rPr lang="en-US" sz="2600" dirty="0"/>
              <a:t>= $0.10</a:t>
            </a:r>
          </a:p>
        </p:txBody>
      </p:sp>
      <p:sp>
        <p:nvSpPr>
          <p:cNvPr id="35" name="Rectangle 34"/>
          <p:cNvSpPr/>
          <p:nvPr/>
        </p:nvSpPr>
        <p:spPr>
          <a:xfrm>
            <a:off x="4102826" y="2646634"/>
            <a:ext cx="5046133" cy="770205"/>
          </a:xfrm>
          <a:prstGeom prst="rect">
            <a:avLst/>
          </a:prstGeom>
        </p:spPr>
        <p:txBody>
          <a:bodyPr wrap="square">
            <a:noAutofit/>
          </a:bodyPr>
          <a:lstStyle/>
          <a:p>
            <a:pPr>
              <a:spcBef>
                <a:spcPts val="600"/>
              </a:spcBef>
            </a:pPr>
            <a:r>
              <a:rPr lang="en-US" sz="2600" i="1" dirty="0"/>
              <a:t>Suppose M = 75. </a:t>
            </a:r>
          </a:p>
          <a:p>
            <a:pPr>
              <a:spcBef>
                <a:spcPts val="600"/>
              </a:spcBef>
            </a:pPr>
            <a:r>
              <a:rPr lang="en-US" sz="2600" dirty="0"/>
              <a:t>Every 100 paid clicks generate only 25 </a:t>
            </a:r>
            <a:r>
              <a:rPr lang="en-US" sz="2600" i="1" dirty="0"/>
              <a:t>incremental </a:t>
            </a:r>
            <a:r>
              <a:rPr lang="en-US" sz="2600" dirty="0"/>
              <a:t>clicks.</a:t>
            </a:r>
          </a:p>
        </p:txBody>
      </p:sp>
      <p:grpSp>
        <p:nvGrpSpPr>
          <p:cNvPr id="3" name="Group 2" descr="Two bar graphs demonstrate the uncertainty we are interrogating about the efficacy of ads to generate new clicks. If 200 clicks are organic and 100 from the paid ad, how many of those paid clicks would have been organic without the paid ad?"/>
          <p:cNvGrpSpPr/>
          <p:nvPr/>
        </p:nvGrpSpPr>
        <p:grpSpPr>
          <a:xfrm>
            <a:off x="457200" y="1689160"/>
            <a:ext cx="1904482" cy="2841290"/>
            <a:chOff x="457200" y="1689160"/>
            <a:chExt cx="1904482" cy="2841290"/>
          </a:xfrm>
        </p:grpSpPr>
        <p:sp>
          <p:nvSpPr>
            <p:cNvPr id="13" name="Rectangle 12"/>
            <p:cNvSpPr/>
            <p:nvPr/>
          </p:nvSpPr>
          <p:spPr>
            <a:xfrm>
              <a:off x="1660214" y="2947323"/>
              <a:ext cx="701468" cy="1550665"/>
            </a:xfrm>
            <a:prstGeom prst="rect">
              <a:avLst/>
            </a:prstGeom>
            <a:ln w="508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14" name="Rectangle 13"/>
            <p:cNvSpPr/>
            <p:nvPr/>
          </p:nvSpPr>
          <p:spPr>
            <a:xfrm>
              <a:off x="1660214" y="2179375"/>
              <a:ext cx="701468" cy="741920"/>
            </a:xfrm>
            <a:prstGeom prst="rect">
              <a:avLst/>
            </a:prstGeom>
            <a:ln w="508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0" name="Rectangle 19"/>
            <p:cNvSpPr/>
            <p:nvPr/>
          </p:nvSpPr>
          <p:spPr>
            <a:xfrm>
              <a:off x="1740653" y="2362006"/>
              <a:ext cx="569800" cy="369332"/>
            </a:xfrm>
            <a:prstGeom prst="rect">
              <a:avLst/>
            </a:prstGeom>
          </p:spPr>
          <p:txBody>
            <a:bodyPr wrap="none">
              <a:noAutofit/>
            </a:bodyPr>
            <a:lstStyle/>
            <a:p>
              <a:r>
                <a:rPr lang="en-US" dirty="0"/>
                <a:t>100</a:t>
              </a:r>
            </a:p>
          </p:txBody>
        </p:sp>
        <p:sp>
          <p:nvSpPr>
            <p:cNvPr id="27" name="Rectangle 26"/>
            <p:cNvSpPr/>
            <p:nvPr/>
          </p:nvSpPr>
          <p:spPr>
            <a:xfrm>
              <a:off x="1739710" y="3492474"/>
              <a:ext cx="569800" cy="369332"/>
            </a:xfrm>
            <a:prstGeom prst="rect">
              <a:avLst/>
            </a:prstGeom>
          </p:spPr>
          <p:txBody>
            <a:bodyPr wrap="none">
              <a:noAutofit/>
            </a:bodyPr>
            <a:lstStyle/>
            <a:p>
              <a:r>
                <a:rPr lang="en-US" dirty="0"/>
                <a:t>200</a:t>
              </a:r>
            </a:p>
          </p:txBody>
        </p:sp>
        <p:sp>
          <p:nvSpPr>
            <p:cNvPr id="23" name="Rectangle 22"/>
            <p:cNvSpPr/>
            <p:nvPr/>
          </p:nvSpPr>
          <p:spPr>
            <a:xfrm>
              <a:off x="657690" y="2618445"/>
              <a:ext cx="648000" cy="448605"/>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33" name="Rectangle 32"/>
            <p:cNvSpPr/>
            <p:nvPr/>
          </p:nvSpPr>
          <p:spPr>
            <a:xfrm>
              <a:off x="1713751" y="1689160"/>
              <a:ext cx="620683" cy="369332"/>
            </a:xfrm>
            <a:prstGeom prst="rect">
              <a:avLst/>
            </a:prstGeom>
          </p:spPr>
          <p:txBody>
            <a:bodyPr wrap="none">
              <a:noAutofit/>
            </a:bodyPr>
            <a:lstStyle/>
            <a:p>
              <a:r>
                <a:rPr lang="en-US" b="1" dirty="0"/>
                <a:t>Ads</a:t>
              </a:r>
            </a:p>
          </p:txBody>
        </p:sp>
        <p:sp>
          <p:nvSpPr>
            <p:cNvPr id="36" name="Rectangle 35"/>
            <p:cNvSpPr/>
            <p:nvPr/>
          </p:nvSpPr>
          <p:spPr>
            <a:xfrm>
              <a:off x="457200" y="1695809"/>
              <a:ext cx="983987" cy="369332"/>
            </a:xfrm>
            <a:prstGeom prst="rect">
              <a:avLst/>
            </a:prstGeom>
          </p:spPr>
          <p:txBody>
            <a:bodyPr wrap="none">
              <a:noAutofit/>
            </a:bodyPr>
            <a:lstStyle/>
            <a:p>
              <a:r>
                <a:rPr lang="en-US" b="1" dirty="0"/>
                <a:t>No Ads</a:t>
              </a:r>
            </a:p>
          </p:txBody>
        </p:sp>
        <p:sp>
          <p:nvSpPr>
            <p:cNvPr id="41" name="Rectangle 40"/>
            <p:cNvSpPr/>
            <p:nvPr/>
          </p:nvSpPr>
          <p:spPr>
            <a:xfrm>
              <a:off x="716611" y="2457450"/>
              <a:ext cx="523729" cy="379684"/>
            </a:xfrm>
            <a:prstGeom prst="rect">
              <a:avLst/>
            </a:prstGeom>
            <a:solidFill>
              <a:schemeClr val="accent2">
                <a:lumMod val="60000"/>
                <a:lumOff val="40000"/>
              </a:schemeClr>
            </a:solidFill>
          </p:spPr>
          <p:txBody>
            <a:bodyPr wrap="square">
              <a:noAutofit/>
            </a:bodyPr>
            <a:lstStyle/>
            <a:p>
              <a:pPr algn="ctr"/>
              <a:r>
                <a:rPr lang="en-US" b="1" i="1" dirty="0"/>
                <a:t>+M</a:t>
              </a:r>
              <a:endParaRPr lang="en-US" b="1" dirty="0"/>
            </a:p>
          </p:txBody>
        </p:sp>
        <p:sp>
          <p:nvSpPr>
            <p:cNvPr id="42" name="Rectangle 41"/>
            <p:cNvSpPr/>
            <p:nvPr/>
          </p:nvSpPr>
          <p:spPr>
            <a:xfrm>
              <a:off x="711889" y="3492474"/>
              <a:ext cx="569800" cy="369332"/>
            </a:xfrm>
            <a:prstGeom prst="rect">
              <a:avLst/>
            </a:prstGeom>
          </p:spPr>
          <p:txBody>
            <a:bodyPr wrap="none">
              <a:noAutofit/>
            </a:bodyPr>
            <a:lstStyle/>
            <a:p>
              <a:r>
                <a:rPr lang="en-US" dirty="0"/>
                <a:t>200</a:t>
              </a:r>
            </a:p>
          </p:txBody>
        </p:sp>
        <p:cxnSp>
          <p:nvCxnSpPr>
            <p:cNvPr id="4" name="Straight Connector 3">
              <a:extLst>
                <a:ext uri="{FF2B5EF4-FFF2-40B4-BE49-F238E27FC236}">
                  <a16:creationId xmlns:a16="http://schemas.microsoft.com/office/drawing/2014/main" id="{EF9CE30F-671C-4DB4-9B06-0AD0101F6099}"/>
                </a:ext>
              </a:extLst>
            </p:cNvPr>
            <p:cNvCxnSpPr/>
            <p:nvPr/>
          </p:nvCxnSpPr>
          <p:spPr>
            <a:xfrm>
              <a:off x="625143" y="2362006"/>
              <a:ext cx="0" cy="559289"/>
            </a:xfrm>
            <a:prstGeom prst="line">
              <a:avLst/>
            </a:prstGeom>
            <a:ln w="50800">
              <a:solidFill>
                <a:srgbClr val="00009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F4A890-2029-4685-81BB-0FD8DE984902}"/>
                </a:ext>
              </a:extLst>
            </p:cNvPr>
            <p:cNvCxnSpPr/>
            <p:nvPr/>
          </p:nvCxnSpPr>
          <p:spPr>
            <a:xfrm>
              <a:off x="1329543" y="2355526"/>
              <a:ext cx="0" cy="559289"/>
            </a:xfrm>
            <a:prstGeom prst="line">
              <a:avLst/>
            </a:prstGeom>
            <a:ln w="50800">
              <a:solidFill>
                <a:srgbClr val="00009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AFDEBB-8C07-4F3C-B381-9EE5459EB899}"/>
                </a:ext>
              </a:extLst>
            </p:cNvPr>
            <p:cNvCxnSpPr>
              <a:cxnSpLocks/>
            </p:cNvCxnSpPr>
            <p:nvPr/>
          </p:nvCxnSpPr>
          <p:spPr>
            <a:xfrm>
              <a:off x="625143" y="2369058"/>
              <a:ext cx="691200" cy="0"/>
            </a:xfrm>
            <a:prstGeom prst="line">
              <a:avLst/>
            </a:prstGeom>
            <a:ln w="50800" cap="sq">
              <a:solidFill>
                <a:srgbClr val="000090"/>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A282C85-1C42-4951-98F2-0E1739771AB3}"/>
                </a:ext>
              </a:extLst>
            </p:cNvPr>
            <p:cNvCxnSpPr>
              <a:cxnSpLocks/>
            </p:cNvCxnSpPr>
            <p:nvPr/>
          </p:nvCxnSpPr>
          <p:spPr>
            <a:xfrm>
              <a:off x="632399" y="2978850"/>
              <a:ext cx="0" cy="1550665"/>
            </a:xfrm>
            <a:prstGeom prst="line">
              <a:avLst/>
            </a:prstGeom>
            <a:ln w="63500">
              <a:solidFill>
                <a:srgbClr val="00009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1A866C3-1313-4801-99FC-3A70C862975D}"/>
                </a:ext>
              </a:extLst>
            </p:cNvPr>
            <p:cNvCxnSpPr>
              <a:cxnSpLocks/>
            </p:cNvCxnSpPr>
            <p:nvPr/>
          </p:nvCxnSpPr>
          <p:spPr>
            <a:xfrm>
              <a:off x="1329543" y="2978850"/>
              <a:ext cx="0" cy="1551600"/>
            </a:xfrm>
            <a:prstGeom prst="line">
              <a:avLst/>
            </a:prstGeom>
            <a:ln w="63500">
              <a:solidFill>
                <a:srgbClr val="00009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5341BF-68FC-4E7F-9F82-2BC2852DB3E5}"/>
                </a:ext>
              </a:extLst>
            </p:cNvPr>
            <p:cNvCxnSpPr/>
            <p:nvPr/>
          </p:nvCxnSpPr>
          <p:spPr>
            <a:xfrm>
              <a:off x="625143" y="4497988"/>
              <a:ext cx="704400" cy="0"/>
            </a:xfrm>
            <a:prstGeom prst="line">
              <a:avLst/>
            </a:prstGeom>
            <a:ln w="63500">
              <a:solidFill>
                <a:srgbClr val="00009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3B19-F566-42AB-B639-DDC35967609D}"/>
              </a:ext>
            </a:extLst>
          </p:cNvPr>
          <p:cNvSpPr>
            <a:spLocks noGrp="1"/>
          </p:cNvSpPr>
          <p:nvPr>
            <p:ph type="title"/>
          </p:nvPr>
        </p:nvSpPr>
        <p:spPr>
          <a:xfrm>
            <a:off x="457200" y="228600"/>
            <a:ext cx="8229600" cy="1143000"/>
          </a:xfrm>
        </p:spPr>
        <p:txBody>
          <a:bodyPr>
            <a:noAutofit/>
          </a:bodyPr>
          <a:lstStyle/>
          <a:p>
            <a:r>
              <a:rPr lang="en-US" dirty="0"/>
              <a:t>eBay Experiment (2012)</a:t>
            </a:r>
            <a:endParaRPr lang="en-IN" dirty="0"/>
          </a:p>
        </p:txBody>
      </p:sp>
      <p:sp>
        <p:nvSpPr>
          <p:cNvPr id="3" name="Content Placeholder 2">
            <a:extLst>
              <a:ext uri="{FF2B5EF4-FFF2-40B4-BE49-F238E27FC236}">
                <a16:creationId xmlns:a16="http://schemas.microsoft.com/office/drawing/2014/main" id="{EAE2D2AE-F2E0-4218-B504-E4316521FA8B}"/>
              </a:ext>
            </a:extLst>
          </p:cNvPr>
          <p:cNvSpPr>
            <a:spLocks noGrp="1"/>
          </p:cNvSpPr>
          <p:nvPr>
            <p:ph idx="1"/>
          </p:nvPr>
        </p:nvSpPr>
        <p:spPr>
          <a:xfrm>
            <a:off x="457200" y="1600201"/>
            <a:ext cx="8229600" cy="1587972"/>
          </a:xfrm>
        </p:spPr>
        <p:txBody>
          <a:bodyPr>
            <a:noAutofit/>
          </a:bodyPr>
          <a:lstStyle/>
          <a:p>
            <a:r>
              <a:rPr lang="en-US" sz="2200" i="1" dirty="0"/>
              <a:t>MSN Test (March 2012)</a:t>
            </a:r>
            <a:r>
              <a:rPr lang="en-US" sz="2200" dirty="0"/>
              <a:t>: stopped bidding on </a:t>
            </a:r>
            <a:r>
              <a:rPr lang="en-US" sz="2200" i="1" dirty="0"/>
              <a:t>Bing</a:t>
            </a:r>
            <a:r>
              <a:rPr lang="en-US" sz="2200" dirty="0"/>
              <a:t> (then </a:t>
            </a:r>
            <a:r>
              <a:rPr lang="en-US" sz="2200" i="1" dirty="0"/>
              <a:t>MSN</a:t>
            </a:r>
            <a:r>
              <a:rPr lang="en-US" sz="2200" dirty="0"/>
              <a:t>), while continuing to bid on </a:t>
            </a:r>
            <a:r>
              <a:rPr lang="en-US" sz="2200" i="1" dirty="0"/>
              <a:t>Google</a:t>
            </a:r>
            <a:r>
              <a:rPr lang="en-US" sz="2200" dirty="0"/>
              <a:t> (a control)</a:t>
            </a:r>
          </a:p>
          <a:p>
            <a:r>
              <a:rPr lang="en-US" sz="2200" dirty="0"/>
              <a:t>Results: </a:t>
            </a:r>
            <a:r>
              <a:rPr lang="en-US" sz="2200" b="1" dirty="0"/>
              <a:t>98.5% paid clicks retained through organic clicks</a:t>
            </a:r>
            <a:r>
              <a:rPr lang="en-US" sz="2200" dirty="0"/>
              <a:t> </a:t>
            </a:r>
          </a:p>
          <a:p>
            <a:pPr lvl="0"/>
            <a:r>
              <a:rPr lang="en-US" sz="2200" i="1" dirty="0"/>
              <a:t>Google test (July 2012): </a:t>
            </a:r>
            <a:r>
              <a:rPr lang="en-US" sz="2200" dirty="0"/>
              <a:t>similar results</a:t>
            </a:r>
          </a:p>
        </p:txBody>
      </p:sp>
      <p:sp>
        <p:nvSpPr>
          <p:cNvPr id="16" name="Rectangle 15">
            <a:extLst>
              <a:ext uri="{FF2B5EF4-FFF2-40B4-BE49-F238E27FC236}">
                <a16:creationId xmlns:a16="http://schemas.microsoft.com/office/drawing/2014/main" id="{B30D45D7-0F24-421E-A194-9C3D4ED479D5}"/>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Blake et al., </a:t>
            </a:r>
            <a:r>
              <a:rPr lang="en-US" sz="1000" i="1" dirty="0">
                <a:solidFill>
                  <a:schemeClr val="bg1">
                    <a:lumMod val="50000"/>
                  </a:schemeClr>
                </a:solidFill>
              </a:rPr>
              <a:t>Econometrica 2015</a:t>
            </a:r>
            <a:endParaRPr lang="en-US" sz="1000" dirty="0">
              <a:solidFill>
                <a:schemeClr val="bg1">
                  <a:lumMod val="50000"/>
                </a:schemeClr>
              </a:solidFill>
            </a:endParaRPr>
          </a:p>
        </p:txBody>
      </p:sp>
      <p:grpSp>
        <p:nvGrpSpPr>
          <p:cNvPr id="14" name="Group 13" descr="A group stopped bidding on Bing (then, MSN) while continuing to bed on Google as a control. The results, visible in these graphs, are that 98.5% of paid clicks were retained through organic clicks."/>
          <p:cNvGrpSpPr/>
          <p:nvPr/>
        </p:nvGrpSpPr>
        <p:grpSpPr>
          <a:xfrm>
            <a:off x="1844923" y="3725585"/>
            <a:ext cx="6841877" cy="2687986"/>
            <a:chOff x="1844923" y="3725585"/>
            <a:chExt cx="6841877" cy="2687986"/>
          </a:xfrm>
        </p:grpSpPr>
        <p:sp>
          <p:nvSpPr>
            <p:cNvPr id="15" name="Freeform 14"/>
            <p:cNvSpPr/>
            <p:nvPr/>
          </p:nvSpPr>
          <p:spPr>
            <a:xfrm>
              <a:off x="2053151" y="3783372"/>
              <a:ext cx="3086525" cy="421508"/>
            </a:xfrm>
            <a:custGeom>
              <a:avLst/>
              <a:gdLst>
                <a:gd name="connsiteX0" fmla="*/ 0 w 3086525"/>
                <a:gd name="connsiteY0" fmla="*/ 237948 h 421508"/>
                <a:gd name="connsiteX1" fmla="*/ 23795 w 3086525"/>
                <a:gd name="connsiteY1" fmla="*/ 44191 h 421508"/>
                <a:gd name="connsiteX2" fmla="*/ 64586 w 3086525"/>
                <a:gd name="connsiteY2" fmla="*/ 108777 h 421508"/>
                <a:gd name="connsiteX3" fmla="*/ 98578 w 3086525"/>
                <a:gd name="connsiteY3" fmla="*/ 200557 h 421508"/>
                <a:gd name="connsiteX4" fmla="*/ 142769 w 3086525"/>
                <a:gd name="connsiteY4" fmla="*/ 33993 h 421508"/>
                <a:gd name="connsiteX5" fmla="*/ 210754 w 3086525"/>
                <a:gd name="connsiteY5" fmla="*/ 88381 h 421508"/>
                <a:gd name="connsiteX6" fmla="*/ 231149 w 3086525"/>
                <a:gd name="connsiteY6" fmla="*/ 163165 h 421508"/>
                <a:gd name="connsiteX7" fmla="*/ 268541 w 3086525"/>
                <a:gd name="connsiteY7" fmla="*/ 0 h 421508"/>
                <a:gd name="connsiteX8" fmla="*/ 312732 w 3086525"/>
                <a:gd name="connsiteY8" fmla="*/ 91780 h 421508"/>
                <a:gd name="connsiteX9" fmla="*/ 343325 w 3086525"/>
                <a:gd name="connsiteY9" fmla="*/ 166564 h 421508"/>
                <a:gd name="connsiteX10" fmla="*/ 390914 w 3086525"/>
                <a:gd name="connsiteY10" fmla="*/ 6799 h 421508"/>
                <a:gd name="connsiteX11" fmla="*/ 428306 w 3086525"/>
                <a:gd name="connsiteY11" fmla="*/ 108777 h 421508"/>
                <a:gd name="connsiteX12" fmla="*/ 462299 w 3086525"/>
                <a:gd name="connsiteY12" fmla="*/ 132571 h 421508"/>
                <a:gd name="connsiteX13" fmla="*/ 482694 w 3086525"/>
                <a:gd name="connsiteY13" fmla="*/ 186960 h 421508"/>
                <a:gd name="connsiteX14" fmla="*/ 509888 w 3086525"/>
                <a:gd name="connsiteY14" fmla="*/ 6799 h 421508"/>
                <a:gd name="connsiteX15" fmla="*/ 560877 w 3086525"/>
                <a:gd name="connsiteY15" fmla="*/ 74784 h 421508"/>
                <a:gd name="connsiteX16" fmla="*/ 594870 w 3086525"/>
                <a:gd name="connsiteY16" fmla="*/ 156366 h 421508"/>
                <a:gd name="connsiteX17" fmla="*/ 642459 w 3086525"/>
                <a:gd name="connsiteY17" fmla="*/ 16997 h 421508"/>
                <a:gd name="connsiteX18" fmla="*/ 690049 w 3086525"/>
                <a:gd name="connsiteY18" fmla="*/ 88381 h 421508"/>
                <a:gd name="connsiteX19" fmla="*/ 707045 w 3086525"/>
                <a:gd name="connsiteY19" fmla="*/ 159766 h 421508"/>
                <a:gd name="connsiteX20" fmla="*/ 741038 w 3086525"/>
                <a:gd name="connsiteY20" fmla="*/ 37392 h 421508"/>
                <a:gd name="connsiteX21" fmla="*/ 771631 w 3086525"/>
                <a:gd name="connsiteY21" fmla="*/ 125773 h 421508"/>
                <a:gd name="connsiteX22" fmla="*/ 788627 w 3086525"/>
                <a:gd name="connsiteY22" fmla="*/ 64586 h 421508"/>
                <a:gd name="connsiteX23" fmla="*/ 846415 w 3086525"/>
                <a:gd name="connsiteY23" fmla="*/ 190359 h 421508"/>
                <a:gd name="connsiteX24" fmla="*/ 880407 w 3086525"/>
                <a:gd name="connsiteY24" fmla="*/ 10198 h 421508"/>
                <a:gd name="connsiteX25" fmla="*/ 917799 w 3086525"/>
                <a:gd name="connsiteY25" fmla="*/ 81583 h 421508"/>
                <a:gd name="connsiteX26" fmla="*/ 975587 w 3086525"/>
                <a:gd name="connsiteY26" fmla="*/ 125773 h 421508"/>
                <a:gd name="connsiteX27" fmla="*/ 992583 w 3086525"/>
                <a:gd name="connsiteY27" fmla="*/ 0 h 421508"/>
                <a:gd name="connsiteX28" fmla="*/ 1057169 w 3086525"/>
                <a:gd name="connsiteY28" fmla="*/ 84982 h 421508"/>
                <a:gd name="connsiteX29" fmla="*/ 1077564 w 3086525"/>
                <a:gd name="connsiteY29" fmla="*/ 166564 h 421508"/>
                <a:gd name="connsiteX30" fmla="*/ 1118355 w 3086525"/>
                <a:gd name="connsiteY30" fmla="*/ 6799 h 421508"/>
                <a:gd name="connsiteX31" fmla="*/ 1159146 w 3086525"/>
                <a:gd name="connsiteY31" fmla="*/ 135971 h 421508"/>
                <a:gd name="connsiteX32" fmla="*/ 1210135 w 3086525"/>
                <a:gd name="connsiteY32" fmla="*/ 220952 h 421508"/>
                <a:gd name="connsiteX33" fmla="*/ 1240729 w 3086525"/>
                <a:gd name="connsiteY33" fmla="*/ 98579 h 421508"/>
                <a:gd name="connsiteX34" fmla="*/ 1288318 w 3086525"/>
                <a:gd name="connsiteY34" fmla="*/ 207355 h 421508"/>
                <a:gd name="connsiteX35" fmla="*/ 1332508 w 3086525"/>
                <a:gd name="connsiteY35" fmla="*/ 285538 h 421508"/>
                <a:gd name="connsiteX36" fmla="*/ 1346106 w 3086525"/>
                <a:gd name="connsiteY36" fmla="*/ 180161 h 421508"/>
                <a:gd name="connsiteX37" fmla="*/ 1373300 w 3086525"/>
                <a:gd name="connsiteY37" fmla="*/ 105377 h 421508"/>
                <a:gd name="connsiteX38" fmla="*/ 1424288 w 3086525"/>
                <a:gd name="connsiteY38" fmla="*/ 217553 h 421508"/>
                <a:gd name="connsiteX39" fmla="*/ 1454882 w 3086525"/>
                <a:gd name="connsiteY39" fmla="*/ 271941 h 421508"/>
                <a:gd name="connsiteX40" fmla="*/ 1488874 w 3086525"/>
                <a:gd name="connsiteY40" fmla="*/ 105377 h 421508"/>
                <a:gd name="connsiteX41" fmla="*/ 1526266 w 3086525"/>
                <a:gd name="connsiteY41" fmla="*/ 200557 h 421508"/>
                <a:gd name="connsiteX42" fmla="*/ 1560259 w 3086525"/>
                <a:gd name="connsiteY42" fmla="*/ 261743 h 421508"/>
                <a:gd name="connsiteX43" fmla="*/ 1573856 w 3086525"/>
                <a:gd name="connsiteY43" fmla="*/ 299135 h 421508"/>
                <a:gd name="connsiteX44" fmla="*/ 1607848 w 3086525"/>
                <a:gd name="connsiteY44" fmla="*/ 186960 h 421508"/>
                <a:gd name="connsiteX45" fmla="*/ 1682632 w 3086525"/>
                <a:gd name="connsiteY45" fmla="*/ 285538 h 421508"/>
                <a:gd name="connsiteX46" fmla="*/ 1706427 w 3086525"/>
                <a:gd name="connsiteY46" fmla="*/ 363721 h 421508"/>
                <a:gd name="connsiteX47" fmla="*/ 1730221 w 3086525"/>
                <a:gd name="connsiteY47" fmla="*/ 214154 h 421508"/>
                <a:gd name="connsiteX48" fmla="*/ 1743819 w 3086525"/>
                <a:gd name="connsiteY48" fmla="*/ 132571 h 421508"/>
                <a:gd name="connsiteX49" fmla="*/ 1788009 w 3086525"/>
                <a:gd name="connsiteY49" fmla="*/ 234549 h 421508"/>
                <a:gd name="connsiteX50" fmla="*/ 1801606 w 3086525"/>
                <a:gd name="connsiteY50" fmla="*/ 360322 h 421508"/>
                <a:gd name="connsiteX51" fmla="*/ 1828800 w 3086525"/>
                <a:gd name="connsiteY51" fmla="*/ 421508 h 421508"/>
                <a:gd name="connsiteX52" fmla="*/ 1862792 w 3086525"/>
                <a:gd name="connsiteY52" fmla="*/ 197157 h 421508"/>
                <a:gd name="connsiteX53" fmla="*/ 1889987 w 3086525"/>
                <a:gd name="connsiteY53" fmla="*/ 295736 h 421508"/>
                <a:gd name="connsiteX54" fmla="*/ 1934177 w 3086525"/>
                <a:gd name="connsiteY54" fmla="*/ 363721 h 421508"/>
                <a:gd name="connsiteX55" fmla="*/ 1961371 w 3086525"/>
                <a:gd name="connsiteY55" fmla="*/ 224351 h 421508"/>
                <a:gd name="connsiteX56" fmla="*/ 1981766 w 3086525"/>
                <a:gd name="connsiteY56" fmla="*/ 125773 h 421508"/>
                <a:gd name="connsiteX57" fmla="*/ 2005561 w 3086525"/>
                <a:gd name="connsiteY57" fmla="*/ 220952 h 421508"/>
                <a:gd name="connsiteX58" fmla="*/ 2049752 w 3086525"/>
                <a:gd name="connsiteY58" fmla="*/ 258344 h 421508"/>
                <a:gd name="connsiteX59" fmla="*/ 2070147 w 3086525"/>
                <a:gd name="connsiteY59" fmla="*/ 333128 h 421508"/>
                <a:gd name="connsiteX60" fmla="*/ 2097341 w 3086525"/>
                <a:gd name="connsiteY60" fmla="*/ 190359 h 421508"/>
                <a:gd name="connsiteX61" fmla="*/ 2165326 w 3086525"/>
                <a:gd name="connsiteY61" fmla="*/ 268542 h 421508"/>
                <a:gd name="connsiteX62" fmla="*/ 2192520 w 3086525"/>
                <a:gd name="connsiteY62" fmla="*/ 384116 h 421508"/>
                <a:gd name="connsiteX63" fmla="*/ 2233311 w 3086525"/>
                <a:gd name="connsiteY63" fmla="*/ 186960 h 421508"/>
                <a:gd name="connsiteX64" fmla="*/ 2297897 w 3086525"/>
                <a:gd name="connsiteY64" fmla="*/ 333128 h 421508"/>
                <a:gd name="connsiteX65" fmla="*/ 2318293 w 3086525"/>
                <a:gd name="connsiteY65" fmla="*/ 401113 h 421508"/>
                <a:gd name="connsiteX66" fmla="*/ 2352285 w 3086525"/>
                <a:gd name="connsiteY66" fmla="*/ 186960 h 421508"/>
                <a:gd name="connsiteX67" fmla="*/ 2416871 w 3086525"/>
                <a:gd name="connsiteY67" fmla="*/ 275340 h 421508"/>
                <a:gd name="connsiteX68" fmla="*/ 2444065 w 3086525"/>
                <a:gd name="connsiteY68" fmla="*/ 407911 h 421508"/>
                <a:gd name="connsiteX69" fmla="*/ 2474659 w 3086525"/>
                <a:gd name="connsiteY69" fmla="*/ 169963 h 421508"/>
                <a:gd name="connsiteX70" fmla="*/ 2532446 w 3086525"/>
                <a:gd name="connsiteY70" fmla="*/ 271941 h 421508"/>
                <a:gd name="connsiteX71" fmla="*/ 2566439 w 3086525"/>
                <a:gd name="connsiteY71" fmla="*/ 411311 h 421508"/>
                <a:gd name="connsiteX72" fmla="*/ 2586834 w 3086525"/>
                <a:gd name="connsiteY72" fmla="*/ 258344 h 421508"/>
                <a:gd name="connsiteX73" fmla="*/ 2620827 w 3086525"/>
                <a:gd name="connsiteY73" fmla="*/ 169963 h 421508"/>
                <a:gd name="connsiteX74" fmla="*/ 2695610 w 3086525"/>
                <a:gd name="connsiteY74" fmla="*/ 326329 h 421508"/>
                <a:gd name="connsiteX75" fmla="*/ 2729603 w 3086525"/>
                <a:gd name="connsiteY75" fmla="*/ 101978 h 421508"/>
                <a:gd name="connsiteX76" fmla="*/ 2811185 w 3086525"/>
                <a:gd name="connsiteY76" fmla="*/ 350124 h 421508"/>
                <a:gd name="connsiteX77" fmla="*/ 2841778 w 3086525"/>
                <a:gd name="connsiteY77" fmla="*/ 122374 h 421508"/>
                <a:gd name="connsiteX78" fmla="*/ 2936958 w 3086525"/>
                <a:gd name="connsiteY78" fmla="*/ 370519 h 421508"/>
                <a:gd name="connsiteX79" fmla="*/ 2967551 w 3086525"/>
                <a:gd name="connsiteY79" fmla="*/ 125773 h 421508"/>
                <a:gd name="connsiteX80" fmla="*/ 3059331 w 3086525"/>
                <a:gd name="connsiteY80" fmla="*/ 360322 h 421508"/>
                <a:gd name="connsiteX81" fmla="*/ 3086525 w 3086525"/>
                <a:gd name="connsiteY81" fmla="*/ 122374 h 42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086525" h="421508">
                  <a:moveTo>
                    <a:pt x="0" y="237948"/>
                  </a:moveTo>
                  <a:lnTo>
                    <a:pt x="23795" y="44191"/>
                  </a:lnTo>
                  <a:lnTo>
                    <a:pt x="64586" y="108777"/>
                  </a:lnTo>
                  <a:lnTo>
                    <a:pt x="98578" y="200557"/>
                  </a:lnTo>
                  <a:lnTo>
                    <a:pt x="142769" y="33993"/>
                  </a:lnTo>
                  <a:lnTo>
                    <a:pt x="210754" y="88381"/>
                  </a:lnTo>
                  <a:lnTo>
                    <a:pt x="231149" y="163165"/>
                  </a:lnTo>
                  <a:lnTo>
                    <a:pt x="268541" y="0"/>
                  </a:lnTo>
                  <a:lnTo>
                    <a:pt x="312732" y="91780"/>
                  </a:lnTo>
                  <a:lnTo>
                    <a:pt x="343325" y="166564"/>
                  </a:lnTo>
                  <a:lnTo>
                    <a:pt x="390914" y="6799"/>
                  </a:lnTo>
                  <a:lnTo>
                    <a:pt x="428306" y="108777"/>
                  </a:lnTo>
                  <a:lnTo>
                    <a:pt x="462299" y="132571"/>
                  </a:lnTo>
                  <a:lnTo>
                    <a:pt x="482694" y="186960"/>
                  </a:lnTo>
                  <a:lnTo>
                    <a:pt x="509888" y="6799"/>
                  </a:lnTo>
                  <a:lnTo>
                    <a:pt x="560877" y="74784"/>
                  </a:lnTo>
                  <a:lnTo>
                    <a:pt x="594870" y="156366"/>
                  </a:lnTo>
                  <a:lnTo>
                    <a:pt x="642459" y="16997"/>
                  </a:lnTo>
                  <a:lnTo>
                    <a:pt x="690049" y="88381"/>
                  </a:lnTo>
                  <a:lnTo>
                    <a:pt x="707045" y="159766"/>
                  </a:lnTo>
                  <a:lnTo>
                    <a:pt x="741038" y="37392"/>
                  </a:lnTo>
                  <a:lnTo>
                    <a:pt x="771631" y="125773"/>
                  </a:lnTo>
                  <a:lnTo>
                    <a:pt x="788627" y="64586"/>
                  </a:lnTo>
                  <a:lnTo>
                    <a:pt x="846415" y="190359"/>
                  </a:lnTo>
                  <a:lnTo>
                    <a:pt x="880407" y="10198"/>
                  </a:lnTo>
                  <a:lnTo>
                    <a:pt x="917799" y="81583"/>
                  </a:lnTo>
                  <a:lnTo>
                    <a:pt x="975587" y="125773"/>
                  </a:lnTo>
                  <a:lnTo>
                    <a:pt x="992583" y="0"/>
                  </a:lnTo>
                  <a:lnTo>
                    <a:pt x="1057169" y="84982"/>
                  </a:lnTo>
                  <a:lnTo>
                    <a:pt x="1077564" y="166564"/>
                  </a:lnTo>
                  <a:lnTo>
                    <a:pt x="1118355" y="6799"/>
                  </a:lnTo>
                  <a:lnTo>
                    <a:pt x="1159146" y="135971"/>
                  </a:lnTo>
                  <a:lnTo>
                    <a:pt x="1210135" y="220952"/>
                  </a:lnTo>
                  <a:lnTo>
                    <a:pt x="1240729" y="98579"/>
                  </a:lnTo>
                  <a:lnTo>
                    <a:pt x="1288318" y="207355"/>
                  </a:lnTo>
                  <a:lnTo>
                    <a:pt x="1332508" y="285538"/>
                  </a:lnTo>
                  <a:lnTo>
                    <a:pt x="1346106" y="180161"/>
                  </a:lnTo>
                  <a:lnTo>
                    <a:pt x="1373300" y="105377"/>
                  </a:lnTo>
                  <a:lnTo>
                    <a:pt x="1424288" y="217553"/>
                  </a:lnTo>
                  <a:lnTo>
                    <a:pt x="1454882" y="271941"/>
                  </a:lnTo>
                  <a:lnTo>
                    <a:pt x="1488874" y="105377"/>
                  </a:lnTo>
                  <a:lnTo>
                    <a:pt x="1526266" y="200557"/>
                  </a:lnTo>
                  <a:lnTo>
                    <a:pt x="1560259" y="261743"/>
                  </a:lnTo>
                  <a:lnTo>
                    <a:pt x="1573856" y="299135"/>
                  </a:lnTo>
                  <a:lnTo>
                    <a:pt x="1607848" y="186960"/>
                  </a:lnTo>
                  <a:lnTo>
                    <a:pt x="1682632" y="285538"/>
                  </a:lnTo>
                  <a:lnTo>
                    <a:pt x="1706427" y="363721"/>
                  </a:lnTo>
                  <a:lnTo>
                    <a:pt x="1730221" y="214154"/>
                  </a:lnTo>
                  <a:lnTo>
                    <a:pt x="1743819" y="132571"/>
                  </a:lnTo>
                  <a:lnTo>
                    <a:pt x="1788009" y="234549"/>
                  </a:lnTo>
                  <a:lnTo>
                    <a:pt x="1801606" y="360322"/>
                  </a:lnTo>
                  <a:lnTo>
                    <a:pt x="1828800" y="421508"/>
                  </a:lnTo>
                  <a:lnTo>
                    <a:pt x="1862792" y="197157"/>
                  </a:lnTo>
                  <a:lnTo>
                    <a:pt x="1889987" y="295736"/>
                  </a:lnTo>
                  <a:lnTo>
                    <a:pt x="1934177" y="363721"/>
                  </a:lnTo>
                  <a:lnTo>
                    <a:pt x="1961371" y="224351"/>
                  </a:lnTo>
                  <a:lnTo>
                    <a:pt x="1981766" y="125773"/>
                  </a:lnTo>
                  <a:lnTo>
                    <a:pt x="2005561" y="220952"/>
                  </a:lnTo>
                  <a:lnTo>
                    <a:pt x="2049752" y="258344"/>
                  </a:lnTo>
                  <a:lnTo>
                    <a:pt x="2070147" y="333128"/>
                  </a:lnTo>
                  <a:lnTo>
                    <a:pt x="2097341" y="190359"/>
                  </a:lnTo>
                  <a:lnTo>
                    <a:pt x="2165326" y="268542"/>
                  </a:lnTo>
                  <a:lnTo>
                    <a:pt x="2192520" y="384116"/>
                  </a:lnTo>
                  <a:lnTo>
                    <a:pt x="2233311" y="186960"/>
                  </a:lnTo>
                  <a:lnTo>
                    <a:pt x="2297897" y="333128"/>
                  </a:lnTo>
                  <a:lnTo>
                    <a:pt x="2318293" y="401113"/>
                  </a:lnTo>
                  <a:lnTo>
                    <a:pt x="2352285" y="186960"/>
                  </a:lnTo>
                  <a:lnTo>
                    <a:pt x="2416871" y="275340"/>
                  </a:lnTo>
                  <a:lnTo>
                    <a:pt x="2444065" y="407911"/>
                  </a:lnTo>
                  <a:lnTo>
                    <a:pt x="2474659" y="169963"/>
                  </a:lnTo>
                  <a:lnTo>
                    <a:pt x="2532446" y="271941"/>
                  </a:lnTo>
                  <a:lnTo>
                    <a:pt x="2566439" y="411311"/>
                  </a:lnTo>
                  <a:lnTo>
                    <a:pt x="2586834" y="258344"/>
                  </a:lnTo>
                  <a:lnTo>
                    <a:pt x="2620827" y="169963"/>
                  </a:lnTo>
                  <a:lnTo>
                    <a:pt x="2695610" y="326329"/>
                  </a:lnTo>
                  <a:lnTo>
                    <a:pt x="2729603" y="101978"/>
                  </a:lnTo>
                  <a:lnTo>
                    <a:pt x="2811185" y="350124"/>
                  </a:lnTo>
                  <a:lnTo>
                    <a:pt x="2841778" y="122374"/>
                  </a:lnTo>
                  <a:lnTo>
                    <a:pt x="2936958" y="370519"/>
                  </a:lnTo>
                  <a:lnTo>
                    <a:pt x="2967551" y="125773"/>
                  </a:lnTo>
                  <a:lnTo>
                    <a:pt x="3059331" y="360322"/>
                  </a:lnTo>
                  <a:lnTo>
                    <a:pt x="3086525" y="122374"/>
                  </a:lnTo>
                </a:path>
              </a:pathLst>
            </a:custGeom>
            <a:noFill/>
            <a:ln w="19050">
              <a:solidFill>
                <a:srgbClr val="8FAA6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Freeform 16"/>
            <p:cNvSpPr/>
            <p:nvPr/>
          </p:nvSpPr>
          <p:spPr>
            <a:xfrm>
              <a:off x="2046352" y="4517612"/>
              <a:ext cx="3093324" cy="278739"/>
            </a:xfrm>
            <a:custGeom>
              <a:avLst/>
              <a:gdLst>
                <a:gd name="connsiteX0" fmla="*/ 0 w 3093324"/>
                <a:gd name="connsiteY0" fmla="*/ 254944 h 278739"/>
                <a:gd name="connsiteX1" fmla="*/ 40791 w 3093324"/>
                <a:gd name="connsiteY1" fmla="*/ 193758 h 278739"/>
                <a:gd name="connsiteX2" fmla="*/ 105377 w 3093324"/>
                <a:gd name="connsiteY2" fmla="*/ 278739 h 278739"/>
                <a:gd name="connsiteX3" fmla="*/ 152967 w 3093324"/>
                <a:gd name="connsiteY3" fmla="*/ 220952 h 278739"/>
                <a:gd name="connsiteX4" fmla="*/ 207355 w 3093324"/>
                <a:gd name="connsiteY4" fmla="*/ 244746 h 278739"/>
                <a:gd name="connsiteX5" fmla="*/ 234549 w 3093324"/>
                <a:gd name="connsiteY5" fmla="*/ 271940 h 278739"/>
                <a:gd name="connsiteX6" fmla="*/ 271941 w 3093324"/>
                <a:gd name="connsiteY6" fmla="*/ 200556 h 278739"/>
                <a:gd name="connsiteX7" fmla="*/ 346725 w 3093324"/>
                <a:gd name="connsiteY7" fmla="*/ 254944 h 278739"/>
                <a:gd name="connsiteX8" fmla="*/ 394314 w 3093324"/>
                <a:gd name="connsiteY8" fmla="*/ 217552 h 278739"/>
                <a:gd name="connsiteX9" fmla="*/ 489493 w 3093324"/>
                <a:gd name="connsiteY9" fmla="*/ 251545 h 278739"/>
                <a:gd name="connsiteX10" fmla="*/ 513288 w 3093324"/>
                <a:gd name="connsiteY10" fmla="*/ 186959 h 278739"/>
                <a:gd name="connsiteX11" fmla="*/ 601669 w 3093324"/>
                <a:gd name="connsiteY11" fmla="*/ 237948 h 278739"/>
                <a:gd name="connsiteX12" fmla="*/ 673053 w 3093324"/>
                <a:gd name="connsiteY12" fmla="*/ 190358 h 278739"/>
                <a:gd name="connsiteX13" fmla="*/ 710445 w 3093324"/>
                <a:gd name="connsiteY13" fmla="*/ 231149 h 278739"/>
                <a:gd name="connsiteX14" fmla="*/ 758035 w 3093324"/>
                <a:gd name="connsiteY14" fmla="*/ 197157 h 278739"/>
                <a:gd name="connsiteX15" fmla="*/ 792027 w 3093324"/>
                <a:gd name="connsiteY15" fmla="*/ 227750 h 278739"/>
                <a:gd name="connsiteX16" fmla="*/ 822620 w 3093324"/>
                <a:gd name="connsiteY16" fmla="*/ 203955 h 278739"/>
                <a:gd name="connsiteX17" fmla="*/ 849815 w 3093324"/>
                <a:gd name="connsiteY17" fmla="*/ 241347 h 278739"/>
                <a:gd name="connsiteX18" fmla="*/ 904203 w 3093324"/>
                <a:gd name="connsiteY18" fmla="*/ 183560 h 278739"/>
                <a:gd name="connsiteX19" fmla="*/ 948393 w 3093324"/>
                <a:gd name="connsiteY19" fmla="*/ 217552 h 278739"/>
                <a:gd name="connsiteX20" fmla="*/ 992583 w 3093324"/>
                <a:gd name="connsiteY20" fmla="*/ 214153 h 278739"/>
                <a:gd name="connsiteX21" fmla="*/ 1012979 w 3093324"/>
                <a:gd name="connsiteY21" fmla="*/ 173362 h 278739"/>
                <a:gd name="connsiteX22" fmla="*/ 1104759 w 3093324"/>
                <a:gd name="connsiteY22" fmla="*/ 227750 h 278739"/>
                <a:gd name="connsiteX23" fmla="*/ 1138751 w 3093324"/>
                <a:gd name="connsiteY23" fmla="*/ 149567 h 278739"/>
                <a:gd name="connsiteX24" fmla="*/ 1145550 w 3093324"/>
                <a:gd name="connsiteY24" fmla="*/ 67985 h 278739"/>
                <a:gd name="connsiteX25" fmla="*/ 1172744 w 3093324"/>
                <a:gd name="connsiteY25" fmla="*/ 0 h 278739"/>
                <a:gd name="connsiteX26" fmla="*/ 1230531 w 3093324"/>
                <a:gd name="connsiteY26" fmla="*/ 74784 h 278739"/>
                <a:gd name="connsiteX27" fmla="*/ 1254326 w 3093324"/>
                <a:gd name="connsiteY27" fmla="*/ 0 h 278739"/>
                <a:gd name="connsiteX28" fmla="*/ 1298516 w 3093324"/>
                <a:gd name="connsiteY28" fmla="*/ 57787 h 278739"/>
                <a:gd name="connsiteX29" fmla="*/ 1346106 w 3093324"/>
                <a:gd name="connsiteY29" fmla="*/ 91780 h 278739"/>
                <a:gd name="connsiteX30" fmla="*/ 1373300 w 3093324"/>
                <a:gd name="connsiteY30" fmla="*/ 13597 h 278739"/>
                <a:gd name="connsiteX31" fmla="*/ 1444684 w 3093324"/>
                <a:gd name="connsiteY31" fmla="*/ 54388 h 278739"/>
                <a:gd name="connsiteX32" fmla="*/ 1478677 w 3093324"/>
                <a:gd name="connsiteY32" fmla="*/ 88381 h 278739"/>
                <a:gd name="connsiteX33" fmla="*/ 1505871 w 3093324"/>
                <a:gd name="connsiteY33" fmla="*/ 10198 h 278739"/>
                <a:gd name="connsiteX34" fmla="*/ 1556860 w 3093324"/>
                <a:gd name="connsiteY34" fmla="*/ 50989 h 278739"/>
                <a:gd name="connsiteX35" fmla="*/ 1584054 w 3093324"/>
                <a:gd name="connsiteY35" fmla="*/ 98578 h 278739"/>
                <a:gd name="connsiteX36" fmla="*/ 1624845 w 3093324"/>
                <a:gd name="connsiteY36" fmla="*/ 37392 h 278739"/>
                <a:gd name="connsiteX37" fmla="*/ 1692830 w 3093324"/>
                <a:gd name="connsiteY37" fmla="*/ 91780 h 278739"/>
                <a:gd name="connsiteX38" fmla="*/ 1723423 w 3093324"/>
                <a:gd name="connsiteY38" fmla="*/ 152966 h 278739"/>
                <a:gd name="connsiteX39" fmla="*/ 1747218 w 3093324"/>
                <a:gd name="connsiteY39" fmla="*/ 10198 h 278739"/>
                <a:gd name="connsiteX40" fmla="*/ 1801606 w 3093324"/>
                <a:gd name="connsiteY40" fmla="*/ 74784 h 278739"/>
                <a:gd name="connsiteX41" fmla="*/ 1825401 w 3093324"/>
                <a:gd name="connsiteY41" fmla="*/ 183560 h 278739"/>
                <a:gd name="connsiteX42" fmla="*/ 1866192 w 3093324"/>
                <a:gd name="connsiteY42" fmla="*/ 54388 h 278739"/>
                <a:gd name="connsiteX43" fmla="*/ 1896786 w 3093324"/>
                <a:gd name="connsiteY43" fmla="*/ 122373 h 278739"/>
                <a:gd name="connsiteX44" fmla="*/ 1947774 w 3093324"/>
                <a:gd name="connsiteY44" fmla="*/ 132571 h 278739"/>
                <a:gd name="connsiteX45" fmla="*/ 1985166 w 3093324"/>
                <a:gd name="connsiteY45" fmla="*/ 16996 h 278739"/>
                <a:gd name="connsiteX46" fmla="*/ 2049752 w 3093324"/>
                <a:gd name="connsiteY46" fmla="*/ 54388 h 278739"/>
                <a:gd name="connsiteX47" fmla="*/ 2073547 w 3093324"/>
                <a:gd name="connsiteY47" fmla="*/ 115575 h 278739"/>
                <a:gd name="connsiteX48" fmla="*/ 2124536 w 3093324"/>
                <a:gd name="connsiteY48" fmla="*/ 30593 h 278739"/>
                <a:gd name="connsiteX49" fmla="*/ 2185722 w 3093324"/>
                <a:gd name="connsiteY49" fmla="*/ 91780 h 278739"/>
                <a:gd name="connsiteX50" fmla="*/ 2206118 w 3093324"/>
                <a:gd name="connsiteY50" fmla="*/ 156366 h 278739"/>
                <a:gd name="connsiteX51" fmla="*/ 2229913 w 3093324"/>
                <a:gd name="connsiteY51" fmla="*/ 37392 h 278739"/>
                <a:gd name="connsiteX52" fmla="*/ 2287700 w 3093324"/>
                <a:gd name="connsiteY52" fmla="*/ 84981 h 278739"/>
                <a:gd name="connsiteX53" fmla="*/ 2328491 w 3093324"/>
                <a:gd name="connsiteY53" fmla="*/ 176761 h 278739"/>
                <a:gd name="connsiteX54" fmla="*/ 2362484 w 3093324"/>
                <a:gd name="connsiteY54" fmla="*/ 47589 h 278739"/>
                <a:gd name="connsiteX55" fmla="*/ 2430469 w 3093324"/>
                <a:gd name="connsiteY55" fmla="*/ 115575 h 278739"/>
                <a:gd name="connsiteX56" fmla="*/ 2450864 w 3093324"/>
                <a:gd name="connsiteY56" fmla="*/ 186959 h 278739"/>
                <a:gd name="connsiteX57" fmla="*/ 2491655 w 3093324"/>
                <a:gd name="connsiteY57" fmla="*/ 44190 h 278739"/>
                <a:gd name="connsiteX58" fmla="*/ 2552842 w 3093324"/>
                <a:gd name="connsiteY58" fmla="*/ 132571 h 278739"/>
                <a:gd name="connsiteX59" fmla="*/ 2573238 w 3093324"/>
                <a:gd name="connsiteY59" fmla="*/ 197157 h 278739"/>
                <a:gd name="connsiteX60" fmla="*/ 2624226 w 3093324"/>
                <a:gd name="connsiteY60" fmla="*/ 78183 h 278739"/>
                <a:gd name="connsiteX61" fmla="*/ 2709208 w 3093324"/>
                <a:gd name="connsiteY61" fmla="*/ 163164 h 278739"/>
                <a:gd name="connsiteX62" fmla="*/ 2733003 w 3093324"/>
                <a:gd name="connsiteY62" fmla="*/ 64586 h 278739"/>
                <a:gd name="connsiteX63" fmla="*/ 2800988 w 3093324"/>
                <a:gd name="connsiteY63" fmla="*/ 125772 h 278739"/>
                <a:gd name="connsiteX64" fmla="*/ 2817984 w 3093324"/>
                <a:gd name="connsiteY64" fmla="*/ 193758 h 278739"/>
                <a:gd name="connsiteX65" fmla="*/ 2855376 w 3093324"/>
                <a:gd name="connsiteY65" fmla="*/ 78183 h 278739"/>
                <a:gd name="connsiteX66" fmla="*/ 2906365 w 3093324"/>
                <a:gd name="connsiteY66" fmla="*/ 125772 h 278739"/>
                <a:gd name="connsiteX67" fmla="*/ 2936958 w 3093324"/>
                <a:gd name="connsiteY67" fmla="*/ 220952 h 278739"/>
                <a:gd name="connsiteX68" fmla="*/ 2967551 w 3093324"/>
                <a:gd name="connsiteY68" fmla="*/ 88381 h 278739"/>
                <a:gd name="connsiteX69" fmla="*/ 3032137 w 3093324"/>
                <a:gd name="connsiteY69" fmla="*/ 125772 h 278739"/>
                <a:gd name="connsiteX70" fmla="*/ 3052533 w 3093324"/>
                <a:gd name="connsiteY70" fmla="*/ 234549 h 278739"/>
                <a:gd name="connsiteX71" fmla="*/ 3093324 w 3093324"/>
                <a:gd name="connsiteY71" fmla="*/ 135970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093324" h="278739">
                  <a:moveTo>
                    <a:pt x="0" y="254944"/>
                  </a:moveTo>
                  <a:lnTo>
                    <a:pt x="40791" y="193758"/>
                  </a:lnTo>
                  <a:lnTo>
                    <a:pt x="105377" y="278739"/>
                  </a:lnTo>
                  <a:lnTo>
                    <a:pt x="152967" y="220952"/>
                  </a:lnTo>
                  <a:lnTo>
                    <a:pt x="207355" y="244746"/>
                  </a:lnTo>
                  <a:lnTo>
                    <a:pt x="234549" y="271940"/>
                  </a:lnTo>
                  <a:lnTo>
                    <a:pt x="271941" y="200556"/>
                  </a:lnTo>
                  <a:lnTo>
                    <a:pt x="346725" y="254944"/>
                  </a:lnTo>
                  <a:lnTo>
                    <a:pt x="394314" y="217552"/>
                  </a:lnTo>
                  <a:lnTo>
                    <a:pt x="489493" y="251545"/>
                  </a:lnTo>
                  <a:lnTo>
                    <a:pt x="513288" y="186959"/>
                  </a:lnTo>
                  <a:lnTo>
                    <a:pt x="601669" y="237948"/>
                  </a:lnTo>
                  <a:lnTo>
                    <a:pt x="673053" y="190358"/>
                  </a:lnTo>
                  <a:lnTo>
                    <a:pt x="710445" y="231149"/>
                  </a:lnTo>
                  <a:lnTo>
                    <a:pt x="758035" y="197157"/>
                  </a:lnTo>
                  <a:lnTo>
                    <a:pt x="792027" y="227750"/>
                  </a:lnTo>
                  <a:lnTo>
                    <a:pt x="822620" y="203955"/>
                  </a:lnTo>
                  <a:lnTo>
                    <a:pt x="849815" y="241347"/>
                  </a:lnTo>
                  <a:lnTo>
                    <a:pt x="904203" y="183560"/>
                  </a:lnTo>
                  <a:lnTo>
                    <a:pt x="948393" y="217552"/>
                  </a:lnTo>
                  <a:lnTo>
                    <a:pt x="992583" y="214153"/>
                  </a:lnTo>
                  <a:lnTo>
                    <a:pt x="1012979" y="173362"/>
                  </a:lnTo>
                  <a:lnTo>
                    <a:pt x="1104759" y="227750"/>
                  </a:lnTo>
                  <a:lnTo>
                    <a:pt x="1138751" y="149567"/>
                  </a:lnTo>
                  <a:lnTo>
                    <a:pt x="1145550" y="67985"/>
                  </a:lnTo>
                  <a:lnTo>
                    <a:pt x="1172744" y="0"/>
                  </a:lnTo>
                  <a:lnTo>
                    <a:pt x="1230531" y="74784"/>
                  </a:lnTo>
                  <a:lnTo>
                    <a:pt x="1254326" y="0"/>
                  </a:lnTo>
                  <a:lnTo>
                    <a:pt x="1298516" y="57787"/>
                  </a:lnTo>
                  <a:lnTo>
                    <a:pt x="1346106" y="91780"/>
                  </a:lnTo>
                  <a:lnTo>
                    <a:pt x="1373300" y="13597"/>
                  </a:lnTo>
                  <a:lnTo>
                    <a:pt x="1444684" y="54388"/>
                  </a:lnTo>
                  <a:lnTo>
                    <a:pt x="1478677" y="88381"/>
                  </a:lnTo>
                  <a:lnTo>
                    <a:pt x="1505871" y="10198"/>
                  </a:lnTo>
                  <a:lnTo>
                    <a:pt x="1556860" y="50989"/>
                  </a:lnTo>
                  <a:lnTo>
                    <a:pt x="1584054" y="98578"/>
                  </a:lnTo>
                  <a:lnTo>
                    <a:pt x="1624845" y="37392"/>
                  </a:lnTo>
                  <a:lnTo>
                    <a:pt x="1692830" y="91780"/>
                  </a:lnTo>
                  <a:lnTo>
                    <a:pt x="1723423" y="152966"/>
                  </a:lnTo>
                  <a:lnTo>
                    <a:pt x="1747218" y="10198"/>
                  </a:lnTo>
                  <a:lnTo>
                    <a:pt x="1801606" y="74784"/>
                  </a:lnTo>
                  <a:lnTo>
                    <a:pt x="1825401" y="183560"/>
                  </a:lnTo>
                  <a:lnTo>
                    <a:pt x="1866192" y="54388"/>
                  </a:lnTo>
                  <a:lnTo>
                    <a:pt x="1896786" y="122373"/>
                  </a:lnTo>
                  <a:lnTo>
                    <a:pt x="1947774" y="132571"/>
                  </a:lnTo>
                  <a:lnTo>
                    <a:pt x="1985166" y="16996"/>
                  </a:lnTo>
                  <a:lnTo>
                    <a:pt x="2049752" y="54388"/>
                  </a:lnTo>
                  <a:lnTo>
                    <a:pt x="2073547" y="115575"/>
                  </a:lnTo>
                  <a:lnTo>
                    <a:pt x="2124536" y="30593"/>
                  </a:lnTo>
                  <a:lnTo>
                    <a:pt x="2185722" y="91780"/>
                  </a:lnTo>
                  <a:lnTo>
                    <a:pt x="2206118" y="156366"/>
                  </a:lnTo>
                  <a:lnTo>
                    <a:pt x="2229913" y="37392"/>
                  </a:lnTo>
                  <a:lnTo>
                    <a:pt x="2287700" y="84981"/>
                  </a:lnTo>
                  <a:lnTo>
                    <a:pt x="2328491" y="176761"/>
                  </a:lnTo>
                  <a:lnTo>
                    <a:pt x="2362484" y="47589"/>
                  </a:lnTo>
                  <a:lnTo>
                    <a:pt x="2430469" y="115575"/>
                  </a:lnTo>
                  <a:lnTo>
                    <a:pt x="2450864" y="186959"/>
                  </a:lnTo>
                  <a:lnTo>
                    <a:pt x="2491655" y="44190"/>
                  </a:lnTo>
                  <a:lnTo>
                    <a:pt x="2552842" y="132571"/>
                  </a:lnTo>
                  <a:lnTo>
                    <a:pt x="2573238" y="197157"/>
                  </a:lnTo>
                  <a:lnTo>
                    <a:pt x="2624226" y="78183"/>
                  </a:lnTo>
                  <a:lnTo>
                    <a:pt x="2709208" y="163164"/>
                  </a:lnTo>
                  <a:lnTo>
                    <a:pt x="2733003" y="64586"/>
                  </a:lnTo>
                  <a:lnTo>
                    <a:pt x="2800988" y="125772"/>
                  </a:lnTo>
                  <a:lnTo>
                    <a:pt x="2817984" y="193758"/>
                  </a:lnTo>
                  <a:lnTo>
                    <a:pt x="2855376" y="78183"/>
                  </a:lnTo>
                  <a:lnTo>
                    <a:pt x="2906365" y="125772"/>
                  </a:lnTo>
                  <a:lnTo>
                    <a:pt x="2936958" y="220952"/>
                  </a:lnTo>
                  <a:lnTo>
                    <a:pt x="2967551" y="88381"/>
                  </a:lnTo>
                  <a:lnTo>
                    <a:pt x="3032137" y="125772"/>
                  </a:lnTo>
                  <a:lnTo>
                    <a:pt x="3052533" y="234549"/>
                  </a:lnTo>
                  <a:lnTo>
                    <a:pt x="3093324" y="135970"/>
                  </a:lnTo>
                </a:path>
              </a:pathLst>
            </a:custGeom>
            <a:noFill/>
            <a:ln w="19050">
              <a:solidFill>
                <a:srgbClr val="C47A8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18" name="Group 17"/>
            <p:cNvGrpSpPr/>
            <p:nvPr/>
          </p:nvGrpSpPr>
          <p:grpSpPr>
            <a:xfrm>
              <a:off x="2046660" y="4929642"/>
              <a:ext cx="3105277" cy="253289"/>
              <a:chOff x="2046660" y="4929642"/>
              <a:chExt cx="3105277" cy="253289"/>
            </a:xfrm>
          </p:grpSpPr>
          <p:sp>
            <p:nvSpPr>
              <p:cNvPr id="128" name="Freeform 127"/>
              <p:cNvSpPr/>
              <p:nvPr/>
            </p:nvSpPr>
            <p:spPr>
              <a:xfrm>
                <a:off x="2046660" y="4929642"/>
                <a:ext cx="2313617" cy="253289"/>
              </a:xfrm>
              <a:custGeom>
                <a:avLst/>
                <a:gdLst>
                  <a:gd name="connsiteX0" fmla="*/ 0 w 2313617"/>
                  <a:gd name="connsiteY0" fmla="*/ 75010 h 253289"/>
                  <a:gd name="connsiteX1" fmla="*/ 58301 w 2313617"/>
                  <a:gd name="connsiteY1" fmla="*/ 62737 h 253289"/>
                  <a:gd name="connsiteX2" fmla="*/ 85917 w 2313617"/>
                  <a:gd name="connsiteY2" fmla="*/ 47394 h 253289"/>
                  <a:gd name="connsiteX3" fmla="*/ 122739 w 2313617"/>
                  <a:gd name="connsiteY3" fmla="*/ 53531 h 253289"/>
                  <a:gd name="connsiteX4" fmla="*/ 150355 w 2313617"/>
                  <a:gd name="connsiteY4" fmla="*/ 19778 h 253289"/>
                  <a:gd name="connsiteX5" fmla="*/ 196382 w 2313617"/>
                  <a:gd name="connsiteY5" fmla="*/ 32052 h 253289"/>
                  <a:gd name="connsiteX6" fmla="*/ 205587 w 2313617"/>
                  <a:gd name="connsiteY6" fmla="*/ 32052 h 253289"/>
                  <a:gd name="connsiteX7" fmla="*/ 233203 w 2313617"/>
                  <a:gd name="connsiteY7" fmla="*/ 44326 h 253289"/>
                  <a:gd name="connsiteX8" fmla="*/ 276161 w 2313617"/>
                  <a:gd name="connsiteY8" fmla="*/ 19778 h 253289"/>
                  <a:gd name="connsiteX9" fmla="*/ 325257 w 2313617"/>
                  <a:gd name="connsiteY9" fmla="*/ 25915 h 253289"/>
                  <a:gd name="connsiteX10" fmla="*/ 352873 w 2313617"/>
                  <a:gd name="connsiteY10" fmla="*/ 53531 h 253289"/>
                  <a:gd name="connsiteX11" fmla="*/ 401968 w 2313617"/>
                  <a:gd name="connsiteY11" fmla="*/ 22847 h 253289"/>
                  <a:gd name="connsiteX12" fmla="*/ 435721 w 2313617"/>
                  <a:gd name="connsiteY12" fmla="*/ 22847 h 253289"/>
                  <a:gd name="connsiteX13" fmla="*/ 490953 w 2313617"/>
                  <a:gd name="connsiteY13" fmla="*/ 50463 h 253289"/>
                  <a:gd name="connsiteX14" fmla="*/ 512433 w 2313617"/>
                  <a:gd name="connsiteY14" fmla="*/ 25915 h 253289"/>
                  <a:gd name="connsiteX15" fmla="*/ 521638 w 2313617"/>
                  <a:gd name="connsiteY15" fmla="*/ 22847 h 253289"/>
                  <a:gd name="connsiteX16" fmla="*/ 552323 w 2313617"/>
                  <a:gd name="connsiteY16" fmla="*/ 44326 h 253289"/>
                  <a:gd name="connsiteX17" fmla="*/ 573802 w 2313617"/>
                  <a:gd name="connsiteY17" fmla="*/ 32052 h 253289"/>
                  <a:gd name="connsiteX18" fmla="*/ 610623 w 2313617"/>
                  <a:gd name="connsiteY18" fmla="*/ 35120 h 253289"/>
                  <a:gd name="connsiteX19" fmla="*/ 625966 w 2313617"/>
                  <a:gd name="connsiteY19" fmla="*/ 44326 h 253289"/>
                  <a:gd name="connsiteX20" fmla="*/ 647445 w 2313617"/>
                  <a:gd name="connsiteY20" fmla="*/ 19778 h 253289"/>
                  <a:gd name="connsiteX21" fmla="*/ 681198 w 2313617"/>
                  <a:gd name="connsiteY21" fmla="*/ 22847 h 253289"/>
                  <a:gd name="connsiteX22" fmla="*/ 721088 w 2313617"/>
                  <a:gd name="connsiteY22" fmla="*/ 35120 h 253289"/>
                  <a:gd name="connsiteX23" fmla="*/ 745635 w 2313617"/>
                  <a:gd name="connsiteY23" fmla="*/ 13641 h 253289"/>
                  <a:gd name="connsiteX24" fmla="*/ 782457 w 2313617"/>
                  <a:gd name="connsiteY24" fmla="*/ 35120 h 253289"/>
                  <a:gd name="connsiteX25" fmla="*/ 800868 w 2313617"/>
                  <a:gd name="connsiteY25" fmla="*/ 10573 h 253289"/>
                  <a:gd name="connsiteX26" fmla="*/ 831552 w 2313617"/>
                  <a:gd name="connsiteY26" fmla="*/ 41257 h 253289"/>
                  <a:gd name="connsiteX27" fmla="*/ 840757 w 2313617"/>
                  <a:gd name="connsiteY27" fmla="*/ 65805 h 253289"/>
                  <a:gd name="connsiteX28" fmla="*/ 886784 w 2313617"/>
                  <a:gd name="connsiteY28" fmla="*/ 1367 h 253289"/>
                  <a:gd name="connsiteX29" fmla="*/ 917469 w 2313617"/>
                  <a:gd name="connsiteY29" fmla="*/ 22847 h 253289"/>
                  <a:gd name="connsiteX30" fmla="*/ 994180 w 2313617"/>
                  <a:gd name="connsiteY30" fmla="*/ 35120 h 253289"/>
                  <a:gd name="connsiteX31" fmla="*/ 1037139 w 2313617"/>
                  <a:gd name="connsiteY31" fmla="*/ 32052 h 253289"/>
                  <a:gd name="connsiteX32" fmla="*/ 1064755 w 2313617"/>
                  <a:gd name="connsiteY32" fmla="*/ 53531 h 253289"/>
                  <a:gd name="connsiteX33" fmla="*/ 1083166 w 2313617"/>
                  <a:gd name="connsiteY33" fmla="*/ 53531 h 253289"/>
                  <a:gd name="connsiteX34" fmla="*/ 1126124 w 2313617"/>
                  <a:gd name="connsiteY34" fmla="*/ 32052 h 253289"/>
                  <a:gd name="connsiteX35" fmla="*/ 1144535 w 2313617"/>
                  <a:gd name="connsiteY35" fmla="*/ 133311 h 253289"/>
                  <a:gd name="connsiteX36" fmla="*/ 1159877 w 2313617"/>
                  <a:gd name="connsiteY36" fmla="*/ 216159 h 253289"/>
                  <a:gd name="connsiteX37" fmla="*/ 1178288 w 2313617"/>
                  <a:gd name="connsiteY37" fmla="*/ 246844 h 253289"/>
                  <a:gd name="connsiteX38" fmla="*/ 1224314 w 2313617"/>
                  <a:gd name="connsiteY38" fmla="*/ 234570 h 253289"/>
                  <a:gd name="connsiteX39" fmla="*/ 1313300 w 2313617"/>
                  <a:gd name="connsiteY39" fmla="*/ 249912 h 253289"/>
                  <a:gd name="connsiteX40" fmla="*/ 1377737 w 2313617"/>
                  <a:gd name="connsiteY40" fmla="*/ 231502 h 253289"/>
                  <a:gd name="connsiteX41" fmla="*/ 1426833 w 2313617"/>
                  <a:gd name="connsiteY41" fmla="*/ 231502 h 253289"/>
                  <a:gd name="connsiteX42" fmla="*/ 1482065 w 2313617"/>
                  <a:gd name="connsiteY42" fmla="*/ 225365 h 253289"/>
                  <a:gd name="connsiteX43" fmla="*/ 1558776 w 2313617"/>
                  <a:gd name="connsiteY43" fmla="*/ 234570 h 253289"/>
                  <a:gd name="connsiteX44" fmla="*/ 1650830 w 2313617"/>
                  <a:gd name="connsiteY44" fmla="*/ 231502 h 253289"/>
                  <a:gd name="connsiteX45" fmla="*/ 1687651 w 2313617"/>
                  <a:gd name="connsiteY45" fmla="*/ 240707 h 253289"/>
                  <a:gd name="connsiteX46" fmla="*/ 1752089 w 2313617"/>
                  <a:gd name="connsiteY46" fmla="*/ 231502 h 253289"/>
                  <a:gd name="connsiteX47" fmla="*/ 1801184 w 2313617"/>
                  <a:gd name="connsiteY47" fmla="*/ 246844 h 253289"/>
                  <a:gd name="connsiteX48" fmla="*/ 1850280 w 2313617"/>
                  <a:gd name="connsiteY48" fmla="*/ 246844 h 253289"/>
                  <a:gd name="connsiteX49" fmla="*/ 1930059 w 2313617"/>
                  <a:gd name="connsiteY49" fmla="*/ 237639 h 253289"/>
                  <a:gd name="connsiteX50" fmla="*/ 1966881 w 2313617"/>
                  <a:gd name="connsiteY50" fmla="*/ 237639 h 253289"/>
                  <a:gd name="connsiteX51" fmla="*/ 1988360 w 2313617"/>
                  <a:gd name="connsiteY51" fmla="*/ 231502 h 253289"/>
                  <a:gd name="connsiteX52" fmla="*/ 2058935 w 2313617"/>
                  <a:gd name="connsiteY52" fmla="*/ 252981 h 253289"/>
                  <a:gd name="connsiteX53" fmla="*/ 2114167 w 2313617"/>
                  <a:gd name="connsiteY53" fmla="*/ 243775 h 253289"/>
                  <a:gd name="connsiteX54" fmla="*/ 2206221 w 2313617"/>
                  <a:gd name="connsiteY54" fmla="*/ 237639 h 253289"/>
                  <a:gd name="connsiteX55" fmla="*/ 2313617 w 2313617"/>
                  <a:gd name="connsiteY55" fmla="*/ 234570 h 253289"/>
                  <a:gd name="connsiteX0" fmla="*/ 0 w 2313617"/>
                  <a:gd name="connsiteY0" fmla="*/ 75010 h 253289"/>
                  <a:gd name="connsiteX1" fmla="*/ 29790 w 2313617"/>
                  <a:gd name="connsiteY1" fmla="*/ 68602 h 253289"/>
                  <a:gd name="connsiteX2" fmla="*/ 58301 w 2313617"/>
                  <a:gd name="connsiteY2" fmla="*/ 62737 h 253289"/>
                  <a:gd name="connsiteX3" fmla="*/ 85917 w 2313617"/>
                  <a:gd name="connsiteY3" fmla="*/ 47394 h 253289"/>
                  <a:gd name="connsiteX4" fmla="*/ 122739 w 2313617"/>
                  <a:gd name="connsiteY4" fmla="*/ 53531 h 253289"/>
                  <a:gd name="connsiteX5" fmla="*/ 150355 w 2313617"/>
                  <a:gd name="connsiteY5" fmla="*/ 19778 h 253289"/>
                  <a:gd name="connsiteX6" fmla="*/ 196382 w 2313617"/>
                  <a:gd name="connsiteY6" fmla="*/ 32052 h 253289"/>
                  <a:gd name="connsiteX7" fmla="*/ 205587 w 2313617"/>
                  <a:gd name="connsiteY7" fmla="*/ 32052 h 253289"/>
                  <a:gd name="connsiteX8" fmla="*/ 233203 w 2313617"/>
                  <a:gd name="connsiteY8" fmla="*/ 44326 h 253289"/>
                  <a:gd name="connsiteX9" fmla="*/ 276161 w 2313617"/>
                  <a:gd name="connsiteY9" fmla="*/ 19778 h 253289"/>
                  <a:gd name="connsiteX10" fmla="*/ 325257 w 2313617"/>
                  <a:gd name="connsiteY10" fmla="*/ 25915 h 253289"/>
                  <a:gd name="connsiteX11" fmla="*/ 352873 w 2313617"/>
                  <a:gd name="connsiteY11" fmla="*/ 53531 h 253289"/>
                  <a:gd name="connsiteX12" fmla="*/ 401968 w 2313617"/>
                  <a:gd name="connsiteY12" fmla="*/ 22847 h 253289"/>
                  <a:gd name="connsiteX13" fmla="*/ 435721 w 2313617"/>
                  <a:gd name="connsiteY13" fmla="*/ 22847 h 253289"/>
                  <a:gd name="connsiteX14" fmla="*/ 490953 w 2313617"/>
                  <a:gd name="connsiteY14" fmla="*/ 50463 h 253289"/>
                  <a:gd name="connsiteX15" fmla="*/ 512433 w 2313617"/>
                  <a:gd name="connsiteY15" fmla="*/ 25915 h 253289"/>
                  <a:gd name="connsiteX16" fmla="*/ 521638 w 2313617"/>
                  <a:gd name="connsiteY16" fmla="*/ 22847 h 253289"/>
                  <a:gd name="connsiteX17" fmla="*/ 552323 w 2313617"/>
                  <a:gd name="connsiteY17" fmla="*/ 44326 h 253289"/>
                  <a:gd name="connsiteX18" fmla="*/ 573802 w 2313617"/>
                  <a:gd name="connsiteY18" fmla="*/ 32052 h 253289"/>
                  <a:gd name="connsiteX19" fmla="*/ 610623 w 2313617"/>
                  <a:gd name="connsiteY19" fmla="*/ 35120 h 253289"/>
                  <a:gd name="connsiteX20" fmla="*/ 625966 w 2313617"/>
                  <a:gd name="connsiteY20" fmla="*/ 44326 h 253289"/>
                  <a:gd name="connsiteX21" fmla="*/ 647445 w 2313617"/>
                  <a:gd name="connsiteY21" fmla="*/ 19778 h 253289"/>
                  <a:gd name="connsiteX22" fmla="*/ 681198 w 2313617"/>
                  <a:gd name="connsiteY22" fmla="*/ 22847 h 253289"/>
                  <a:gd name="connsiteX23" fmla="*/ 721088 w 2313617"/>
                  <a:gd name="connsiteY23" fmla="*/ 35120 h 253289"/>
                  <a:gd name="connsiteX24" fmla="*/ 745635 w 2313617"/>
                  <a:gd name="connsiteY24" fmla="*/ 13641 h 253289"/>
                  <a:gd name="connsiteX25" fmla="*/ 782457 w 2313617"/>
                  <a:gd name="connsiteY25" fmla="*/ 35120 h 253289"/>
                  <a:gd name="connsiteX26" fmla="*/ 800868 w 2313617"/>
                  <a:gd name="connsiteY26" fmla="*/ 10573 h 253289"/>
                  <a:gd name="connsiteX27" fmla="*/ 831552 w 2313617"/>
                  <a:gd name="connsiteY27" fmla="*/ 41257 h 253289"/>
                  <a:gd name="connsiteX28" fmla="*/ 840757 w 2313617"/>
                  <a:gd name="connsiteY28" fmla="*/ 65805 h 253289"/>
                  <a:gd name="connsiteX29" fmla="*/ 886784 w 2313617"/>
                  <a:gd name="connsiteY29" fmla="*/ 1367 h 253289"/>
                  <a:gd name="connsiteX30" fmla="*/ 917469 w 2313617"/>
                  <a:gd name="connsiteY30" fmla="*/ 22847 h 253289"/>
                  <a:gd name="connsiteX31" fmla="*/ 994180 w 2313617"/>
                  <a:gd name="connsiteY31" fmla="*/ 35120 h 253289"/>
                  <a:gd name="connsiteX32" fmla="*/ 1037139 w 2313617"/>
                  <a:gd name="connsiteY32" fmla="*/ 32052 h 253289"/>
                  <a:gd name="connsiteX33" fmla="*/ 1064755 w 2313617"/>
                  <a:gd name="connsiteY33" fmla="*/ 53531 h 253289"/>
                  <a:gd name="connsiteX34" fmla="*/ 1083166 w 2313617"/>
                  <a:gd name="connsiteY34" fmla="*/ 53531 h 253289"/>
                  <a:gd name="connsiteX35" fmla="*/ 1126124 w 2313617"/>
                  <a:gd name="connsiteY35" fmla="*/ 32052 h 253289"/>
                  <a:gd name="connsiteX36" fmla="*/ 1144535 w 2313617"/>
                  <a:gd name="connsiteY36" fmla="*/ 133311 h 253289"/>
                  <a:gd name="connsiteX37" fmla="*/ 1159877 w 2313617"/>
                  <a:gd name="connsiteY37" fmla="*/ 216159 h 253289"/>
                  <a:gd name="connsiteX38" fmla="*/ 1178288 w 2313617"/>
                  <a:gd name="connsiteY38" fmla="*/ 246844 h 253289"/>
                  <a:gd name="connsiteX39" fmla="*/ 1224314 w 2313617"/>
                  <a:gd name="connsiteY39" fmla="*/ 234570 h 253289"/>
                  <a:gd name="connsiteX40" fmla="*/ 1313300 w 2313617"/>
                  <a:gd name="connsiteY40" fmla="*/ 249912 h 253289"/>
                  <a:gd name="connsiteX41" fmla="*/ 1377737 w 2313617"/>
                  <a:gd name="connsiteY41" fmla="*/ 231502 h 253289"/>
                  <a:gd name="connsiteX42" fmla="*/ 1426833 w 2313617"/>
                  <a:gd name="connsiteY42" fmla="*/ 231502 h 253289"/>
                  <a:gd name="connsiteX43" fmla="*/ 1482065 w 2313617"/>
                  <a:gd name="connsiteY43" fmla="*/ 225365 h 253289"/>
                  <a:gd name="connsiteX44" fmla="*/ 1558776 w 2313617"/>
                  <a:gd name="connsiteY44" fmla="*/ 234570 h 253289"/>
                  <a:gd name="connsiteX45" fmla="*/ 1650830 w 2313617"/>
                  <a:gd name="connsiteY45" fmla="*/ 231502 h 253289"/>
                  <a:gd name="connsiteX46" fmla="*/ 1687651 w 2313617"/>
                  <a:gd name="connsiteY46" fmla="*/ 240707 h 253289"/>
                  <a:gd name="connsiteX47" fmla="*/ 1752089 w 2313617"/>
                  <a:gd name="connsiteY47" fmla="*/ 231502 h 253289"/>
                  <a:gd name="connsiteX48" fmla="*/ 1801184 w 2313617"/>
                  <a:gd name="connsiteY48" fmla="*/ 246844 h 253289"/>
                  <a:gd name="connsiteX49" fmla="*/ 1850280 w 2313617"/>
                  <a:gd name="connsiteY49" fmla="*/ 246844 h 253289"/>
                  <a:gd name="connsiteX50" fmla="*/ 1930059 w 2313617"/>
                  <a:gd name="connsiteY50" fmla="*/ 237639 h 253289"/>
                  <a:gd name="connsiteX51" fmla="*/ 1966881 w 2313617"/>
                  <a:gd name="connsiteY51" fmla="*/ 237639 h 253289"/>
                  <a:gd name="connsiteX52" fmla="*/ 1988360 w 2313617"/>
                  <a:gd name="connsiteY52" fmla="*/ 231502 h 253289"/>
                  <a:gd name="connsiteX53" fmla="*/ 2058935 w 2313617"/>
                  <a:gd name="connsiteY53" fmla="*/ 252981 h 253289"/>
                  <a:gd name="connsiteX54" fmla="*/ 2114167 w 2313617"/>
                  <a:gd name="connsiteY54" fmla="*/ 243775 h 253289"/>
                  <a:gd name="connsiteX55" fmla="*/ 2206221 w 2313617"/>
                  <a:gd name="connsiteY55" fmla="*/ 237639 h 253289"/>
                  <a:gd name="connsiteX56" fmla="*/ 2313617 w 2313617"/>
                  <a:gd name="connsiteY56" fmla="*/ 234570 h 253289"/>
                  <a:gd name="connsiteX0" fmla="*/ 0 w 2313617"/>
                  <a:gd name="connsiteY0" fmla="*/ 75010 h 253289"/>
                  <a:gd name="connsiteX1" fmla="*/ 29790 w 2313617"/>
                  <a:gd name="connsiteY1" fmla="*/ 40027 h 253289"/>
                  <a:gd name="connsiteX2" fmla="*/ 58301 w 2313617"/>
                  <a:gd name="connsiteY2" fmla="*/ 62737 h 253289"/>
                  <a:gd name="connsiteX3" fmla="*/ 85917 w 2313617"/>
                  <a:gd name="connsiteY3" fmla="*/ 47394 h 253289"/>
                  <a:gd name="connsiteX4" fmla="*/ 122739 w 2313617"/>
                  <a:gd name="connsiteY4" fmla="*/ 53531 h 253289"/>
                  <a:gd name="connsiteX5" fmla="*/ 150355 w 2313617"/>
                  <a:gd name="connsiteY5" fmla="*/ 19778 h 253289"/>
                  <a:gd name="connsiteX6" fmla="*/ 196382 w 2313617"/>
                  <a:gd name="connsiteY6" fmla="*/ 32052 h 253289"/>
                  <a:gd name="connsiteX7" fmla="*/ 205587 w 2313617"/>
                  <a:gd name="connsiteY7" fmla="*/ 32052 h 253289"/>
                  <a:gd name="connsiteX8" fmla="*/ 233203 w 2313617"/>
                  <a:gd name="connsiteY8" fmla="*/ 44326 h 253289"/>
                  <a:gd name="connsiteX9" fmla="*/ 276161 w 2313617"/>
                  <a:gd name="connsiteY9" fmla="*/ 19778 h 253289"/>
                  <a:gd name="connsiteX10" fmla="*/ 325257 w 2313617"/>
                  <a:gd name="connsiteY10" fmla="*/ 25915 h 253289"/>
                  <a:gd name="connsiteX11" fmla="*/ 352873 w 2313617"/>
                  <a:gd name="connsiteY11" fmla="*/ 53531 h 253289"/>
                  <a:gd name="connsiteX12" fmla="*/ 401968 w 2313617"/>
                  <a:gd name="connsiteY12" fmla="*/ 22847 h 253289"/>
                  <a:gd name="connsiteX13" fmla="*/ 435721 w 2313617"/>
                  <a:gd name="connsiteY13" fmla="*/ 22847 h 253289"/>
                  <a:gd name="connsiteX14" fmla="*/ 490953 w 2313617"/>
                  <a:gd name="connsiteY14" fmla="*/ 50463 h 253289"/>
                  <a:gd name="connsiteX15" fmla="*/ 512433 w 2313617"/>
                  <a:gd name="connsiteY15" fmla="*/ 25915 h 253289"/>
                  <a:gd name="connsiteX16" fmla="*/ 521638 w 2313617"/>
                  <a:gd name="connsiteY16" fmla="*/ 22847 h 253289"/>
                  <a:gd name="connsiteX17" fmla="*/ 552323 w 2313617"/>
                  <a:gd name="connsiteY17" fmla="*/ 44326 h 253289"/>
                  <a:gd name="connsiteX18" fmla="*/ 573802 w 2313617"/>
                  <a:gd name="connsiteY18" fmla="*/ 32052 h 253289"/>
                  <a:gd name="connsiteX19" fmla="*/ 610623 w 2313617"/>
                  <a:gd name="connsiteY19" fmla="*/ 35120 h 253289"/>
                  <a:gd name="connsiteX20" fmla="*/ 625966 w 2313617"/>
                  <a:gd name="connsiteY20" fmla="*/ 44326 h 253289"/>
                  <a:gd name="connsiteX21" fmla="*/ 647445 w 2313617"/>
                  <a:gd name="connsiteY21" fmla="*/ 19778 h 253289"/>
                  <a:gd name="connsiteX22" fmla="*/ 681198 w 2313617"/>
                  <a:gd name="connsiteY22" fmla="*/ 22847 h 253289"/>
                  <a:gd name="connsiteX23" fmla="*/ 721088 w 2313617"/>
                  <a:gd name="connsiteY23" fmla="*/ 35120 h 253289"/>
                  <a:gd name="connsiteX24" fmla="*/ 745635 w 2313617"/>
                  <a:gd name="connsiteY24" fmla="*/ 13641 h 253289"/>
                  <a:gd name="connsiteX25" fmla="*/ 782457 w 2313617"/>
                  <a:gd name="connsiteY25" fmla="*/ 35120 h 253289"/>
                  <a:gd name="connsiteX26" fmla="*/ 800868 w 2313617"/>
                  <a:gd name="connsiteY26" fmla="*/ 10573 h 253289"/>
                  <a:gd name="connsiteX27" fmla="*/ 831552 w 2313617"/>
                  <a:gd name="connsiteY27" fmla="*/ 41257 h 253289"/>
                  <a:gd name="connsiteX28" fmla="*/ 840757 w 2313617"/>
                  <a:gd name="connsiteY28" fmla="*/ 65805 h 253289"/>
                  <a:gd name="connsiteX29" fmla="*/ 886784 w 2313617"/>
                  <a:gd name="connsiteY29" fmla="*/ 1367 h 253289"/>
                  <a:gd name="connsiteX30" fmla="*/ 917469 w 2313617"/>
                  <a:gd name="connsiteY30" fmla="*/ 22847 h 253289"/>
                  <a:gd name="connsiteX31" fmla="*/ 994180 w 2313617"/>
                  <a:gd name="connsiteY31" fmla="*/ 35120 h 253289"/>
                  <a:gd name="connsiteX32" fmla="*/ 1037139 w 2313617"/>
                  <a:gd name="connsiteY32" fmla="*/ 32052 h 253289"/>
                  <a:gd name="connsiteX33" fmla="*/ 1064755 w 2313617"/>
                  <a:gd name="connsiteY33" fmla="*/ 53531 h 253289"/>
                  <a:gd name="connsiteX34" fmla="*/ 1083166 w 2313617"/>
                  <a:gd name="connsiteY34" fmla="*/ 53531 h 253289"/>
                  <a:gd name="connsiteX35" fmla="*/ 1126124 w 2313617"/>
                  <a:gd name="connsiteY35" fmla="*/ 32052 h 253289"/>
                  <a:gd name="connsiteX36" fmla="*/ 1144535 w 2313617"/>
                  <a:gd name="connsiteY36" fmla="*/ 133311 h 253289"/>
                  <a:gd name="connsiteX37" fmla="*/ 1159877 w 2313617"/>
                  <a:gd name="connsiteY37" fmla="*/ 216159 h 253289"/>
                  <a:gd name="connsiteX38" fmla="*/ 1178288 w 2313617"/>
                  <a:gd name="connsiteY38" fmla="*/ 246844 h 253289"/>
                  <a:gd name="connsiteX39" fmla="*/ 1224314 w 2313617"/>
                  <a:gd name="connsiteY39" fmla="*/ 234570 h 253289"/>
                  <a:gd name="connsiteX40" fmla="*/ 1313300 w 2313617"/>
                  <a:gd name="connsiteY40" fmla="*/ 249912 h 253289"/>
                  <a:gd name="connsiteX41" fmla="*/ 1377737 w 2313617"/>
                  <a:gd name="connsiteY41" fmla="*/ 231502 h 253289"/>
                  <a:gd name="connsiteX42" fmla="*/ 1426833 w 2313617"/>
                  <a:gd name="connsiteY42" fmla="*/ 231502 h 253289"/>
                  <a:gd name="connsiteX43" fmla="*/ 1482065 w 2313617"/>
                  <a:gd name="connsiteY43" fmla="*/ 225365 h 253289"/>
                  <a:gd name="connsiteX44" fmla="*/ 1558776 w 2313617"/>
                  <a:gd name="connsiteY44" fmla="*/ 234570 h 253289"/>
                  <a:gd name="connsiteX45" fmla="*/ 1650830 w 2313617"/>
                  <a:gd name="connsiteY45" fmla="*/ 231502 h 253289"/>
                  <a:gd name="connsiteX46" fmla="*/ 1687651 w 2313617"/>
                  <a:gd name="connsiteY46" fmla="*/ 240707 h 253289"/>
                  <a:gd name="connsiteX47" fmla="*/ 1752089 w 2313617"/>
                  <a:gd name="connsiteY47" fmla="*/ 231502 h 253289"/>
                  <a:gd name="connsiteX48" fmla="*/ 1801184 w 2313617"/>
                  <a:gd name="connsiteY48" fmla="*/ 246844 h 253289"/>
                  <a:gd name="connsiteX49" fmla="*/ 1850280 w 2313617"/>
                  <a:gd name="connsiteY49" fmla="*/ 246844 h 253289"/>
                  <a:gd name="connsiteX50" fmla="*/ 1930059 w 2313617"/>
                  <a:gd name="connsiteY50" fmla="*/ 237639 h 253289"/>
                  <a:gd name="connsiteX51" fmla="*/ 1966881 w 2313617"/>
                  <a:gd name="connsiteY51" fmla="*/ 237639 h 253289"/>
                  <a:gd name="connsiteX52" fmla="*/ 1988360 w 2313617"/>
                  <a:gd name="connsiteY52" fmla="*/ 231502 h 253289"/>
                  <a:gd name="connsiteX53" fmla="*/ 2058935 w 2313617"/>
                  <a:gd name="connsiteY53" fmla="*/ 252981 h 253289"/>
                  <a:gd name="connsiteX54" fmla="*/ 2114167 w 2313617"/>
                  <a:gd name="connsiteY54" fmla="*/ 243775 h 253289"/>
                  <a:gd name="connsiteX55" fmla="*/ 2206221 w 2313617"/>
                  <a:gd name="connsiteY55" fmla="*/ 237639 h 253289"/>
                  <a:gd name="connsiteX56" fmla="*/ 2313617 w 2313617"/>
                  <a:gd name="connsiteY56" fmla="*/ 234570 h 25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13617" h="253289">
                    <a:moveTo>
                      <a:pt x="0" y="75010"/>
                    </a:moveTo>
                    <a:lnTo>
                      <a:pt x="29790" y="40027"/>
                    </a:lnTo>
                    <a:cubicBezTo>
                      <a:pt x="39507" y="37981"/>
                      <a:pt x="48947" y="61509"/>
                      <a:pt x="58301" y="62737"/>
                    </a:cubicBezTo>
                    <a:cubicBezTo>
                      <a:pt x="67655" y="63965"/>
                      <a:pt x="75177" y="48928"/>
                      <a:pt x="85917" y="47394"/>
                    </a:cubicBezTo>
                    <a:cubicBezTo>
                      <a:pt x="96657" y="45860"/>
                      <a:pt x="111999" y="58134"/>
                      <a:pt x="122739" y="53531"/>
                    </a:cubicBezTo>
                    <a:cubicBezTo>
                      <a:pt x="133479" y="48928"/>
                      <a:pt x="138081" y="23358"/>
                      <a:pt x="150355" y="19778"/>
                    </a:cubicBezTo>
                    <a:cubicBezTo>
                      <a:pt x="162629" y="16198"/>
                      <a:pt x="187177" y="30006"/>
                      <a:pt x="196382" y="32052"/>
                    </a:cubicBezTo>
                    <a:cubicBezTo>
                      <a:pt x="205587" y="34098"/>
                      <a:pt x="199450" y="30006"/>
                      <a:pt x="205587" y="32052"/>
                    </a:cubicBezTo>
                    <a:cubicBezTo>
                      <a:pt x="211724" y="34098"/>
                      <a:pt x="221441" y="46372"/>
                      <a:pt x="233203" y="44326"/>
                    </a:cubicBezTo>
                    <a:cubicBezTo>
                      <a:pt x="244965" y="42280"/>
                      <a:pt x="260819" y="22846"/>
                      <a:pt x="276161" y="19778"/>
                    </a:cubicBezTo>
                    <a:cubicBezTo>
                      <a:pt x="291503" y="16710"/>
                      <a:pt x="312472" y="20290"/>
                      <a:pt x="325257" y="25915"/>
                    </a:cubicBezTo>
                    <a:cubicBezTo>
                      <a:pt x="338042" y="31540"/>
                      <a:pt x="340088" y="54042"/>
                      <a:pt x="352873" y="53531"/>
                    </a:cubicBezTo>
                    <a:cubicBezTo>
                      <a:pt x="365658" y="53020"/>
                      <a:pt x="388160" y="27961"/>
                      <a:pt x="401968" y="22847"/>
                    </a:cubicBezTo>
                    <a:cubicBezTo>
                      <a:pt x="415776" y="17733"/>
                      <a:pt x="420890" y="18244"/>
                      <a:pt x="435721" y="22847"/>
                    </a:cubicBezTo>
                    <a:cubicBezTo>
                      <a:pt x="450552" y="27450"/>
                      <a:pt x="478168" y="49952"/>
                      <a:pt x="490953" y="50463"/>
                    </a:cubicBezTo>
                    <a:cubicBezTo>
                      <a:pt x="503738" y="50974"/>
                      <a:pt x="507319" y="30518"/>
                      <a:pt x="512433" y="25915"/>
                    </a:cubicBezTo>
                    <a:cubicBezTo>
                      <a:pt x="517547" y="21312"/>
                      <a:pt x="514990" y="19778"/>
                      <a:pt x="521638" y="22847"/>
                    </a:cubicBezTo>
                    <a:cubicBezTo>
                      <a:pt x="528286" y="25916"/>
                      <a:pt x="543629" y="42792"/>
                      <a:pt x="552323" y="44326"/>
                    </a:cubicBezTo>
                    <a:cubicBezTo>
                      <a:pt x="561017" y="45860"/>
                      <a:pt x="564085" y="33586"/>
                      <a:pt x="573802" y="32052"/>
                    </a:cubicBezTo>
                    <a:cubicBezTo>
                      <a:pt x="583519" y="30518"/>
                      <a:pt x="601929" y="33074"/>
                      <a:pt x="610623" y="35120"/>
                    </a:cubicBezTo>
                    <a:cubicBezTo>
                      <a:pt x="619317" y="37166"/>
                      <a:pt x="619829" y="46883"/>
                      <a:pt x="625966" y="44326"/>
                    </a:cubicBezTo>
                    <a:cubicBezTo>
                      <a:pt x="632103" y="41769"/>
                      <a:pt x="638240" y="23358"/>
                      <a:pt x="647445" y="19778"/>
                    </a:cubicBezTo>
                    <a:cubicBezTo>
                      <a:pt x="656650" y="16198"/>
                      <a:pt x="668924" y="20290"/>
                      <a:pt x="681198" y="22847"/>
                    </a:cubicBezTo>
                    <a:cubicBezTo>
                      <a:pt x="693472" y="25404"/>
                      <a:pt x="710349" y="36654"/>
                      <a:pt x="721088" y="35120"/>
                    </a:cubicBezTo>
                    <a:cubicBezTo>
                      <a:pt x="731828" y="33586"/>
                      <a:pt x="735407" y="13641"/>
                      <a:pt x="745635" y="13641"/>
                    </a:cubicBezTo>
                    <a:cubicBezTo>
                      <a:pt x="755863" y="13641"/>
                      <a:pt x="773252" y="35631"/>
                      <a:pt x="782457" y="35120"/>
                    </a:cubicBezTo>
                    <a:cubicBezTo>
                      <a:pt x="791662" y="34609"/>
                      <a:pt x="792686" y="9550"/>
                      <a:pt x="800868" y="10573"/>
                    </a:cubicBezTo>
                    <a:cubicBezTo>
                      <a:pt x="809050" y="11596"/>
                      <a:pt x="824904" y="32052"/>
                      <a:pt x="831552" y="41257"/>
                    </a:cubicBezTo>
                    <a:cubicBezTo>
                      <a:pt x="838200" y="50462"/>
                      <a:pt x="831552" y="72453"/>
                      <a:pt x="840757" y="65805"/>
                    </a:cubicBezTo>
                    <a:cubicBezTo>
                      <a:pt x="849962" y="59157"/>
                      <a:pt x="873999" y="8527"/>
                      <a:pt x="886784" y="1367"/>
                    </a:cubicBezTo>
                    <a:cubicBezTo>
                      <a:pt x="899569" y="-5793"/>
                      <a:pt x="899570" y="17221"/>
                      <a:pt x="917469" y="22847"/>
                    </a:cubicBezTo>
                    <a:cubicBezTo>
                      <a:pt x="935368" y="28472"/>
                      <a:pt x="974235" y="33586"/>
                      <a:pt x="994180" y="35120"/>
                    </a:cubicBezTo>
                    <a:cubicBezTo>
                      <a:pt x="1014125" y="36654"/>
                      <a:pt x="1025377" y="28984"/>
                      <a:pt x="1037139" y="32052"/>
                    </a:cubicBezTo>
                    <a:cubicBezTo>
                      <a:pt x="1048901" y="35120"/>
                      <a:pt x="1057084" y="49951"/>
                      <a:pt x="1064755" y="53531"/>
                    </a:cubicBezTo>
                    <a:cubicBezTo>
                      <a:pt x="1072426" y="57111"/>
                      <a:pt x="1072938" y="57111"/>
                      <a:pt x="1083166" y="53531"/>
                    </a:cubicBezTo>
                    <a:cubicBezTo>
                      <a:pt x="1093394" y="49951"/>
                      <a:pt x="1115896" y="18755"/>
                      <a:pt x="1126124" y="32052"/>
                    </a:cubicBezTo>
                    <a:cubicBezTo>
                      <a:pt x="1136352" y="45349"/>
                      <a:pt x="1138910" y="102627"/>
                      <a:pt x="1144535" y="133311"/>
                    </a:cubicBezTo>
                    <a:cubicBezTo>
                      <a:pt x="1150160" y="163995"/>
                      <a:pt x="1154252" y="197237"/>
                      <a:pt x="1159877" y="216159"/>
                    </a:cubicBezTo>
                    <a:cubicBezTo>
                      <a:pt x="1165502" y="235081"/>
                      <a:pt x="1167549" y="243776"/>
                      <a:pt x="1178288" y="246844"/>
                    </a:cubicBezTo>
                    <a:cubicBezTo>
                      <a:pt x="1189027" y="249912"/>
                      <a:pt x="1201812" y="234059"/>
                      <a:pt x="1224314" y="234570"/>
                    </a:cubicBezTo>
                    <a:cubicBezTo>
                      <a:pt x="1246816" y="235081"/>
                      <a:pt x="1287730" y="250423"/>
                      <a:pt x="1313300" y="249912"/>
                    </a:cubicBezTo>
                    <a:cubicBezTo>
                      <a:pt x="1338870" y="249401"/>
                      <a:pt x="1358815" y="234570"/>
                      <a:pt x="1377737" y="231502"/>
                    </a:cubicBezTo>
                    <a:cubicBezTo>
                      <a:pt x="1396659" y="228434"/>
                      <a:pt x="1409445" y="232525"/>
                      <a:pt x="1426833" y="231502"/>
                    </a:cubicBezTo>
                    <a:cubicBezTo>
                      <a:pt x="1444221" y="230479"/>
                      <a:pt x="1460075" y="224854"/>
                      <a:pt x="1482065" y="225365"/>
                    </a:cubicBezTo>
                    <a:cubicBezTo>
                      <a:pt x="1504055" y="225876"/>
                      <a:pt x="1530649" y="233547"/>
                      <a:pt x="1558776" y="234570"/>
                    </a:cubicBezTo>
                    <a:cubicBezTo>
                      <a:pt x="1586903" y="235593"/>
                      <a:pt x="1629351" y="230479"/>
                      <a:pt x="1650830" y="231502"/>
                    </a:cubicBezTo>
                    <a:cubicBezTo>
                      <a:pt x="1672309" y="232525"/>
                      <a:pt x="1670775" y="240707"/>
                      <a:pt x="1687651" y="240707"/>
                    </a:cubicBezTo>
                    <a:cubicBezTo>
                      <a:pt x="1704527" y="240707"/>
                      <a:pt x="1733167" y="230479"/>
                      <a:pt x="1752089" y="231502"/>
                    </a:cubicBezTo>
                    <a:cubicBezTo>
                      <a:pt x="1771011" y="232525"/>
                      <a:pt x="1784819" y="244287"/>
                      <a:pt x="1801184" y="246844"/>
                    </a:cubicBezTo>
                    <a:cubicBezTo>
                      <a:pt x="1817549" y="249401"/>
                      <a:pt x="1828801" y="248378"/>
                      <a:pt x="1850280" y="246844"/>
                    </a:cubicBezTo>
                    <a:cubicBezTo>
                      <a:pt x="1871759" y="245310"/>
                      <a:pt x="1910626" y="239173"/>
                      <a:pt x="1930059" y="237639"/>
                    </a:cubicBezTo>
                    <a:cubicBezTo>
                      <a:pt x="1949492" y="236105"/>
                      <a:pt x="1957164" y="238662"/>
                      <a:pt x="1966881" y="237639"/>
                    </a:cubicBezTo>
                    <a:cubicBezTo>
                      <a:pt x="1976598" y="236616"/>
                      <a:pt x="1973018" y="228945"/>
                      <a:pt x="1988360" y="231502"/>
                    </a:cubicBezTo>
                    <a:cubicBezTo>
                      <a:pt x="2003702" y="234059"/>
                      <a:pt x="2037967" y="250935"/>
                      <a:pt x="2058935" y="252981"/>
                    </a:cubicBezTo>
                    <a:cubicBezTo>
                      <a:pt x="2079903" y="255027"/>
                      <a:pt x="2089620" y="246332"/>
                      <a:pt x="2114167" y="243775"/>
                    </a:cubicBezTo>
                    <a:cubicBezTo>
                      <a:pt x="2138714" y="241218"/>
                      <a:pt x="2172979" y="239173"/>
                      <a:pt x="2206221" y="237639"/>
                    </a:cubicBezTo>
                    <a:cubicBezTo>
                      <a:pt x="2239463" y="236105"/>
                      <a:pt x="2313617" y="234570"/>
                      <a:pt x="2313617" y="234570"/>
                    </a:cubicBezTo>
                  </a:path>
                </a:pathLst>
              </a:custGeom>
              <a:noFill/>
              <a:ln w="19050">
                <a:solidFill>
                  <a:srgbClr val="7099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Freeform 128"/>
              <p:cNvSpPr/>
              <p:nvPr/>
            </p:nvSpPr>
            <p:spPr>
              <a:xfrm>
                <a:off x="4340538" y="5145245"/>
                <a:ext cx="811399" cy="31255"/>
              </a:xfrm>
              <a:custGeom>
                <a:avLst/>
                <a:gdLst>
                  <a:gd name="connsiteX0" fmla="*/ 0 w 794730"/>
                  <a:gd name="connsiteY0" fmla="*/ 22035 h 31254"/>
                  <a:gd name="connsiteX1" fmla="*/ 113533 w 794730"/>
                  <a:gd name="connsiteY1" fmla="*/ 22035 h 31254"/>
                  <a:gd name="connsiteX2" fmla="*/ 159560 w 794730"/>
                  <a:gd name="connsiteY2" fmla="*/ 3624 h 31254"/>
                  <a:gd name="connsiteX3" fmla="*/ 214792 w 794730"/>
                  <a:gd name="connsiteY3" fmla="*/ 22035 h 31254"/>
                  <a:gd name="connsiteX4" fmla="*/ 303777 w 794730"/>
                  <a:gd name="connsiteY4" fmla="*/ 15898 h 31254"/>
                  <a:gd name="connsiteX5" fmla="*/ 334462 w 794730"/>
                  <a:gd name="connsiteY5" fmla="*/ 9761 h 31254"/>
                  <a:gd name="connsiteX6" fmla="*/ 352873 w 794730"/>
                  <a:gd name="connsiteY6" fmla="*/ 22035 h 31254"/>
                  <a:gd name="connsiteX7" fmla="*/ 401968 w 794730"/>
                  <a:gd name="connsiteY7" fmla="*/ 9761 h 31254"/>
                  <a:gd name="connsiteX8" fmla="*/ 463337 w 794730"/>
                  <a:gd name="connsiteY8" fmla="*/ 15898 h 31254"/>
                  <a:gd name="connsiteX9" fmla="*/ 533911 w 794730"/>
                  <a:gd name="connsiteY9" fmla="*/ 15898 h 31254"/>
                  <a:gd name="connsiteX10" fmla="*/ 576870 w 794730"/>
                  <a:gd name="connsiteY10" fmla="*/ 15898 h 31254"/>
                  <a:gd name="connsiteX11" fmla="*/ 629034 w 794730"/>
                  <a:gd name="connsiteY11" fmla="*/ 31240 h 31254"/>
                  <a:gd name="connsiteX12" fmla="*/ 656650 w 794730"/>
                  <a:gd name="connsiteY12" fmla="*/ 12829 h 31254"/>
                  <a:gd name="connsiteX13" fmla="*/ 696540 w 794730"/>
                  <a:gd name="connsiteY13" fmla="*/ 12829 h 31254"/>
                  <a:gd name="connsiteX14" fmla="*/ 739498 w 794730"/>
                  <a:gd name="connsiteY14" fmla="*/ 15898 h 31254"/>
                  <a:gd name="connsiteX15" fmla="*/ 794730 w 794730"/>
                  <a:gd name="connsiteY15" fmla="*/ 6692 h 31254"/>
                  <a:gd name="connsiteX0" fmla="*/ 0 w 718530"/>
                  <a:gd name="connsiteY0" fmla="*/ 0 h 49700"/>
                  <a:gd name="connsiteX1" fmla="*/ 37333 w 718530"/>
                  <a:gd name="connsiteY1" fmla="*/ 40481 h 49700"/>
                  <a:gd name="connsiteX2" fmla="*/ 83360 w 718530"/>
                  <a:gd name="connsiteY2" fmla="*/ 22070 h 49700"/>
                  <a:gd name="connsiteX3" fmla="*/ 138592 w 718530"/>
                  <a:gd name="connsiteY3" fmla="*/ 40481 h 49700"/>
                  <a:gd name="connsiteX4" fmla="*/ 227577 w 718530"/>
                  <a:gd name="connsiteY4" fmla="*/ 34344 h 49700"/>
                  <a:gd name="connsiteX5" fmla="*/ 258262 w 718530"/>
                  <a:gd name="connsiteY5" fmla="*/ 28207 h 49700"/>
                  <a:gd name="connsiteX6" fmla="*/ 276673 w 718530"/>
                  <a:gd name="connsiteY6" fmla="*/ 40481 h 49700"/>
                  <a:gd name="connsiteX7" fmla="*/ 325768 w 718530"/>
                  <a:gd name="connsiteY7" fmla="*/ 28207 h 49700"/>
                  <a:gd name="connsiteX8" fmla="*/ 387137 w 718530"/>
                  <a:gd name="connsiteY8" fmla="*/ 34344 h 49700"/>
                  <a:gd name="connsiteX9" fmla="*/ 457711 w 718530"/>
                  <a:gd name="connsiteY9" fmla="*/ 34344 h 49700"/>
                  <a:gd name="connsiteX10" fmla="*/ 500670 w 718530"/>
                  <a:gd name="connsiteY10" fmla="*/ 34344 h 49700"/>
                  <a:gd name="connsiteX11" fmla="*/ 552834 w 718530"/>
                  <a:gd name="connsiteY11" fmla="*/ 49686 h 49700"/>
                  <a:gd name="connsiteX12" fmla="*/ 580450 w 718530"/>
                  <a:gd name="connsiteY12" fmla="*/ 31275 h 49700"/>
                  <a:gd name="connsiteX13" fmla="*/ 620340 w 718530"/>
                  <a:gd name="connsiteY13" fmla="*/ 31275 h 49700"/>
                  <a:gd name="connsiteX14" fmla="*/ 663298 w 718530"/>
                  <a:gd name="connsiteY14" fmla="*/ 34344 h 49700"/>
                  <a:gd name="connsiteX15" fmla="*/ 718530 w 718530"/>
                  <a:gd name="connsiteY15" fmla="*/ 25138 h 49700"/>
                  <a:gd name="connsiteX0" fmla="*/ 0 w 804255"/>
                  <a:gd name="connsiteY0" fmla="*/ 17274 h 31255"/>
                  <a:gd name="connsiteX1" fmla="*/ 123058 w 804255"/>
                  <a:gd name="connsiteY1" fmla="*/ 22036 h 31255"/>
                  <a:gd name="connsiteX2" fmla="*/ 169085 w 804255"/>
                  <a:gd name="connsiteY2" fmla="*/ 3625 h 31255"/>
                  <a:gd name="connsiteX3" fmla="*/ 224317 w 804255"/>
                  <a:gd name="connsiteY3" fmla="*/ 22036 h 31255"/>
                  <a:gd name="connsiteX4" fmla="*/ 313302 w 804255"/>
                  <a:gd name="connsiteY4" fmla="*/ 15899 h 31255"/>
                  <a:gd name="connsiteX5" fmla="*/ 343987 w 804255"/>
                  <a:gd name="connsiteY5" fmla="*/ 9762 h 31255"/>
                  <a:gd name="connsiteX6" fmla="*/ 362398 w 804255"/>
                  <a:gd name="connsiteY6" fmla="*/ 22036 h 31255"/>
                  <a:gd name="connsiteX7" fmla="*/ 411493 w 804255"/>
                  <a:gd name="connsiteY7" fmla="*/ 9762 h 31255"/>
                  <a:gd name="connsiteX8" fmla="*/ 472862 w 804255"/>
                  <a:gd name="connsiteY8" fmla="*/ 15899 h 31255"/>
                  <a:gd name="connsiteX9" fmla="*/ 543436 w 804255"/>
                  <a:gd name="connsiteY9" fmla="*/ 15899 h 31255"/>
                  <a:gd name="connsiteX10" fmla="*/ 586395 w 804255"/>
                  <a:gd name="connsiteY10" fmla="*/ 15899 h 31255"/>
                  <a:gd name="connsiteX11" fmla="*/ 638559 w 804255"/>
                  <a:gd name="connsiteY11" fmla="*/ 31241 h 31255"/>
                  <a:gd name="connsiteX12" fmla="*/ 666175 w 804255"/>
                  <a:gd name="connsiteY12" fmla="*/ 12830 h 31255"/>
                  <a:gd name="connsiteX13" fmla="*/ 706065 w 804255"/>
                  <a:gd name="connsiteY13" fmla="*/ 12830 h 31255"/>
                  <a:gd name="connsiteX14" fmla="*/ 749023 w 804255"/>
                  <a:gd name="connsiteY14" fmla="*/ 15899 h 31255"/>
                  <a:gd name="connsiteX15" fmla="*/ 804255 w 804255"/>
                  <a:gd name="connsiteY15" fmla="*/ 6693 h 31255"/>
                  <a:gd name="connsiteX0" fmla="*/ 0 w 804255"/>
                  <a:gd name="connsiteY0" fmla="*/ 17274 h 31255"/>
                  <a:gd name="connsiteX1" fmla="*/ 123058 w 804255"/>
                  <a:gd name="connsiteY1" fmla="*/ 22036 h 31255"/>
                  <a:gd name="connsiteX2" fmla="*/ 169085 w 804255"/>
                  <a:gd name="connsiteY2" fmla="*/ 3625 h 31255"/>
                  <a:gd name="connsiteX3" fmla="*/ 224317 w 804255"/>
                  <a:gd name="connsiteY3" fmla="*/ 22036 h 31255"/>
                  <a:gd name="connsiteX4" fmla="*/ 313302 w 804255"/>
                  <a:gd name="connsiteY4" fmla="*/ 15899 h 31255"/>
                  <a:gd name="connsiteX5" fmla="*/ 343987 w 804255"/>
                  <a:gd name="connsiteY5" fmla="*/ 9762 h 31255"/>
                  <a:gd name="connsiteX6" fmla="*/ 362398 w 804255"/>
                  <a:gd name="connsiteY6" fmla="*/ 22036 h 31255"/>
                  <a:gd name="connsiteX7" fmla="*/ 411493 w 804255"/>
                  <a:gd name="connsiteY7" fmla="*/ 9762 h 31255"/>
                  <a:gd name="connsiteX8" fmla="*/ 472862 w 804255"/>
                  <a:gd name="connsiteY8" fmla="*/ 15899 h 31255"/>
                  <a:gd name="connsiteX9" fmla="*/ 543436 w 804255"/>
                  <a:gd name="connsiteY9" fmla="*/ 15899 h 31255"/>
                  <a:gd name="connsiteX10" fmla="*/ 586395 w 804255"/>
                  <a:gd name="connsiteY10" fmla="*/ 15899 h 31255"/>
                  <a:gd name="connsiteX11" fmla="*/ 638559 w 804255"/>
                  <a:gd name="connsiteY11" fmla="*/ 31241 h 31255"/>
                  <a:gd name="connsiteX12" fmla="*/ 666175 w 804255"/>
                  <a:gd name="connsiteY12" fmla="*/ 12830 h 31255"/>
                  <a:gd name="connsiteX13" fmla="*/ 706065 w 804255"/>
                  <a:gd name="connsiteY13" fmla="*/ 12830 h 31255"/>
                  <a:gd name="connsiteX14" fmla="*/ 749023 w 804255"/>
                  <a:gd name="connsiteY14" fmla="*/ 15899 h 31255"/>
                  <a:gd name="connsiteX15" fmla="*/ 804255 w 804255"/>
                  <a:gd name="connsiteY15" fmla="*/ 6693 h 31255"/>
                  <a:gd name="connsiteX0" fmla="*/ 0 w 811399"/>
                  <a:gd name="connsiteY0" fmla="*/ 19656 h 31255"/>
                  <a:gd name="connsiteX1" fmla="*/ 130202 w 811399"/>
                  <a:gd name="connsiteY1" fmla="*/ 22036 h 31255"/>
                  <a:gd name="connsiteX2" fmla="*/ 176229 w 811399"/>
                  <a:gd name="connsiteY2" fmla="*/ 3625 h 31255"/>
                  <a:gd name="connsiteX3" fmla="*/ 231461 w 811399"/>
                  <a:gd name="connsiteY3" fmla="*/ 22036 h 31255"/>
                  <a:gd name="connsiteX4" fmla="*/ 320446 w 811399"/>
                  <a:gd name="connsiteY4" fmla="*/ 15899 h 31255"/>
                  <a:gd name="connsiteX5" fmla="*/ 351131 w 811399"/>
                  <a:gd name="connsiteY5" fmla="*/ 9762 h 31255"/>
                  <a:gd name="connsiteX6" fmla="*/ 369542 w 811399"/>
                  <a:gd name="connsiteY6" fmla="*/ 22036 h 31255"/>
                  <a:gd name="connsiteX7" fmla="*/ 418637 w 811399"/>
                  <a:gd name="connsiteY7" fmla="*/ 9762 h 31255"/>
                  <a:gd name="connsiteX8" fmla="*/ 480006 w 811399"/>
                  <a:gd name="connsiteY8" fmla="*/ 15899 h 31255"/>
                  <a:gd name="connsiteX9" fmla="*/ 550580 w 811399"/>
                  <a:gd name="connsiteY9" fmla="*/ 15899 h 31255"/>
                  <a:gd name="connsiteX10" fmla="*/ 593539 w 811399"/>
                  <a:gd name="connsiteY10" fmla="*/ 15899 h 31255"/>
                  <a:gd name="connsiteX11" fmla="*/ 645703 w 811399"/>
                  <a:gd name="connsiteY11" fmla="*/ 31241 h 31255"/>
                  <a:gd name="connsiteX12" fmla="*/ 673319 w 811399"/>
                  <a:gd name="connsiteY12" fmla="*/ 12830 h 31255"/>
                  <a:gd name="connsiteX13" fmla="*/ 713209 w 811399"/>
                  <a:gd name="connsiteY13" fmla="*/ 12830 h 31255"/>
                  <a:gd name="connsiteX14" fmla="*/ 756167 w 811399"/>
                  <a:gd name="connsiteY14" fmla="*/ 15899 h 31255"/>
                  <a:gd name="connsiteX15" fmla="*/ 811399 w 811399"/>
                  <a:gd name="connsiteY15" fmla="*/ 6693 h 3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1399" h="31255">
                    <a:moveTo>
                      <a:pt x="0" y="19656"/>
                    </a:moveTo>
                    <a:cubicBezTo>
                      <a:pt x="57758" y="11665"/>
                      <a:pt x="100831" y="24708"/>
                      <a:pt x="130202" y="22036"/>
                    </a:cubicBezTo>
                    <a:cubicBezTo>
                      <a:pt x="159573" y="19364"/>
                      <a:pt x="159353" y="3625"/>
                      <a:pt x="176229" y="3625"/>
                    </a:cubicBezTo>
                    <a:cubicBezTo>
                      <a:pt x="193105" y="3625"/>
                      <a:pt x="207425" y="19990"/>
                      <a:pt x="231461" y="22036"/>
                    </a:cubicBezTo>
                    <a:cubicBezTo>
                      <a:pt x="255497" y="24082"/>
                      <a:pt x="300501" y="17945"/>
                      <a:pt x="320446" y="15899"/>
                    </a:cubicBezTo>
                    <a:cubicBezTo>
                      <a:pt x="340391" y="13853"/>
                      <a:pt x="342948" y="8739"/>
                      <a:pt x="351131" y="9762"/>
                    </a:cubicBezTo>
                    <a:cubicBezTo>
                      <a:pt x="359314" y="10785"/>
                      <a:pt x="358291" y="22036"/>
                      <a:pt x="369542" y="22036"/>
                    </a:cubicBezTo>
                    <a:cubicBezTo>
                      <a:pt x="380793" y="22036"/>
                      <a:pt x="400226" y="10785"/>
                      <a:pt x="418637" y="9762"/>
                    </a:cubicBezTo>
                    <a:cubicBezTo>
                      <a:pt x="437048" y="8739"/>
                      <a:pt x="458016" y="14876"/>
                      <a:pt x="480006" y="15899"/>
                    </a:cubicBezTo>
                    <a:cubicBezTo>
                      <a:pt x="501996" y="16922"/>
                      <a:pt x="550580" y="15899"/>
                      <a:pt x="550580" y="15899"/>
                    </a:cubicBezTo>
                    <a:cubicBezTo>
                      <a:pt x="569502" y="15899"/>
                      <a:pt x="577685" y="13342"/>
                      <a:pt x="593539" y="15899"/>
                    </a:cubicBezTo>
                    <a:cubicBezTo>
                      <a:pt x="609393" y="18456"/>
                      <a:pt x="632406" y="31752"/>
                      <a:pt x="645703" y="31241"/>
                    </a:cubicBezTo>
                    <a:cubicBezTo>
                      <a:pt x="659000" y="30730"/>
                      <a:pt x="662068" y="15898"/>
                      <a:pt x="673319" y="12830"/>
                    </a:cubicBezTo>
                    <a:cubicBezTo>
                      <a:pt x="684570" y="9761"/>
                      <a:pt x="699401" y="12318"/>
                      <a:pt x="713209" y="12830"/>
                    </a:cubicBezTo>
                    <a:cubicBezTo>
                      <a:pt x="727017" y="13341"/>
                      <a:pt x="739802" y="16922"/>
                      <a:pt x="756167" y="15899"/>
                    </a:cubicBezTo>
                    <a:cubicBezTo>
                      <a:pt x="772532" y="14876"/>
                      <a:pt x="787874" y="-12229"/>
                      <a:pt x="811399" y="6693"/>
                    </a:cubicBezTo>
                  </a:path>
                </a:pathLst>
              </a:custGeom>
              <a:noFill/>
              <a:ln w="19050">
                <a:solidFill>
                  <a:srgbClr val="7099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19" name="Freeform 18"/>
            <p:cNvSpPr/>
            <p:nvPr/>
          </p:nvSpPr>
          <p:spPr>
            <a:xfrm>
              <a:off x="1998763" y="3725585"/>
              <a:ext cx="3202099" cy="1509270"/>
            </a:xfrm>
            <a:custGeom>
              <a:avLst/>
              <a:gdLst>
                <a:gd name="connsiteX0" fmla="*/ 0 w 3202099"/>
                <a:gd name="connsiteY0" fmla="*/ 0 h 1509270"/>
                <a:gd name="connsiteX1" fmla="*/ 0 w 3202099"/>
                <a:gd name="connsiteY1" fmla="*/ 1509270 h 1509270"/>
                <a:gd name="connsiteX2" fmla="*/ 3202099 w 3202099"/>
                <a:gd name="connsiteY2" fmla="*/ 1509270 h 1509270"/>
              </a:gdLst>
              <a:ahLst/>
              <a:cxnLst>
                <a:cxn ang="0">
                  <a:pos x="connsiteX0" y="connsiteY0"/>
                </a:cxn>
                <a:cxn ang="0">
                  <a:pos x="connsiteX1" y="connsiteY1"/>
                </a:cxn>
                <a:cxn ang="0">
                  <a:pos x="connsiteX2" y="connsiteY2"/>
                </a:cxn>
              </a:cxnLst>
              <a:rect l="l" t="t" r="r" b="b"/>
              <a:pathLst>
                <a:path w="3202099" h="1509270">
                  <a:moveTo>
                    <a:pt x="0" y="0"/>
                  </a:moveTo>
                  <a:lnTo>
                    <a:pt x="0" y="1509270"/>
                  </a:lnTo>
                  <a:lnTo>
                    <a:pt x="3202099" y="150927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21" name="Straight Connector 20"/>
            <p:cNvCxnSpPr/>
            <p:nvPr/>
          </p:nvCxnSpPr>
          <p:spPr>
            <a:xfrm>
              <a:off x="2055532"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6200000">
              <a:off x="1803812" y="5463182"/>
              <a:ext cx="504965" cy="151075"/>
            </a:xfrm>
            <a:prstGeom prst="rect">
              <a:avLst/>
            </a:prstGeom>
            <a:noFill/>
          </p:spPr>
          <p:txBody>
            <a:bodyPr wrap="none" lIns="0" tIns="0" rIns="0" bIns="0" rtlCol="0" anchor="ctr">
              <a:noAutofit/>
            </a:bodyPr>
            <a:lstStyle/>
            <a:p>
              <a:pPr algn="r"/>
              <a:r>
                <a:rPr lang="en-US" sz="800" dirty="0"/>
                <a:t>01jan2012</a:t>
              </a:r>
            </a:p>
          </p:txBody>
        </p:sp>
        <p:cxnSp>
          <p:nvCxnSpPr>
            <p:cNvPr id="23" name="Straight Connector 22"/>
            <p:cNvCxnSpPr/>
            <p:nvPr/>
          </p:nvCxnSpPr>
          <p:spPr>
            <a:xfrm>
              <a:off x="2176975"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925255" y="5463182"/>
              <a:ext cx="504965" cy="151075"/>
            </a:xfrm>
            <a:prstGeom prst="rect">
              <a:avLst/>
            </a:prstGeom>
            <a:noFill/>
          </p:spPr>
          <p:txBody>
            <a:bodyPr wrap="none" lIns="0" tIns="0" rIns="0" bIns="0" rtlCol="0" anchor="ctr">
              <a:noAutofit/>
            </a:bodyPr>
            <a:lstStyle/>
            <a:p>
              <a:pPr algn="r"/>
              <a:r>
                <a:rPr lang="en-US" sz="800" dirty="0"/>
                <a:t>08jan2012</a:t>
              </a:r>
            </a:p>
          </p:txBody>
        </p:sp>
        <p:cxnSp>
          <p:nvCxnSpPr>
            <p:cNvPr id="25" name="Straight Connector 24"/>
            <p:cNvCxnSpPr/>
            <p:nvPr/>
          </p:nvCxnSpPr>
          <p:spPr>
            <a:xfrm>
              <a:off x="2300801"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049081" y="5463182"/>
              <a:ext cx="504965" cy="151075"/>
            </a:xfrm>
            <a:prstGeom prst="rect">
              <a:avLst/>
            </a:prstGeom>
            <a:noFill/>
          </p:spPr>
          <p:txBody>
            <a:bodyPr wrap="none" lIns="0" tIns="0" rIns="0" bIns="0" rtlCol="0" anchor="ctr">
              <a:noAutofit/>
            </a:bodyPr>
            <a:lstStyle/>
            <a:p>
              <a:pPr algn="r"/>
              <a:r>
                <a:rPr lang="en-US" sz="800" dirty="0"/>
                <a:t>15jan2012</a:t>
              </a:r>
            </a:p>
          </p:txBody>
        </p:sp>
        <p:cxnSp>
          <p:nvCxnSpPr>
            <p:cNvPr id="27" name="Straight Connector 26"/>
            <p:cNvCxnSpPr/>
            <p:nvPr/>
          </p:nvCxnSpPr>
          <p:spPr>
            <a:xfrm>
              <a:off x="2422244"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6200000">
              <a:off x="2170524" y="5463182"/>
              <a:ext cx="504965" cy="151075"/>
            </a:xfrm>
            <a:prstGeom prst="rect">
              <a:avLst/>
            </a:prstGeom>
            <a:noFill/>
          </p:spPr>
          <p:txBody>
            <a:bodyPr wrap="none" lIns="0" tIns="0" rIns="0" bIns="0" rtlCol="0" anchor="ctr">
              <a:noAutofit/>
            </a:bodyPr>
            <a:lstStyle/>
            <a:p>
              <a:pPr algn="r"/>
              <a:r>
                <a:rPr lang="en-US" sz="800" dirty="0"/>
                <a:t>22jan2012</a:t>
              </a:r>
            </a:p>
          </p:txBody>
        </p:sp>
        <p:cxnSp>
          <p:nvCxnSpPr>
            <p:cNvPr id="29" name="Straight Connector 28"/>
            <p:cNvCxnSpPr/>
            <p:nvPr/>
          </p:nvCxnSpPr>
          <p:spPr>
            <a:xfrm>
              <a:off x="2546070"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16200000">
              <a:off x="2294350" y="5463182"/>
              <a:ext cx="504965" cy="151075"/>
            </a:xfrm>
            <a:prstGeom prst="rect">
              <a:avLst/>
            </a:prstGeom>
            <a:noFill/>
          </p:spPr>
          <p:txBody>
            <a:bodyPr wrap="none" lIns="0" tIns="0" rIns="0" bIns="0" rtlCol="0" anchor="ctr">
              <a:noAutofit/>
            </a:bodyPr>
            <a:lstStyle/>
            <a:p>
              <a:pPr algn="r"/>
              <a:r>
                <a:rPr lang="en-US" sz="800" dirty="0"/>
                <a:t>29jan2012</a:t>
              </a:r>
            </a:p>
          </p:txBody>
        </p:sp>
        <p:cxnSp>
          <p:nvCxnSpPr>
            <p:cNvPr id="31" name="Straight Connector 30"/>
            <p:cNvCxnSpPr/>
            <p:nvPr/>
          </p:nvCxnSpPr>
          <p:spPr>
            <a:xfrm>
              <a:off x="2669895"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a:off x="2418175" y="5463182"/>
              <a:ext cx="504965" cy="151075"/>
            </a:xfrm>
            <a:prstGeom prst="rect">
              <a:avLst/>
            </a:prstGeom>
            <a:noFill/>
          </p:spPr>
          <p:txBody>
            <a:bodyPr wrap="none" lIns="0" tIns="0" rIns="0" bIns="0" rtlCol="0" anchor="ctr">
              <a:noAutofit/>
            </a:bodyPr>
            <a:lstStyle/>
            <a:p>
              <a:pPr algn="r"/>
              <a:r>
                <a:rPr lang="en-US" sz="800" dirty="0"/>
                <a:t>05feb2012</a:t>
              </a:r>
            </a:p>
          </p:txBody>
        </p:sp>
        <p:cxnSp>
          <p:nvCxnSpPr>
            <p:cNvPr id="33" name="Straight Connector 32"/>
            <p:cNvCxnSpPr/>
            <p:nvPr/>
          </p:nvCxnSpPr>
          <p:spPr>
            <a:xfrm>
              <a:off x="2791339"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200000">
              <a:off x="2539619" y="5463182"/>
              <a:ext cx="504965" cy="151075"/>
            </a:xfrm>
            <a:prstGeom prst="rect">
              <a:avLst/>
            </a:prstGeom>
            <a:noFill/>
          </p:spPr>
          <p:txBody>
            <a:bodyPr wrap="none" lIns="0" tIns="0" rIns="0" bIns="0" rtlCol="0" anchor="ctr">
              <a:noAutofit/>
            </a:bodyPr>
            <a:lstStyle/>
            <a:p>
              <a:pPr algn="r"/>
              <a:r>
                <a:rPr lang="en-US" sz="800" dirty="0"/>
                <a:t>12feb2012</a:t>
              </a:r>
            </a:p>
          </p:txBody>
        </p:sp>
        <p:cxnSp>
          <p:nvCxnSpPr>
            <p:cNvPr id="35" name="Straight Connector 34"/>
            <p:cNvCxnSpPr/>
            <p:nvPr/>
          </p:nvCxnSpPr>
          <p:spPr>
            <a:xfrm>
              <a:off x="2915163"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6200000">
              <a:off x="2663443" y="5463182"/>
              <a:ext cx="504965" cy="151075"/>
            </a:xfrm>
            <a:prstGeom prst="rect">
              <a:avLst/>
            </a:prstGeom>
            <a:noFill/>
          </p:spPr>
          <p:txBody>
            <a:bodyPr wrap="none" lIns="0" tIns="0" rIns="0" bIns="0" rtlCol="0" anchor="ctr">
              <a:noAutofit/>
            </a:bodyPr>
            <a:lstStyle/>
            <a:p>
              <a:pPr algn="r"/>
              <a:r>
                <a:rPr lang="en-US" sz="800" dirty="0"/>
                <a:t>19feb2012</a:t>
              </a:r>
            </a:p>
          </p:txBody>
        </p:sp>
        <p:cxnSp>
          <p:nvCxnSpPr>
            <p:cNvPr id="37" name="Straight Connector 36"/>
            <p:cNvCxnSpPr/>
            <p:nvPr/>
          </p:nvCxnSpPr>
          <p:spPr>
            <a:xfrm>
              <a:off x="3036607"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6200000">
              <a:off x="2784887" y="5463182"/>
              <a:ext cx="504965" cy="151075"/>
            </a:xfrm>
            <a:prstGeom prst="rect">
              <a:avLst/>
            </a:prstGeom>
            <a:noFill/>
          </p:spPr>
          <p:txBody>
            <a:bodyPr wrap="none" lIns="0" tIns="0" rIns="0" bIns="0" rtlCol="0" anchor="ctr">
              <a:noAutofit/>
            </a:bodyPr>
            <a:lstStyle/>
            <a:p>
              <a:pPr algn="r"/>
              <a:r>
                <a:rPr lang="en-US" sz="800" dirty="0"/>
                <a:t>26feb2012</a:t>
              </a:r>
            </a:p>
          </p:txBody>
        </p:sp>
        <p:cxnSp>
          <p:nvCxnSpPr>
            <p:cNvPr id="39" name="Straight Connector 38"/>
            <p:cNvCxnSpPr/>
            <p:nvPr/>
          </p:nvCxnSpPr>
          <p:spPr>
            <a:xfrm>
              <a:off x="3160432"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6200000">
              <a:off x="2908712" y="5463182"/>
              <a:ext cx="504965" cy="151075"/>
            </a:xfrm>
            <a:prstGeom prst="rect">
              <a:avLst/>
            </a:prstGeom>
            <a:noFill/>
          </p:spPr>
          <p:txBody>
            <a:bodyPr wrap="none" lIns="0" tIns="0" rIns="0" bIns="0" rtlCol="0" anchor="ctr">
              <a:noAutofit/>
            </a:bodyPr>
            <a:lstStyle/>
            <a:p>
              <a:pPr algn="r"/>
              <a:r>
                <a:rPr lang="en-US" sz="800" dirty="0"/>
                <a:t>04mar2012</a:t>
              </a:r>
            </a:p>
          </p:txBody>
        </p:sp>
        <p:cxnSp>
          <p:nvCxnSpPr>
            <p:cNvPr id="41" name="Straight Connector 40"/>
            <p:cNvCxnSpPr/>
            <p:nvPr/>
          </p:nvCxnSpPr>
          <p:spPr>
            <a:xfrm>
              <a:off x="3281137"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rot="16200000">
              <a:off x="3029417" y="5463182"/>
              <a:ext cx="504965" cy="151075"/>
            </a:xfrm>
            <a:prstGeom prst="rect">
              <a:avLst/>
            </a:prstGeom>
            <a:noFill/>
          </p:spPr>
          <p:txBody>
            <a:bodyPr wrap="none" lIns="0" tIns="0" rIns="0" bIns="0" rtlCol="0" anchor="ctr">
              <a:noAutofit/>
            </a:bodyPr>
            <a:lstStyle/>
            <a:p>
              <a:pPr algn="r"/>
              <a:r>
                <a:rPr lang="en-US" sz="800" dirty="0"/>
                <a:t>11mar2012</a:t>
              </a:r>
            </a:p>
          </p:txBody>
        </p:sp>
        <p:cxnSp>
          <p:nvCxnSpPr>
            <p:cNvPr id="43" name="Straight Connector 42"/>
            <p:cNvCxnSpPr/>
            <p:nvPr/>
          </p:nvCxnSpPr>
          <p:spPr>
            <a:xfrm>
              <a:off x="3401702"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6200000">
              <a:off x="3149982" y="5463182"/>
              <a:ext cx="504965" cy="151075"/>
            </a:xfrm>
            <a:prstGeom prst="rect">
              <a:avLst/>
            </a:prstGeom>
            <a:noFill/>
          </p:spPr>
          <p:txBody>
            <a:bodyPr wrap="none" lIns="0" tIns="0" rIns="0" bIns="0" rtlCol="0" anchor="ctr">
              <a:noAutofit/>
            </a:bodyPr>
            <a:lstStyle/>
            <a:p>
              <a:pPr algn="r"/>
              <a:r>
                <a:rPr lang="en-US" sz="800" dirty="0"/>
                <a:t>18mar2012</a:t>
              </a:r>
            </a:p>
          </p:txBody>
        </p:sp>
        <p:cxnSp>
          <p:nvCxnSpPr>
            <p:cNvPr id="45" name="Straight Connector 44"/>
            <p:cNvCxnSpPr/>
            <p:nvPr/>
          </p:nvCxnSpPr>
          <p:spPr>
            <a:xfrm>
              <a:off x="3522407"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rot="16200000">
              <a:off x="3270687" y="5463182"/>
              <a:ext cx="504965" cy="151075"/>
            </a:xfrm>
            <a:prstGeom prst="rect">
              <a:avLst/>
            </a:prstGeom>
            <a:noFill/>
          </p:spPr>
          <p:txBody>
            <a:bodyPr wrap="none" lIns="0" tIns="0" rIns="0" bIns="0" rtlCol="0" anchor="ctr">
              <a:noAutofit/>
            </a:bodyPr>
            <a:lstStyle/>
            <a:p>
              <a:pPr algn="r"/>
              <a:r>
                <a:rPr lang="en-US" sz="800" dirty="0"/>
                <a:t>25mar2012</a:t>
              </a:r>
            </a:p>
          </p:txBody>
        </p:sp>
        <p:cxnSp>
          <p:nvCxnSpPr>
            <p:cNvPr id="47" name="Straight Connector 46"/>
            <p:cNvCxnSpPr/>
            <p:nvPr/>
          </p:nvCxnSpPr>
          <p:spPr>
            <a:xfrm>
              <a:off x="3648613"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16200000">
              <a:off x="3396893" y="5463182"/>
              <a:ext cx="504965" cy="151075"/>
            </a:xfrm>
            <a:prstGeom prst="rect">
              <a:avLst/>
            </a:prstGeom>
            <a:noFill/>
          </p:spPr>
          <p:txBody>
            <a:bodyPr wrap="none" lIns="0" tIns="0" rIns="0" bIns="0" rtlCol="0" anchor="ctr">
              <a:noAutofit/>
            </a:bodyPr>
            <a:lstStyle/>
            <a:p>
              <a:pPr algn="r"/>
              <a:r>
                <a:rPr lang="en-US" sz="800" dirty="0"/>
                <a:t>01apr2012</a:t>
              </a:r>
            </a:p>
          </p:txBody>
        </p:sp>
        <p:cxnSp>
          <p:nvCxnSpPr>
            <p:cNvPr id="49" name="Straight Connector 48"/>
            <p:cNvCxnSpPr/>
            <p:nvPr/>
          </p:nvCxnSpPr>
          <p:spPr>
            <a:xfrm>
              <a:off x="3772438"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6200000">
              <a:off x="3520718" y="5463182"/>
              <a:ext cx="504965" cy="151075"/>
            </a:xfrm>
            <a:prstGeom prst="rect">
              <a:avLst/>
            </a:prstGeom>
            <a:noFill/>
          </p:spPr>
          <p:txBody>
            <a:bodyPr wrap="none" lIns="0" tIns="0" rIns="0" bIns="0" rtlCol="0" anchor="ctr">
              <a:noAutofit/>
            </a:bodyPr>
            <a:lstStyle/>
            <a:p>
              <a:pPr algn="r"/>
              <a:r>
                <a:rPr lang="en-US" sz="800" dirty="0"/>
                <a:t>08apr2012</a:t>
              </a:r>
            </a:p>
          </p:txBody>
        </p:sp>
        <p:cxnSp>
          <p:nvCxnSpPr>
            <p:cNvPr id="51" name="Straight Connector 50"/>
            <p:cNvCxnSpPr/>
            <p:nvPr/>
          </p:nvCxnSpPr>
          <p:spPr>
            <a:xfrm>
              <a:off x="3896263"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rot="16200000">
              <a:off x="3644543" y="5463182"/>
              <a:ext cx="504965" cy="151075"/>
            </a:xfrm>
            <a:prstGeom prst="rect">
              <a:avLst/>
            </a:prstGeom>
            <a:noFill/>
          </p:spPr>
          <p:txBody>
            <a:bodyPr wrap="none" lIns="0" tIns="0" rIns="0" bIns="0" rtlCol="0" anchor="ctr">
              <a:noAutofit/>
            </a:bodyPr>
            <a:lstStyle/>
            <a:p>
              <a:pPr algn="r"/>
              <a:r>
                <a:rPr lang="en-US" sz="800" dirty="0"/>
                <a:t>15apr2012</a:t>
              </a:r>
            </a:p>
          </p:txBody>
        </p:sp>
        <p:cxnSp>
          <p:nvCxnSpPr>
            <p:cNvPr id="53" name="Straight Connector 52"/>
            <p:cNvCxnSpPr/>
            <p:nvPr/>
          </p:nvCxnSpPr>
          <p:spPr>
            <a:xfrm>
              <a:off x="4020088"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3768368" y="5463182"/>
              <a:ext cx="504965" cy="151075"/>
            </a:xfrm>
            <a:prstGeom prst="rect">
              <a:avLst/>
            </a:prstGeom>
            <a:noFill/>
          </p:spPr>
          <p:txBody>
            <a:bodyPr wrap="none" lIns="0" tIns="0" rIns="0" bIns="0" rtlCol="0" anchor="ctr">
              <a:noAutofit/>
            </a:bodyPr>
            <a:lstStyle/>
            <a:p>
              <a:pPr algn="r"/>
              <a:r>
                <a:rPr lang="en-US" sz="800" dirty="0"/>
                <a:t>22apr2012</a:t>
              </a:r>
            </a:p>
          </p:txBody>
        </p:sp>
        <p:cxnSp>
          <p:nvCxnSpPr>
            <p:cNvPr id="55" name="Straight Connector 54"/>
            <p:cNvCxnSpPr/>
            <p:nvPr/>
          </p:nvCxnSpPr>
          <p:spPr>
            <a:xfrm>
              <a:off x="4141533"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16200000">
              <a:off x="3889813" y="5463182"/>
              <a:ext cx="504965" cy="151075"/>
            </a:xfrm>
            <a:prstGeom prst="rect">
              <a:avLst/>
            </a:prstGeom>
            <a:noFill/>
          </p:spPr>
          <p:txBody>
            <a:bodyPr wrap="none" lIns="0" tIns="0" rIns="0" bIns="0" rtlCol="0" anchor="ctr">
              <a:noAutofit/>
            </a:bodyPr>
            <a:lstStyle/>
            <a:p>
              <a:pPr algn="r"/>
              <a:r>
                <a:rPr lang="en-US" sz="800" dirty="0"/>
                <a:t>29apr2012</a:t>
              </a:r>
            </a:p>
          </p:txBody>
        </p:sp>
        <p:cxnSp>
          <p:nvCxnSpPr>
            <p:cNvPr id="57" name="Straight Connector 56"/>
            <p:cNvCxnSpPr/>
            <p:nvPr/>
          </p:nvCxnSpPr>
          <p:spPr>
            <a:xfrm>
              <a:off x="4263849"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16200000">
              <a:off x="4012129" y="5463182"/>
              <a:ext cx="504965" cy="151075"/>
            </a:xfrm>
            <a:prstGeom prst="rect">
              <a:avLst/>
            </a:prstGeom>
            <a:noFill/>
          </p:spPr>
          <p:txBody>
            <a:bodyPr wrap="none" lIns="0" tIns="0" rIns="0" bIns="0" rtlCol="0" anchor="ctr">
              <a:noAutofit/>
            </a:bodyPr>
            <a:lstStyle/>
            <a:p>
              <a:pPr algn="r"/>
              <a:r>
                <a:rPr lang="en-US" sz="800" dirty="0"/>
                <a:t>06may2012</a:t>
              </a:r>
            </a:p>
          </p:txBody>
        </p:sp>
        <p:cxnSp>
          <p:nvCxnSpPr>
            <p:cNvPr id="59" name="Straight Connector 58"/>
            <p:cNvCxnSpPr/>
            <p:nvPr/>
          </p:nvCxnSpPr>
          <p:spPr>
            <a:xfrm>
              <a:off x="4386144"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rot="16200000">
              <a:off x="4134424" y="5463182"/>
              <a:ext cx="504965" cy="151075"/>
            </a:xfrm>
            <a:prstGeom prst="rect">
              <a:avLst/>
            </a:prstGeom>
            <a:noFill/>
          </p:spPr>
          <p:txBody>
            <a:bodyPr wrap="none" lIns="0" tIns="0" rIns="0" bIns="0" rtlCol="0" anchor="ctr">
              <a:noAutofit/>
            </a:bodyPr>
            <a:lstStyle/>
            <a:p>
              <a:pPr algn="r"/>
              <a:r>
                <a:rPr lang="en-US" sz="800" dirty="0"/>
                <a:t>13may2012</a:t>
              </a:r>
            </a:p>
          </p:txBody>
        </p:sp>
        <p:cxnSp>
          <p:nvCxnSpPr>
            <p:cNvPr id="61" name="Straight Connector 60"/>
            <p:cNvCxnSpPr/>
            <p:nvPr/>
          </p:nvCxnSpPr>
          <p:spPr>
            <a:xfrm>
              <a:off x="4509117"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16200000">
              <a:off x="4257397" y="5463182"/>
              <a:ext cx="504965" cy="151075"/>
            </a:xfrm>
            <a:prstGeom prst="rect">
              <a:avLst/>
            </a:prstGeom>
            <a:noFill/>
          </p:spPr>
          <p:txBody>
            <a:bodyPr wrap="none" lIns="0" tIns="0" rIns="0" bIns="0" rtlCol="0" anchor="ctr">
              <a:noAutofit/>
            </a:bodyPr>
            <a:lstStyle/>
            <a:p>
              <a:pPr algn="r"/>
              <a:r>
                <a:rPr lang="en-US" sz="800" dirty="0"/>
                <a:t>20may2012</a:t>
              </a:r>
            </a:p>
          </p:txBody>
        </p:sp>
        <p:cxnSp>
          <p:nvCxnSpPr>
            <p:cNvPr id="63" name="Straight Connector 62"/>
            <p:cNvCxnSpPr/>
            <p:nvPr/>
          </p:nvCxnSpPr>
          <p:spPr>
            <a:xfrm>
              <a:off x="4631412"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16200000">
              <a:off x="4379692" y="5463182"/>
              <a:ext cx="504965" cy="151075"/>
            </a:xfrm>
            <a:prstGeom prst="rect">
              <a:avLst/>
            </a:prstGeom>
            <a:noFill/>
          </p:spPr>
          <p:txBody>
            <a:bodyPr wrap="none" lIns="0" tIns="0" rIns="0" bIns="0" rtlCol="0" anchor="ctr">
              <a:noAutofit/>
            </a:bodyPr>
            <a:lstStyle/>
            <a:p>
              <a:pPr algn="r"/>
              <a:r>
                <a:rPr lang="en-US" sz="800" dirty="0"/>
                <a:t>27may2012</a:t>
              </a:r>
            </a:p>
          </p:txBody>
        </p:sp>
        <p:cxnSp>
          <p:nvCxnSpPr>
            <p:cNvPr id="65" name="Straight Connector 64"/>
            <p:cNvCxnSpPr/>
            <p:nvPr/>
          </p:nvCxnSpPr>
          <p:spPr>
            <a:xfrm>
              <a:off x="4753796"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rot="16200000">
              <a:off x="4502076" y="5463182"/>
              <a:ext cx="504965" cy="151075"/>
            </a:xfrm>
            <a:prstGeom prst="rect">
              <a:avLst/>
            </a:prstGeom>
            <a:noFill/>
          </p:spPr>
          <p:txBody>
            <a:bodyPr wrap="none" lIns="0" tIns="0" rIns="0" bIns="0" rtlCol="0" anchor="ctr">
              <a:noAutofit/>
            </a:bodyPr>
            <a:lstStyle/>
            <a:p>
              <a:pPr algn="r"/>
              <a:r>
                <a:rPr lang="en-US" sz="800" dirty="0"/>
                <a:t>03jun2012</a:t>
              </a:r>
            </a:p>
          </p:txBody>
        </p:sp>
        <p:cxnSp>
          <p:nvCxnSpPr>
            <p:cNvPr id="67" name="Straight Connector 66"/>
            <p:cNvCxnSpPr/>
            <p:nvPr/>
          </p:nvCxnSpPr>
          <p:spPr>
            <a:xfrm>
              <a:off x="4877621"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4625901" y="5463182"/>
              <a:ext cx="504965" cy="151075"/>
            </a:xfrm>
            <a:prstGeom prst="rect">
              <a:avLst/>
            </a:prstGeom>
            <a:noFill/>
          </p:spPr>
          <p:txBody>
            <a:bodyPr wrap="none" lIns="0" tIns="0" rIns="0" bIns="0" rtlCol="0" anchor="ctr">
              <a:noAutofit/>
            </a:bodyPr>
            <a:lstStyle/>
            <a:p>
              <a:pPr algn="r"/>
              <a:r>
                <a:rPr lang="en-US" sz="800" dirty="0"/>
                <a:t>10jun2012</a:t>
              </a:r>
            </a:p>
          </p:txBody>
        </p:sp>
        <p:cxnSp>
          <p:nvCxnSpPr>
            <p:cNvPr id="69" name="Straight Connector 68"/>
            <p:cNvCxnSpPr/>
            <p:nvPr/>
          </p:nvCxnSpPr>
          <p:spPr>
            <a:xfrm>
              <a:off x="5001558"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4749838" y="5463182"/>
              <a:ext cx="504965" cy="151075"/>
            </a:xfrm>
            <a:prstGeom prst="rect">
              <a:avLst/>
            </a:prstGeom>
            <a:noFill/>
          </p:spPr>
          <p:txBody>
            <a:bodyPr wrap="none" lIns="0" tIns="0" rIns="0" bIns="0" rtlCol="0" anchor="ctr">
              <a:noAutofit/>
            </a:bodyPr>
            <a:lstStyle/>
            <a:p>
              <a:pPr algn="r"/>
              <a:r>
                <a:rPr lang="en-US" sz="800" dirty="0"/>
                <a:t>17jun2012</a:t>
              </a:r>
            </a:p>
          </p:txBody>
        </p:sp>
        <p:cxnSp>
          <p:nvCxnSpPr>
            <p:cNvPr id="71" name="Straight Connector 70"/>
            <p:cNvCxnSpPr/>
            <p:nvPr/>
          </p:nvCxnSpPr>
          <p:spPr>
            <a:xfrm>
              <a:off x="5125383"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rot="16200000">
              <a:off x="4873663" y="5463182"/>
              <a:ext cx="504965" cy="151075"/>
            </a:xfrm>
            <a:prstGeom prst="rect">
              <a:avLst/>
            </a:prstGeom>
            <a:noFill/>
          </p:spPr>
          <p:txBody>
            <a:bodyPr wrap="none" lIns="0" tIns="0" rIns="0" bIns="0" rtlCol="0" anchor="ctr">
              <a:noAutofit/>
            </a:bodyPr>
            <a:lstStyle/>
            <a:p>
              <a:pPr algn="r"/>
              <a:r>
                <a:rPr lang="en-US" sz="800" dirty="0"/>
                <a:t>24jun2012</a:t>
              </a:r>
            </a:p>
          </p:txBody>
        </p:sp>
        <p:sp>
          <p:nvSpPr>
            <p:cNvPr id="73" name="TextBox 72"/>
            <p:cNvSpPr txBox="1"/>
            <p:nvPr/>
          </p:nvSpPr>
          <p:spPr>
            <a:xfrm rot="16200000">
              <a:off x="1530211" y="4404684"/>
              <a:ext cx="780500" cy="151075"/>
            </a:xfrm>
            <a:prstGeom prst="rect">
              <a:avLst/>
            </a:prstGeom>
            <a:noFill/>
          </p:spPr>
          <p:txBody>
            <a:bodyPr wrap="none" lIns="0" tIns="0" rIns="0" bIns="0" rtlCol="0" anchor="ctr">
              <a:noAutofit/>
            </a:bodyPr>
            <a:lstStyle/>
            <a:p>
              <a:pPr algn="ctr"/>
              <a:r>
                <a:rPr lang="en-US" sz="800" dirty="0"/>
                <a:t>Count of Clicks</a:t>
              </a:r>
            </a:p>
          </p:txBody>
        </p:sp>
        <p:grpSp>
          <p:nvGrpSpPr>
            <p:cNvPr id="74" name="Group 73"/>
            <p:cNvGrpSpPr/>
            <p:nvPr/>
          </p:nvGrpSpPr>
          <p:grpSpPr>
            <a:xfrm>
              <a:off x="1920240" y="5844845"/>
              <a:ext cx="3262332" cy="213413"/>
              <a:chOff x="1920240" y="6031403"/>
              <a:chExt cx="3262332" cy="213413"/>
            </a:xfrm>
          </p:grpSpPr>
          <p:grpSp>
            <p:nvGrpSpPr>
              <p:cNvPr id="120" name="Group 119"/>
              <p:cNvGrpSpPr/>
              <p:nvPr/>
            </p:nvGrpSpPr>
            <p:grpSpPr>
              <a:xfrm>
                <a:off x="1995334" y="6062572"/>
                <a:ext cx="2877528" cy="151075"/>
                <a:chOff x="1995334" y="6054600"/>
                <a:chExt cx="2877528" cy="151075"/>
              </a:xfrm>
            </p:grpSpPr>
            <p:cxnSp>
              <p:nvCxnSpPr>
                <p:cNvPr id="122" name="Straight Connector 121"/>
                <p:cNvCxnSpPr/>
                <p:nvPr/>
              </p:nvCxnSpPr>
              <p:spPr>
                <a:xfrm>
                  <a:off x="1995334" y="6130138"/>
                  <a:ext cx="307289" cy="0"/>
                </a:xfrm>
                <a:prstGeom prst="line">
                  <a:avLst/>
                </a:prstGeom>
                <a:noFill/>
                <a:ln w="19050">
                  <a:solidFill>
                    <a:srgbClr val="7099B2"/>
                  </a:solidFill>
                </a:ln>
              </p:spPr>
              <p:style>
                <a:lnRef idx="2">
                  <a:schemeClr val="accent1">
                    <a:shade val="50000"/>
                  </a:schemeClr>
                </a:lnRef>
                <a:fillRef idx="1">
                  <a:schemeClr val="accent1"/>
                </a:fillRef>
                <a:effectRef idx="0">
                  <a:schemeClr val="accent1"/>
                </a:effectRef>
                <a:fontRef idx="minor">
                  <a:schemeClr val="lt1"/>
                </a:fontRef>
              </p:style>
            </p:cxnSp>
            <p:sp>
              <p:nvSpPr>
                <p:cNvPr id="123" name="TextBox 122"/>
                <p:cNvSpPr txBox="1"/>
                <p:nvPr/>
              </p:nvSpPr>
              <p:spPr>
                <a:xfrm>
                  <a:off x="2330948" y="6054600"/>
                  <a:ext cx="504965" cy="151075"/>
                </a:xfrm>
                <a:prstGeom prst="rect">
                  <a:avLst/>
                </a:prstGeom>
                <a:noFill/>
              </p:spPr>
              <p:txBody>
                <a:bodyPr wrap="none" lIns="0" tIns="0" rIns="0" bIns="0" rtlCol="0" anchor="ctr">
                  <a:noAutofit/>
                </a:bodyPr>
                <a:lstStyle/>
                <a:p>
                  <a:r>
                    <a:rPr lang="en-US" sz="1000" dirty="0"/>
                    <a:t>MSN Paid</a:t>
                  </a:r>
                </a:p>
              </p:txBody>
            </p:sp>
            <p:cxnSp>
              <p:nvCxnSpPr>
                <p:cNvPr id="124" name="Straight Connector 123"/>
                <p:cNvCxnSpPr/>
                <p:nvPr/>
              </p:nvCxnSpPr>
              <p:spPr>
                <a:xfrm>
                  <a:off x="2947393" y="6130138"/>
                  <a:ext cx="307289" cy="0"/>
                </a:xfrm>
                <a:prstGeom prst="line">
                  <a:avLst/>
                </a:prstGeom>
                <a:noFill/>
                <a:ln w="19050">
                  <a:solidFill>
                    <a:srgbClr val="C47A83"/>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25" name="TextBox 124"/>
                <p:cNvSpPr txBox="1"/>
                <p:nvPr/>
              </p:nvSpPr>
              <p:spPr>
                <a:xfrm>
                  <a:off x="3283007" y="6054600"/>
                  <a:ext cx="504965" cy="151075"/>
                </a:xfrm>
                <a:prstGeom prst="rect">
                  <a:avLst/>
                </a:prstGeom>
                <a:noFill/>
              </p:spPr>
              <p:txBody>
                <a:bodyPr wrap="none" lIns="0" tIns="0" rIns="0" bIns="0" rtlCol="0" anchor="ctr">
                  <a:noAutofit/>
                </a:bodyPr>
                <a:lstStyle/>
                <a:p>
                  <a:r>
                    <a:rPr lang="en-US" sz="1000" dirty="0"/>
                    <a:t>MSN Natural</a:t>
                  </a:r>
                </a:p>
              </p:txBody>
            </p:sp>
            <p:cxnSp>
              <p:nvCxnSpPr>
                <p:cNvPr id="126" name="Straight Connector 125"/>
                <p:cNvCxnSpPr/>
                <p:nvPr/>
              </p:nvCxnSpPr>
              <p:spPr>
                <a:xfrm>
                  <a:off x="4032283" y="6130138"/>
                  <a:ext cx="307289" cy="0"/>
                </a:xfrm>
                <a:prstGeom prst="line">
                  <a:avLst/>
                </a:prstGeom>
                <a:noFill/>
                <a:ln w="19050">
                  <a:solidFill>
                    <a:srgbClr val="8FAA6B"/>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27" name="TextBox 126"/>
                <p:cNvSpPr txBox="1"/>
                <p:nvPr/>
              </p:nvSpPr>
              <p:spPr>
                <a:xfrm>
                  <a:off x="4367897" y="6054600"/>
                  <a:ext cx="504965" cy="151075"/>
                </a:xfrm>
                <a:prstGeom prst="rect">
                  <a:avLst/>
                </a:prstGeom>
                <a:noFill/>
              </p:spPr>
              <p:txBody>
                <a:bodyPr wrap="none" lIns="0" tIns="0" rIns="0" bIns="0" rtlCol="0" anchor="ctr">
                  <a:noAutofit/>
                </a:bodyPr>
                <a:lstStyle/>
                <a:p>
                  <a:r>
                    <a:rPr lang="en-US" sz="1000" dirty="0" err="1"/>
                    <a:t>Goog</a:t>
                  </a:r>
                  <a:r>
                    <a:rPr lang="en-US" sz="1000" dirty="0"/>
                    <a:t> Natural</a:t>
                  </a:r>
                </a:p>
              </p:txBody>
            </p:sp>
          </p:grpSp>
          <p:sp>
            <p:nvSpPr>
              <p:cNvPr id="121" name="Rectangle 120"/>
              <p:cNvSpPr/>
              <p:nvPr/>
            </p:nvSpPr>
            <p:spPr>
              <a:xfrm>
                <a:off x="1920240" y="6031403"/>
                <a:ext cx="3262332" cy="21341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75" name="TextBox 74"/>
            <p:cNvSpPr txBox="1"/>
            <p:nvPr/>
          </p:nvSpPr>
          <p:spPr>
            <a:xfrm>
              <a:off x="3130828" y="6262496"/>
              <a:ext cx="937968" cy="151075"/>
            </a:xfrm>
            <a:prstGeom prst="rect">
              <a:avLst/>
            </a:prstGeom>
            <a:noFill/>
          </p:spPr>
          <p:txBody>
            <a:bodyPr wrap="none" lIns="0" tIns="0" rIns="0" bIns="0" rtlCol="0" anchor="ctr">
              <a:noAutofit/>
            </a:bodyPr>
            <a:lstStyle/>
            <a:p>
              <a:pPr algn="ctr"/>
              <a:r>
                <a:rPr lang="en-US" sz="1400" b="1" dirty="0"/>
                <a:t>(a) MSN Test</a:t>
              </a:r>
            </a:p>
          </p:txBody>
        </p:sp>
        <p:sp>
          <p:nvSpPr>
            <p:cNvPr id="76" name="Freeform 75"/>
            <p:cNvSpPr/>
            <p:nvPr/>
          </p:nvSpPr>
          <p:spPr>
            <a:xfrm>
              <a:off x="5484701" y="3725585"/>
              <a:ext cx="3202099" cy="1509270"/>
            </a:xfrm>
            <a:custGeom>
              <a:avLst/>
              <a:gdLst>
                <a:gd name="connsiteX0" fmla="*/ 0 w 3202099"/>
                <a:gd name="connsiteY0" fmla="*/ 0 h 1509270"/>
                <a:gd name="connsiteX1" fmla="*/ 0 w 3202099"/>
                <a:gd name="connsiteY1" fmla="*/ 1509270 h 1509270"/>
                <a:gd name="connsiteX2" fmla="*/ 3202099 w 3202099"/>
                <a:gd name="connsiteY2" fmla="*/ 1509270 h 1509270"/>
              </a:gdLst>
              <a:ahLst/>
              <a:cxnLst>
                <a:cxn ang="0">
                  <a:pos x="connsiteX0" y="connsiteY0"/>
                </a:cxn>
                <a:cxn ang="0">
                  <a:pos x="connsiteX1" y="connsiteY1"/>
                </a:cxn>
                <a:cxn ang="0">
                  <a:pos x="connsiteX2" y="connsiteY2"/>
                </a:cxn>
              </a:cxnLst>
              <a:rect l="l" t="t" r="r" b="b"/>
              <a:pathLst>
                <a:path w="3202099" h="1509270">
                  <a:moveTo>
                    <a:pt x="0" y="0"/>
                  </a:moveTo>
                  <a:lnTo>
                    <a:pt x="0" y="1509270"/>
                  </a:lnTo>
                  <a:lnTo>
                    <a:pt x="3202099" y="150927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77" name="Straight Connector 76"/>
            <p:cNvCxnSpPr/>
            <p:nvPr/>
          </p:nvCxnSpPr>
          <p:spPr>
            <a:xfrm>
              <a:off x="5747207"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rot="16200000">
              <a:off x="5495487" y="5463182"/>
              <a:ext cx="504965" cy="151075"/>
            </a:xfrm>
            <a:prstGeom prst="rect">
              <a:avLst/>
            </a:prstGeom>
            <a:noFill/>
          </p:spPr>
          <p:txBody>
            <a:bodyPr wrap="none" lIns="0" tIns="0" rIns="0" bIns="0" rtlCol="0" anchor="ctr">
              <a:noAutofit/>
            </a:bodyPr>
            <a:lstStyle/>
            <a:p>
              <a:pPr algn="r"/>
              <a:r>
                <a:rPr lang="en-US" sz="800" dirty="0"/>
                <a:t>08jun2012</a:t>
              </a:r>
            </a:p>
          </p:txBody>
        </p:sp>
        <p:sp>
          <p:nvSpPr>
            <p:cNvPr id="79" name="Freeform 78"/>
            <p:cNvSpPr/>
            <p:nvPr/>
          </p:nvSpPr>
          <p:spPr>
            <a:xfrm>
              <a:off x="5571577" y="3762819"/>
              <a:ext cx="3008752" cy="711478"/>
            </a:xfrm>
            <a:custGeom>
              <a:avLst/>
              <a:gdLst>
                <a:gd name="connsiteX0" fmla="*/ 0 w 3008752"/>
                <a:gd name="connsiteY0" fmla="*/ 561166 h 711478"/>
                <a:gd name="connsiteX1" fmla="*/ 65135 w 3008752"/>
                <a:gd name="connsiteY1" fmla="*/ 360749 h 711478"/>
                <a:gd name="connsiteX2" fmla="*/ 110229 w 3008752"/>
                <a:gd name="connsiteY2" fmla="*/ 445926 h 711478"/>
                <a:gd name="connsiteX3" fmla="*/ 155323 w 3008752"/>
                <a:gd name="connsiteY3" fmla="*/ 488515 h 711478"/>
                <a:gd name="connsiteX4" fmla="*/ 202922 w 3008752"/>
                <a:gd name="connsiteY4" fmla="*/ 568681 h 711478"/>
                <a:gd name="connsiteX5" fmla="*/ 268057 w 3008752"/>
                <a:gd name="connsiteY5" fmla="*/ 383296 h 711478"/>
                <a:gd name="connsiteX6" fmla="*/ 348224 w 3008752"/>
                <a:gd name="connsiteY6" fmla="*/ 478494 h 711478"/>
                <a:gd name="connsiteX7" fmla="*/ 380791 w 3008752"/>
                <a:gd name="connsiteY7" fmla="*/ 538619 h 711478"/>
                <a:gd name="connsiteX8" fmla="*/ 415864 w 3008752"/>
                <a:gd name="connsiteY8" fmla="*/ 581207 h 711478"/>
                <a:gd name="connsiteX9" fmla="*/ 463463 w 3008752"/>
                <a:gd name="connsiteY9" fmla="*/ 385801 h 711478"/>
                <a:gd name="connsiteX10" fmla="*/ 553650 w 3008752"/>
                <a:gd name="connsiteY10" fmla="*/ 478494 h 711478"/>
                <a:gd name="connsiteX11" fmla="*/ 611270 w 3008752"/>
                <a:gd name="connsiteY11" fmla="*/ 596239 h 711478"/>
                <a:gd name="connsiteX12" fmla="*/ 668890 w 3008752"/>
                <a:gd name="connsiteY12" fmla="*/ 375780 h 711478"/>
                <a:gd name="connsiteX13" fmla="*/ 751562 w 3008752"/>
                <a:gd name="connsiteY13" fmla="*/ 483504 h 711478"/>
                <a:gd name="connsiteX14" fmla="*/ 811687 w 3008752"/>
                <a:gd name="connsiteY14" fmla="*/ 598744 h 711478"/>
                <a:gd name="connsiteX15" fmla="*/ 854275 w 3008752"/>
                <a:gd name="connsiteY15" fmla="*/ 383296 h 711478"/>
                <a:gd name="connsiteX16" fmla="*/ 869306 w 3008752"/>
                <a:gd name="connsiteY16" fmla="*/ 255531 h 711478"/>
                <a:gd name="connsiteX17" fmla="*/ 899369 w 3008752"/>
                <a:gd name="connsiteY17" fmla="*/ 177869 h 711478"/>
                <a:gd name="connsiteX18" fmla="*/ 926926 w 3008752"/>
                <a:gd name="connsiteY18" fmla="*/ 313150 h 711478"/>
                <a:gd name="connsiteX19" fmla="*/ 949473 w 3008752"/>
                <a:gd name="connsiteY19" fmla="*/ 155322 h 711478"/>
                <a:gd name="connsiteX20" fmla="*/ 1014608 w 3008752"/>
                <a:gd name="connsiteY20" fmla="*/ 263046 h 711478"/>
                <a:gd name="connsiteX21" fmla="*/ 1072228 w 3008752"/>
                <a:gd name="connsiteY21" fmla="*/ 55114 h 711478"/>
                <a:gd name="connsiteX22" fmla="*/ 1162415 w 3008752"/>
                <a:gd name="connsiteY22" fmla="*/ 117744 h 711478"/>
                <a:gd name="connsiteX23" fmla="*/ 1222540 w 3008752"/>
                <a:gd name="connsiteY23" fmla="*/ 255531 h 711478"/>
                <a:gd name="connsiteX24" fmla="*/ 1275150 w 3008752"/>
                <a:gd name="connsiteY24" fmla="*/ 0 h 711478"/>
                <a:gd name="connsiteX25" fmla="*/ 1362832 w 3008752"/>
                <a:gd name="connsiteY25" fmla="*/ 150312 h 711478"/>
                <a:gd name="connsiteX26" fmla="*/ 1412936 w 3008752"/>
                <a:gd name="connsiteY26" fmla="*/ 303129 h 711478"/>
                <a:gd name="connsiteX27" fmla="*/ 1480576 w 3008752"/>
                <a:gd name="connsiteY27" fmla="*/ 75156 h 711478"/>
                <a:gd name="connsiteX28" fmla="*/ 1530681 w 3008752"/>
                <a:gd name="connsiteY28" fmla="*/ 167848 h 711478"/>
                <a:gd name="connsiteX29" fmla="*/ 1568259 w 3008752"/>
                <a:gd name="connsiteY29" fmla="*/ 192900 h 711478"/>
                <a:gd name="connsiteX30" fmla="*/ 1615858 w 3008752"/>
                <a:gd name="connsiteY30" fmla="*/ 345718 h 711478"/>
                <a:gd name="connsiteX31" fmla="*/ 1686003 w 3008752"/>
                <a:gd name="connsiteY31" fmla="*/ 155322 h 711478"/>
                <a:gd name="connsiteX32" fmla="*/ 1713561 w 3008752"/>
                <a:gd name="connsiteY32" fmla="*/ 222963 h 711478"/>
                <a:gd name="connsiteX33" fmla="*/ 1738613 w 3008752"/>
                <a:gd name="connsiteY33" fmla="*/ 195406 h 711478"/>
                <a:gd name="connsiteX34" fmla="*/ 1766170 w 3008752"/>
                <a:gd name="connsiteY34" fmla="*/ 365760 h 711478"/>
                <a:gd name="connsiteX35" fmla="*/ 1803748 w 3008752"/>
                <a:gd name="connsiteY35" fmla="*/ 408348 h 711478"/>
                <a:gd name="connsiteX36" fmla="*/ 1828800 w 3008752"/>
                <a:gd name="connsiteY36" fmla="*/ 568681 h 711478"/>
                <a:gd name="connsiteX37" fmla="*/ 1891430 w 3008752"/>
                <a:gd name="connsiteY37" fmla="*/ 415864 h 711478"/>
                <a:gd name="connsiteX38" fmla="*/ 1946545 w 3008752"/>
                <a:gd name="connsiteY38" fmla="*/ 455947 h 711478"/>
                <a:gd name="connsiteX39" fmla="*/ 1964081 w 3008752"/>
                <a:gd name="connsiteY39" fmla="*/ 566176 h 711478"/>
                <a:gd name="connsiteX40" fmla="*/ 1976607 w 3008752"/>
                <a:gd name="connsiteY40" fmla="*/ 636322 h 711478"/>
                <a:gd name="connsiteX41" fmla="*/ 2034227 w 3008752"/>
                <a:gd name="connsiteY41" fmla="*/ 711478 h 711478"/>
                <a:gd name="connsiteX42" fmla="*/ 2086836 w 3008752"/>
                <a:gd name="connsiteY42" fmla="*/ 546134 h 711478"/>
                <a:gd name="connsiteX43" fmla="*/ 2149466 w 3008752"/>
                <a:gd name="connsiteY43" fmla="*/ 593733 h 711478"/>
                <a:gd name="connsiteX44" fmla="*/ 2209591 w 3008752"/>
                <a:gd name="connsiteY44" fmla="*/ 616280 h 711478"/>
                <a:gd name="connsiteX45" fmla="*/ 2234643 w 3008752"/>
                <a:gd name="connsiteY45" fmla="*/ 663879 h 711478"/>
                <a:gd name="connsiteX46" fmla="*/ 2287253 w 3008752"/>
                <a:gd name="connsiteY46" fmla="*/ 393317 h 711478"/>
                <a:gd name="connsiteX47" fmla="*/ 2382450 w 3008752"/>
                <a:gd name="connsiteY47" fmla="*/ 438411 h 711478"/>
                <a:gd name="connsiteX48" fmla="*/ 2432555 w 3008752"/>
                <a:gd name="connsiteY48" fmla="*/ 511062 h 711478"/>
                <a:gd name="connsiteX49" fmla="*/ 2477648 w 3008752"/>
                <a:gd name="connsiteY49" fmla="*/ 383296 h 711478"/>
                <a:gd name="connsiteX50" fmla="*/ 2487669 w 3008752"/>
                <a:gd name="connsiteY50" fmla="*/ 360749 h 711478"/>
                <a:gd name="connsiteX51" fmla="*/ 2567836 w 3008752"/>
                <a:gd name="connsiteY51" fmla="*/ 463463 h 711478"/>
                <a:gd name="connsiteX52" fmla="*/ 2637981 w 3008752"/>
                <a:gd name="connsiteY52" fmla="*/ 531103 h 711478"/>
                <a:gd name="connsiteX53" fmla="*/ 2673054 w 3008752"/>
                <a:gd name="connsiteY53" fmla="*/ 458452 h 711478"/>
                <a:gd name="connsiteX54" fmla="*/ 2703117 w 3008752"/>
                <a:gd name="connsiteY54" fmla="*/ 373275 h 711478"/>
                <a:gd name="connsiteX55" fmla="*/ 2793304 w 3008752"/>
                <a:gd name="connsiteY55" fmla="*/ 491020 h 711478"/>
                <a:gd name="connsiteX56" fmla="*/ 2835893 w 3008752"/>
                <a:gd name="connsiteY56" fmla="*/ 526093 h 711478"/>
                <a:gd name="connsiteX57" fmla="*/ 2888502 w 3008752"/>
                <a:gd name="connsiteY57" fmla="*/ 393317 h 711478"/>
                <a:gd name="connsiteX58" fmla="*/ 2941111 w 3008752"/>
                <a:gd name="connsiteY58" fmla="*/ 440916 h 711478"/>
                <a:gd name="connsiteX59" fmla="*/ 2978689 w 3008752"/>
                <a:gd name="connsiteY59" fmla="*/ 428390 h 711478"/>
                <a:gd name="connsiteX60" fmla="*/ 3008752 w 3008752"/>
                <a:gd name="connsiteY60" fmla="*/ 463463 h 71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08752" h="711478">
                  <a:moveTo>
                    <a:pt x="0" y="561166"/>
                  </a:moveTo>
                  <a:lnTo>
                    <a:pt x="65135" y="360749"/>
                  </a:lnTo>
                  <a:lnTo>
                    <a:pt x="110229" y="445926"/>
                  </a:lnTo>
                  <a:lnTo>
                    <a:pt x="155323" y="488515"/>
                  </a:lnTo>
                  <a:lnTo>
                    <a:pt x="202922" y="568681"/>
                  </a:lnTo>
                  <a:lnTo>
                    <a:pt x="268057" y="383296"/>
                  </a:lnTo>
                  <a:lnTo>
                    <a:pt x="348224" y="478494"/>
                  </a:lnTo>
                  <a:lnTo>
                    <a:pt x="380791" y="538619"/>
                  </a:lnTo>
                  <a:lnTo>
                    <a:pt x="415864" y="581207"/>
                  </a:lnTo>
                  <a:lnTo>
                    <a:pt x="463463" y="385801"/>
                  </a:lnTo>
                  <a:lnTo>
                    <a:pt x="553650" y="478494"/>
                  </a:lnTo>
                  <a:lnTo>
                    <a:pt x="611270" y="596239"/>
                  </a:lnTo>
                  <a:lnTo>
                    <a:pt x="668890" y="375780"/>
                  </a:lnTo>
                  <a:lnTo>
                    <a:pt x="751562" y="483504"/>
                  </a:lnTo>
                  <a:lnTo>
                    <a:pt x="811687" y="598744"/>
                  </a:lnTo>
                  <a:lnTo>
                    <a:pt x="854275" y="383296"/>
                  </a:lnTo>
                  <a:lnTo>
                    <a:pt x="869306" y="255531"/>
                  </a:lnTo>
                  <a:lnTo>
                    <a:pt x="899369" y="177869"/>
                  </a:lnTo>
                  <a:lnTo>
                    <a:pt x="926926" y="313150"/>
                  </a:lnTo>
                  <a:lnTo>
                    <a:pt x="949473" y="155322"/>
                  </a:lnTo>
                  <a:lnTo>
                    <a:pt x="1014608" y="263046"/>
                  </a:lnTo>
                  <a:lnTo>
                    <a:pt x="1072228" y="55114"/>
                  </a:lnTo>
                  <a:lnTo>
                    <a:pt x="1162415" y="117744"/>
                  </a:lnTo>
                  <a:lnTo>
                    <a:pt x="1222540" y="255531"/>
                  </a:lnTo>
                  <a:lnTo>
                    <a:pt x="1275150" y="0"/>
                  </a:lnTo>
                  <a:lnTo>
                    <a:pt x="1362832" y="150312"/>
                  </a:lnTo>
                  <a:lnTo>
                    <a:pt x="1412936" y="303129"/>
                  </a:lnTo>
                  <a:lnTo>
                    <a:pt x="1480576" y="75156"/>
                  </a:lnTo>
                  <a:lnTo>
                    <a:pt x="1530681" y="167848"/>
                  </a:lnTo>
                  <a:lnTo>
                    <a:pt x="1568259" y="192900"/>
                  </a:lnTo>
                  <a:lnTo>
                    <a:pt x="1615858" y="345718"/>
                  </a:lnTo>
                  <a:lnTo>
                    <a:pt x="1686003" y="155322"/>
                  </a:lnTo>
                  <a:lnTo>
                    <a:pt x="1713561" y="222963"/>
                  </a:lnTo>
                  <a:lnTo>
                    <a:pt x="1738613" y="195406"/>
                  </a:lnTo>
                  <a:lnTo>
                    <a:pt x="1766170" y="365760"/>
                  </a:lnTo>
                  <a:lnTo>
                    <a:pt x="1803748" y="408348"/>
                  </a:lnTo>
                  <a:lnTo>
                    <a:pt x="1828800" y="568681"/>
                  </a:lnTo>
                  <a:lnTo>
                    <a:pt x="1891430" y="415864"/>
                  </a:lnTo>
                  <a:lnTo>
                    <a:pt x="1946545" y="455947"/>
                  </a:lnTo>
                  <a:lnTo>
                    <a:pt x="1964081" y="566176"/>
                  </a:lnTo>
                  <a:lnTo>
                    <a:pt x="1976607" y="636322"/>
                  </a:lnTo>
                  <a:lnTo>
                    <a:pt x="2034227" y="711478"/>
                  </a:lnTo>
                  <a:lnTo>
                    <a:pt x="2086836" y="546134"/>
                  </a:lnTo>
                  <a:lnTo>
                    <a:pt x="2149466" y="593733"/>
                  </a:lnTo>
                  <a:lnTo>
                    <a:pt x="2209591" y="616280"/>
                  </a:lnTo>
                  <a:lnTo>
                    <a:pt x="2234643" y="663879"/>
                  </a:lnTo>
                  <a:lnTo>
                    <a:pt x="2287253" y="393317"/>
                  </a:lnTo>
                  <a:lnTo>
                    <a:pt x="2382450" y="438411"/>
                  </a:lnTo>
                  <a:lnTo>
                    <a:pt x="2432555" y="511062"/>
                  </a:lnTo>
                  <a:lnTo>
                    <a:pt x="2477648" y="383296"/>
                  </a:lnTo>
                  <a:lnTo>
                    <a:pt x="2487669" y="360749"/>
                  </a:lnTo>
                  <a:lnTo>
                    <a:pt x="2567836" y="463463"/>
                  </a:lnTo>
                  <a:lnTo>
                    <a:pt x="2637981" y="531103"/>
                  </a:lnTo>
                  <a:lnTo>
                    <a:pt x="2673054" y="458452"/>
                  </a:lnTo>
                  <a:lnTo>
                    <a:pt x="2703117" y="373275"/>
                  </a:lnTo>
                  <a:lnTo>
                    <a:pt x="2793304" y="491020"/>
                  </a:lnTo>
                  <a:lnTo>
                    <a:pt x="2835893" y="526093"/>
                  </a:lnTo>
                  <a:lnTo>
                    <a:pt x="2888502" y="393317"/>
                  </a:lnTo>
                  <a:lnTo>
                    <a:pt x="2941111" y="440916"/>
                  </a:lnTo>
                  <a:lnTo>
                    <a:pt x="2978689" y="428390"/>
                  </a:lnTo>
                  <a:lnTo>
                    <a:pt x="3008752" y="463463"/>
                  </a:lnTo>
                </a:path>
              </a:pathLst>
            </a:custGeom>
            <a:noFill/>
            <a:ln w="19050">
              <a:solidFill>
                <a:srgbClr val="C47A8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0" name="Freeform 79"/>
            <p:cNvSpPr/>
            <p:nvPr/>
          </p:nvSpPr>
          <p:spPr>
            <a:xfrm>
              <a:off x="5556546" y="4649661"/>
              <a:ext cx="3026288" cy="528599"/>
            </a:xfrm>
            <a:custGeom>
              <a:avLst/>
              <a:gdLst>
                <a:gd name="connsiteX0" fmla="*/ 0 w 3026288"/>
                <a:gd name="connsiteY0" fmla="*/ 217953 h 528599"/>
                <a:gd name="connsiteX1" fmla="*/ 52609 w 3026288"/>
                <a:gd name="connsiteY1" fmla="*/ 187891 h 528599"/>
                <a:gd name="connsiteX2" fmla="*/ 70146 w 3026288"/>
                <a:gd name="connsiteY2" fmla="*/ 140292 h 528599"/>
                <a:gd name="connsiteX3" fmla="*/ 140291 w 3026288"/>
                <a:gd name="connsiteY3" fmla="*/ 177870 h 528599"/>
                <a:gd name="connsiteX4" fmla="*/ 192901 w 3026288"/>
                <a:gd name="connsiteY4" fmla="*/ 202922 h 528599"/>
                <a:gd name="connsiteX5" fmla="*/ 220458 w 3026288"/>
                <a:gd name="connsiteY5" fmla="*/ 225469 h 528599"/>
                <a:gd name="connsiteX6" fmla="*/ 250520 w 3026288"/>
                <a:gd name="connsiteY6" fmla="*/ 195406 h 528599"/>
                <a:gd name="connsiteX7" fmla="*/ 273067 w 3026288"/>
                <a:gd name="connsiteY7" fmla="*/ 152818 h 528599"/>
                <a:gd name="connsiteX8" fmla="*/ 310645 w 3026288"/>
                <a:gd name="connsiteY8" fmla="*/ 167849 h 528599"/>
                <a:gd name="connsiteX9" fmla="*/ 338202 w 3026288"/>
                <a:gd name="connsiteY9" fmla="*/ 187891 h 528599"/>
                <a:gd name="connsiteX10" fmla="*/ 365760 w 3026288"/>
                <a:gd name="connsiteY10" fmla="*/ 192901 h 528599"/>
                <a:gd name="connsiteX11" fmla="*/ 423379 w 3026288"/>
                <a:gd name="connsiteY11" fmla="*/ 245511 h 528599"/>
                <a:gd name="connsiteX12" fmla="*/ 453442 w 3026288"/>
                <a:gd name="connsiteY12" fmla="*/ 212943 h 528599"/>
                <a:gd name="connsiteX13" fmla="*/ 475989 w 3026288"/>
                <a:gd name="connsiteY13" fmla="*/ 157828 h 528599"/>
                <a:gd name="connsiteX14" fmla="*/ 513567 w 3026288"/>
                <a:gd name="connsiteY14" fmla="*/ 172860 h 528599"/>
                <a:gd name="connsiteX15" fmla="*/ 541124 w 3026288"/>
                <a:gd name="connsiteY15" fmla="*/ 175365 h 528599"/>
                <a:gd name="connsiteX16" fmla="*/ 628806 w 3026288"/>
                <a:gd name="connsiteY16" fmla="*/ 227974 h 528599"/>
                <a:gd name="connsiteX17" fmla="*/ 681416 w 3026288"/>
                <a:gd name="connsiteY17" fmla="*/ 160334 h 528599"/>
                <a:gd name="connsiteX18" fmla="*/ 774108 w 3026288"/>
                <a:gd name="connsiteY18" fmla="*/ 205427 h 528599"/>
                <a:gd name="connsiteX19" fmla="*/ 831728 w 3026288"/>
                <a:gd name="connsiteY19" fmla="*/ 250521 h 528599"/>
                <a:gd name="connsiteX20" fmla="*/ 859285 w 3026288"/>
                <a:gd name="connsiteY20" fmla="*/ 220458 h 528599"/>
                <a:gd name="connsiteX21" fmla="*/ 909389 w 3026288"/>
                <a:gd name="connsiteY21" fmla="*/ 528599 h 528599"/>
                <a:gd name="connsiteX22" fmla="*/ 1573269 w 3026288"/>
                <a:gd name="connsiteY22" fmla="*/ 528599 h 528599"/>
                <a:gd name="connsiteX23" fmla="*/ 1605836 w 3026288"/>
                <a:gd name="connsiteY23" fmla="*/ 506052 h 528599"/>
                <a:gd name="connsiteX24" fmla="*/ 1721076 w 3026288"/>
                <a:gd name="connsiteY24" fmla="*/ 498536 h 528599"/>
                <a:gd name="connsiteX25" fmla="*/ 1751138 w 3026288"/>
                <a:gd name="connsiteY25" fmla="*/ 526094 h 528599"/>
                <a:gd name="connsiteX26" fmla="*/ 1786211 w 3026288"/>
                <a:gd name="connsiteY26" fmla="*/ 348224 h 528599"/>
                <a:gd name="connsiteX27" fmla="*/ 1816274 w 3026288"/>
                <a:gd name="connsiteY27" fmla="*/ 385802 h 528599"/>
                <a:gd name="connsiteX28" fmla="*/ 1836315 w 3026288"/>
                <a:gd name="connsiteY28" fmla="*/ 197912 h 528599"/>
                <a:gd name="connsiteX29" fmla="*/ 1868883 w 3026288"/>
                <a:gd name="connsiteY29" fmla="*/ 145302 h 528599"/>
                <a:gd name="connsiteX30" fmla="*/ 1896440 w 3026288"/>
                <a:gd name="connsiteY30" fmla="*/ 145302 h 528599"/>
                <a:gd name="connsiteX31" fmla="*/ 1926503 w 3026288"/>
                <a:gd name="connsiteY31" fmla="*/ 182880 h 528599"/>
                <a:gd name="connsiteX32" fmla="*/ 1956565 w 3026288"/>
                <a:gd name="connsiteY32" fmla="*/ 182880 h 528599"/>
                <a:gd name="connsiteX33" fmla="*/ 1984122 w 3026288"/>
                <a:gd name="connsiteY33" fmla="*/ 35073 h 528599"/>
                <a:gd name="connsiteX34" fmla="*/ 2049258 w 3026288"/>
                <a:gd name="connsiteY34" fmla="*/ 70146 h 528599"/>
                <a:gd name="connsiteX35" fmla="*/ 2104372 w 3026288"/>
                <a:gd name="connsiteY35" fmla="*/ 0 h 528599"/>
                <a:gd name="connsiteX36" fmla="*/ 2177023 w 3026288"/>
                <a:gd name="connsiteY36" fmla="*/ 40084 h 528599"/>
                <a:gd name="connsiteX37" fmla="*/ 2197065 w 3026288"/>
                <a:gd name="connsiteY37" fmla="*/ 45094 h 528599"/>
                <a:gd name="connsiteX38" fmla="*/ 2214601 w 3026288"/>
                <a:gd name="connsiteY38" fmla="*/ 97703 h 528599"/>
                <a:gd name="connsiteX39" fmla="*/ 2249674 w 3026288"/>
                <a:gd name="connsiteY39" fmla="*/ 112735 h 528599"/>
                <a:gd name="connsiteX40" fmla="*/ 2272221 w 3026288"/>
                <a:gd name="connsiteY40" fmla="*/ 167849 h 528599"/>
                <a:gd name="connsiteX41" fmla="*/ 2342367 w 3026288"/>
                <a:gd name="connsiteY41" fmla="*/ 200417 h 528599"/>
                <a:gd name="connsiteX42" fmla="*/ 2402492 w 3026288"/>
                <a:gd name="connsiteY42" fmla="*/ 210438 h 528599"/>
                <a:gd name="connsiteX43" fmla="*/ 2430049 w 3026288"/>
                <a:gd name="connsiteY43" fmla="*/ 235490 h 528599"/>
                <a:gd name="connsiteX44" fmla="*/ 2470132 w 3026288"/>
                <a:gd name="connsiteY44" fmla="*/ 207932 h 528599"/>
                <a:gd name="connsiteX45" fmla="*/ 2510216 w 3026288"/>
                <a:gd name="connsiteY45" fmla="*/ 180375 h 528599"/>
                <a:gd name="connsiteX46" fmla="*/ 2565330 w 3026288"/>
                <a:gd name="connsiteY46" fmla="*/ 190396 h 528599"/>
                <a:gd name="connsiteX47" fmla="*/ 2622950 w 3026288"/>
                <a:gd name="connsiteY47" fmla="*/ 225469 h 528599"/>
                <a:gd name="connsiteX48" fmla="*/ 2650507 w 3026288"/>
                <a:gd name="connsiteY48" fmla="*/ 227974 h 528599"/>
                <a:gd name="connsiteX49" fmla="*/ 2683075 w 3026288"/>
                <a:gd name="connsiteY49" fmla="*/ 202922 h 528599"/>
                <a:gd name="connsiteX50" fmla="*/ 2705622 w 3026288"/>
                <a:gd name="connsiteY50" fmla="*/ 167849 h 528599"/>
                <a:gd name="connsiteX51" fmla="*/ 2768252 w 3026288"/>
                <a:gd name="connsiteY51" fmla="*/ 197912 h 528599"/>
                <a:gd name="connsiteX52" fmla="*/ 2795809 w 3026288"/>
                <a:gd name="connsiteY52" fmla="*/ 172860 h 528599"/>
                <a:gd name="connsiteX53" fmla="*/ 2828377 w 3026288"/>
                <a:gd name="connsiteY53" fmla="*/ 195406 h 528599"/>
                <a:gd name="connsiteX54" fmla="*/ 2880986 w 3026288"/>
                <a:gd name="connsiteY54" fmla="*/ 157828 h 528599"/>
                <a:gd name="connsiteX55" fmla="*/ 2921069 w 3026288"/>
                <a:gd name="connsiteY55" fmla="*/ 155323 h 528599"/>
                <a:gd name="connsiteX56" fmla="*/ 2953637 w 3026288"/>
                <a:gd name="connsiteY56" fmla="*/ 175365 h 528599"/>
                <a:gd name="connsiteX57" fmla="*/ 2998731 w 3026288"/>
                <a:gd name="connsiteY57" fmla="*/ 160334 h 528599"/>
                <a:gd name="connsiteX58" fmla="*/ 3026288 w 3026288"/>
                <a:gd name="connsiteY58" fmla="*/ 207932 h 52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26288" h="528599">
                  <a:moveTo>
                    <a:pt x="0" y="217953"/>
                  </a:moveTo>
                  <a:lnTo>
                    <a:pt x="52609" y="187891"/>
                  </a:lnTo>
                  <a:lnTo>
                    <a:pt x="70146" y="140292"/>
                  </a:lnTo>
                  <a:lnTo>
                    <a:pt x="140291" y="177870"/>
                  </a:lnTo>
                  <a:lnTo>
                    <a:pt x="192901" y="202922"/>
                  </a:lnTo>
                  <a:lnTo>
                    <a:pt x="220458" y="225469"/>
                  </a:lnTo>
                  <a:lnTo>
                    <a:pt x="250520" y="195406"/>
                  </a:lnTo>
                  <a:lnTo>
                    <a:pt x="273067" y="152818"/>
                  </a:lnTo>
                  <a:lnTo>
                    <a:pt x="310645" y="167849"/>
                  </a:lnTo>
                  <a:lnTo>
                    <a:pt x="338202" y="187891"/>
                  </a:lnTo>
                  <a:lnTo>
                    <a:pt x="365760" y="192901"/>
                  </a:lnTo>
                  <a:lnTo>
                    <a:pt x="423379" y="245511"/>
                  </a:lnTo>
                  <a:lnTo>
                    <a:pt x="453442" y="212943"/>
                  </a:lnTo>
                  <a:lnTo>
                    <a:pt x="475989" y="157828"/>
                  </a:lnTo>
                  <a:lnTo>
                    <a:pt x="513567" y="172860"/>
                  </a:lnTo>
                  <a:lnTo>
                    <a:pt x="541124" y="175365"/>
                  </a:lnTo>
                  <a:lnTo>
                    <a:pt x="628806" y="227974"/>
                  </a:lnTo>
                  <a:lnTo>
                    <a:pt x="681416" y="160334"/>
                  </a:lnTo>
                  <a:lnTo>
                    <a:pt x="774108" y="205427"/>
                  </a:lnTo>
                  <a:lnTo>
                    <a:pt x="831728" y="250521"/>
                  </a:lnTo>
                  <a:lnTo>
                    <a:pt x="859285" y="220458"/>
                  </a:lnTo>
                  <a:lnTo>
                    <a:pt x="909389" y="528599"/>
                  </a:lnTo>
                  <a:lnTo>
                    <a:pt x="1573269" y="528599"/>
                  </a:lnTo>
                  <a:lnTo>
                    <a:pt x="1605836" y="506052"/>
                  </a:lnTo>
                  <a:lnTo>
                    <a:pt x="1721076" y="498536"/>
                  </a:lnTo>
                  <a:lnTo>
                    <a:pt x="1751138" y="526094"/>
                  </a:lnTo>
                  <a:lnTo>
                    <a:pt x="1786211" y="348224"/>
                  </a:lnTo>
                  <a:lnTo>
                    <a:pt x="1816274" y="385802"/>
                  </a:lnTo>
                  <a:lnTo>
                    <a:pt x="1836315" y="197912"/>
                  </a:lnTo>
                  <a:lnTo>
                    <a:pt x="1868883" y="145302"/>
                  </a:lnTo>
                  <a:lnTo>
                    <a:pt x="1896440" y="145302"/>
                  </a:lnTo>
                  <a:lnTo>
                    <a:pt x="1926503" y="182880"/>
                  </a:lnTo>
                  <a:lnTo>
                    <a:pt x="1956565" y="182880"/>
                  </a:lnTo>
                  <a:lnTo>
                    <a:pt x="1984122" y="35073"/>
                  </a:lnTo>
                  <a:lnTo>
                    <a:pt x="2049258" y="70146"/>
                  </a:lnTo>
                  <a:lnTo>
                    <a:pt x="2104372" y="0"/>
                  </a:lnTo>
                  <a:lnTo>
                    <a:pt x="2177023" y="40084"/>
                  </a:lnTo>
                  <a:lnTo>
                    <a:pt x="2197065" y="45094"/>
                  </a:lnTo>
                  <a:lnTo>
                    <a:pt x="2214601" y="97703"/>
                  </a:lnTo>
                  <a:lnTo>
                    <a:pt x="2249674" y="112735"/>
                  </a:lnTo>
                  <a:lnTo>
                    <a:pt x="2272221" y="167849"/>
                  </a:lnTo>
                  <a:lnTo>
                    <a:pt x="2342367" y="200417"/>
                  </a:lnTo>
                  <a:lnTo>
                    <a:pt x="2402492" y="210438"/>
                  </a:lnTo>
                  <a:lnTo>
                    <a:pt x="2430049" y="235490"/>
                  </a:lnTo>
                  <a:lnTo>
                    <a:pt x="2470132" y="207932"/>
                  </a:lnTo>
                  <a:lnTo>
                    <a:pt x="2510216" y="180375"/>
                  </a:lnTo>
                  <a:lnTo>
                    <a:pt x="2565330" y="190396"/>
                  </a:lnTo>
                  <a:lnTo>
                    <a:pt x="2622950" y="225469"/>
                  </a:lnTo>
                  <a:lnTo>
                    <a:pt x="2650507" y="227974"/>
                  </a:lnTo>
                  <a:lnTo>
                    <a:pt x="2683075" y="202922"/>
                  </a:lnTo>
                  <a:lnTo>
                    <a:pt x="2705622" y="167849"/>
                  </a:lnTo>
                  <a:lnTo>
                    <a:pt x="2768252" y="197912"/>
                  </a:lnTo>
                  <a:lnTo>
                    <a:pt x="2795809" y="172860"/>
                  </a:lnTo>
                  <a:lnTo>
                    <a:pt x="2828377" y="195406"/>
                  </a:lnTo>
                  <a:lnTo>
                    <a:pt x="2880986" y="157828"/>
                  </a:lnTo>
                  <a:lnTo>
                    <a:pt x="2921069" y="155323"/>
                  </a:lnTo>
                  <a:lnTo>
                    <a:pt x="2953637" y="175365"/>
                  </a:lnTo>
                  <a:lnTo>
                    <a:pt x="2998731" y="160334"/>
                  </a:lnTo>
                  <a:lnTo>
                    <a:pt x="3026288" y="207932"/>
                  </a:lnTo>
                </a:path>
              </a:pathLst>
            </a:custGeom>
            <a:noFill/>
            <a:ln w="19050">
              <a:solidFill>
                <a:srgbClr val="7099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81" name="Straight Connector 80"/>
            <p:cNvCxnSpPr/>
            <p:nvPr/>
          </p:nvCxnSpPr>
          <p:spPr>
            <a:xfrm>
              <a:off x="5541358"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16200000">
              <a:off x="5289638" y="5463182"/>
              <a:ext cx="504965" cy="151075"/>
            </a:xfrm>
            <a:prstGeom prst="rect">
              <a:avLst/>
            </a:prstGeom>
            <a:noFill/>
          </p:spPr>
          <p:txBody>
            <a:bodyPr wrap="none" lIns="0" tIns="0" rIns="0" bIns="0" rtlCol="0" anchor="ctr">
              <a:noAutofit/>
            </a:bodyPr>
            <a:lstStyle/>
            <a:p>
              <a:pPr algn="r"/>
              <a:r>
                <a:rPr lang="en-US" sz="800" dirty="0"/>
                <a:t>01jun2012</a:t>
              </a:r>
            </a:p>
          </p:txBody>
        </p:sp>
        <p:cxnSp>
          <p:nvCxnSpPr>
            <p:cNvPr id="83" name="Straight Connector 82"/>
            <p:cNvCxnSpPr/>
            <p:nvPr/>
          </p:nvCxnSpPr>
          <p:spPr>
            <a:xfrm>
              <a:off x="6153929"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rot="16200000">
              <a:off x="5902209" y="5463182"/>
              <a:ext cx="504965" cy="151075"/>
            </a:xfrm>
            <a:prstGeom prst="rect">
              <a:avLst/>
            </a:prstGeom>
            <a:noFill/>
          </p:spPr>
          <p:txBody>
            <a:bodyPr wrap="none" lIns="0" tIns="0" rIns="0" bIns="0" rtlCol="0" anchor="ctr">
              <a:noAutofit/>
            </a:bodyPr>
            <a:lstStyle/>
            <a:p>
              <a:pPr algn="r"/>
              <a:r>
                <a:rPr lang="en-US" sz="800" dirty="0"/>
                <a:t>22jun2012</a:t>
              </a:r>
            </a:p>
          </p:txBody>
        </p:sp>
        <p:cxnSp>
          <p:nvCxnSpPr>
            <p:cNvPr id="85" name="Straight Connector 84"/>
            <p:cNvCxnSpPr/>
            <p:nvPr/>
          </p:nvCxnSpPr>
          <p:spPr>
            <a:xfrm>
              <a:off x="5948080"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16200000">
              <a:off x="5696360" y="5463182"/>
              <a:ext cx="504965" cy="151075"/>
            </a:xfrm>
            <a:prstGeom prst="rect">
              <a:avLst/>
            </a:prstGeom>
            <a:noFill/>
          </p:spPr>
          <p:txBody>
            <a:bodyPr wrap="none" lIns="0" tIns="0" rIns="0" bIns="0" rtlCol="0" anchor="ctr">
              <a:noAutofit/>
            </a:bodyPr>
            <a:lstStyle/>
            <a:p>
              <a:pPr algn="r"/>
              <a:r>
                <a:rPr lang="en-US" sz="800" dirty="0"/>
                <a:t>15jun2012</a:t>
              </a:r>
            </a:p>
          </p:txBody>
        </p:sp>
        <p:cxnSp>
          <p:nvCxnSpPr>
            <p:cNvPr id="87" name="Straight Connector 86"/>
            <p:cNvCxnSpPr/>
            <p:nvPr/>
          </p:nvCxnSpPr>
          <p:spPr>
            <a:xfrm>
              <a:off x="6352957"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rot="16200000">
              <a:off x="6101237" y="5463182"/>
              <a:ext cx="504965" cy="151075"/>
            </a:xfrm>
            <a:prstGeom prst="rect">
              <a:avLst/>
            </a:prstGeom>
            <a:noFill/>
          </p:spPr>
          <p:txBody>
            <a:bodyPr wrap="none" lIns="0" tIns="0" rIns="0" bIns="0" rtlCol="0" anchor="ctr">
              <a:noAutofit/>
            </a:bodyPr>
            <a:lstStyle/>
            <a:p>
              <a:pPr algn="r"/>
              <a:r>
                <a:rPr lang="en-US" sz="800" dirty="0"/>
                <a:t>29jun2012</a:t>
              </a:r>
            </a:p>
          </p:txBody>
        </p:sp>
        <p:cxnSp>
          <p:nvCxnSpPr>
            <p:cNvPr id="89" name="Straight Connector 88"/>
            <p:cNvCxnSpPr/>
            <p:nvPr/>
          </p:nvCxnSpPr>
          <p:spPr>
            <a:xfrm>
              <a:off x="6555954"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rot="16200000">
              <a:off x="6304234" y="5463182"/>
              <a:ext cx="504965" cy="151075"/>
            </a:xfrm>
            <a:prstGeom prst="rect">
              <a:avLst/>
            </a:prstGeom>
            <a:noFill/>
          </p:spPr>
          <p:txBody>
            <a:bodyPr wrap="none" lIns="0" tIns="0" rIns="0" bIns="0" rtlCol="0" anchor="ctr">
              <a:noAutofit/>
            </a:bodyPr>
            <a:lstStyle/>
            <a:p>
              <a:pPr algn="r"/>
              <a:r>
                <a:rPr lang="en-US" sz="800" dirty="0"/>
                <a:t>06jul2012</a:t>
              </a:r>
            </a:p>
          </p:txBody>
        </p:sp>
        <p:cxnSp>
          <p:nvCxnSpPr>
            <p:cNvPr id="91" name="Straight Connector 90"/>
            <p:cNvCxnSpPr/>
            <p:nvPr/>
          </p:nvCxnSpPr>
          <p:spPr>
            <a:xfrm>
              <a:off x="6759394"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rot="16200000">
              <a:off x="6507674" y="5463182"/>
              <a:ext cx="504965" cy="151075"/>
            </a:xfrm>
            <a:prstGeom prst="rect">
              <a:avLst/>
            </a:prstGeom>
            <a:noFill/>
          </p:spPr>
          <p:txBody>
            <a:bodyPr wrap="none" lIns="0" tIns="0" rIns="0" bIns="0" rtlCol="0" anchor="ctr">
              <a:noAutofit/>
            </a:bodyPr>
            <a:lstStyle/>
            <a:p>
              <a:pPr algn="r"/>
              <a:r>
                <a:rPr lang="en-US" sz="800" dirty="0"/>
                <a:t>13jul2012</a:t>
              </a:r>
            </a:p>
          </p:txBody>
        </p:sp>
        <p:cxnSp>
          <p:nvCxnSpPr>
            <p:cNvPr id="93" name="Straight Connector 92"/>
            <p:cNvCxnSpPr/>
            <p:nvPr/>
          </p:nvCxnSpPr>
          <p:spPr>
            <a:xfrm>
              <a:off x="6962676"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6710956" y="5463182"/>
              <a:ext cx="504965" cy="151075"/>
            </a:xfrm>
            <a:prstGeom prst="rect">
              <a:avLst/>
            </a:prstGeom>
            <a:noFill/>
          </p:spPr>
          <p:txBody>
            <a:bodyPr wrap="none" lIns="0" tIns="0" rIns="0" bIns="0" rtlCol="0" anchor="ctr">
              <a:noAutofit/>
            </a:bodyPr>
            <a:lstStyle/>
            <a:p>
              <a:pPr algn="r"/>
              <a:r>
                <a:rPr lang="en-US" sz="800" dirty="0"/>
                <a:t>20jul2012</a:t>
              </a:r>
            </a:p>
          </p:txBody>
        </p:sp>
        <p:cxnSp>
          <p:nvCxnSpPr>
            <p:cNvPr id="95" name="Straight Connector 94"/>
            <p:cNvCxnSpPr/>
            <p:nvPr/>
          </p:nvCxnSpPr>
          <p:spPr>
            <a:xfrm>
              <a:off x="7166116"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rot="16200000">
              <a:off x="6914396" y="5463182"/>
              <a:ext cx="504965" cy="151075"/>
            </a:xfrm>
            <a:prstGeom prst="rect">
              <a:avLst/>
            </a:prstGeom>
            <a:noFill/>
          </p:spPr>
          <p:txBody>
            <a:bodyPr wrap="none" lIns="0" tIns="0" rIns="0" bIns="0" rtlCol="0" anchor="ctr">
              <a:noAutofit/>
            </a:bodyPr>
            <a:lstStyle/>
            <a:p>
              <a:pPr algn="r"/>
              <a:r>
                <a:rPr lang="en-US" sz="800" dirty="0"/>
                <a:t>27jul2012</a:t>
              </a:r>
            </a:p>
          </p:txBody>
        </p:sp>
        <p:cxnSp>
          <p:nvCxnSpPr>
            <p:cNvPr id="97" name="Straight Connector 96"/>
            <p:cNvCxnSpPr/>
            <p:nvPr/>
          </p:nvCxnSpPr>
          <p:spPr>
            <a:xfrm>
              <a:off x="7368035"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rot="16200000">
              <a:off x="7116315" y="5463182"/>
              <a:ext cx="504965" cy="151075"/>
            </a:xfrm>
            <a:prstGeom prst="rect">
              <a:avLst/>
            </a:prstGeom>
            <a:noFill/>
          </p:spPr>
          <p:txBody>
            <a:bodyPr wrap="none" lIns="0" tIns="0" rIns="0" bIns="0" rtlCol="0" anchor="ctr">
              <a:noAutofit/>
            </a:bodyPr>
            <a:lstStyle/>
            <a:p>
              <a:pPr algn="r"/>
              <a:r>
                <a:rPr lang="en-US" sz="800" dirty="0"/>
                <a:t>03aug2012</a:t>
              </a:r>
            </a:p>
          </p:txBody>
        </p:sp>
        <p:cxnSp>
          <p:nvCxnSpPr>
            <p:cNvPr id="99" name="Straight Connector 98"/>
            <p:cNvCxnSpPr/>
            <p:nvPr/>
          </p:nvCxnSpPr>
          <p:spPr>
            <a:xfrm>
              <a:off x="7569953"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rot="16200000">
              <a:off x="7318233" y="5463182"/>
              <a:ext cx="504965" cy="151075"/>
            </a:xfrm>
            <a:prstGeom prst="rect">
              <a:avLst/>
            </a:prstGeom>
            <a:noFill/>
          </p:spPr>
          <p:txBody>
            <a:bodyPr wrap="none" lIns="0" tIns="0" rIns="0" bIns="0" rtlCol="0" anchor="ctr">
              <a:noAutofit/>
            </a:bodyPr>
            <a:lstStyle/>
            <a:p>
              <a:pPr algn="r"/>
              <a:r>
                <a:rPr lang="en-US" sz="800" dirty="0"/>
                <a:t>10aug2012</a:t>
              </a:r>
            </a:p>
          </p:txBody>
        </p:sp>
        <p:cxnSp>
          <p:nvCxnSpPr>
            <p:cNvPr id="101" name="Straight Connector 100"/>
            <p:cNvCxnSpPr/>
            <p:nvPr/>
          </p:nvCxnSpPr>
          <p:spPr>
            <a:xfrm>
              <a:off x="7774756"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6200000">
              <a:off x="7523036" y="5463182"/>
              <a:ext cx="504965" cy="151075"/>
            </a:xfrm>
            <a:prstGeom prst="rect">
              <a:avLst/>
            </a:prstGeom>
            <a:noFill/>
          </p:spPr>
          <p:txBody>
            <a:bodyPr wrap="none" lIns="0" tIns="0" rIns="0" bIns="0" rtlCol="0" anchor="ctr">
              <a:noAutofit/>
            </a:bodyPr>
            <a:lstStyle/>
            <a:p>
              <a:pPr algn="r"/>
              <a:r>
                <a:rPr lang="en-US" sz="800" dirty="0"/>
                <a:t>17aug2012</a:t>
              </a:r>
            </a:p>
          </p:txBody>
        </p:sp>
        <p:cxnSp>
          <p:nvCxnSpPr>
            <p:cNvPr id="103" name="Straight Connector 102"/>
            <p:cNvCxnSpPr/>
            <p:nvPr/>
          </p:nvCxnSpPr>
          <p:spPr>
            <a:xfrm>
              <a:off x="7976674"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rot="16200000">
              <a:off x="7724954" y="5463182"/>
              <a:ext cx="504965" cy="151075"/>
            </a:xfrm>
            <a:prstGeom prst="rect">
              <a:avLst/>
            </a:prstGeom>
            <a:noFill/>
          </p:spPr>
          <p:txBody>
            <a:bodyPr wrap="none" lIns="0" tIns="0" rIns="0" bIns="0" rtlCol="0" anchor="ctr">
              <a:noAutofit/>
            </a:bodyPr>
            <a:lstStyle/>
            <a:p>
              <a:pPr algn="r"/>
              <a:r>
                <a:rPr lang="en-US" sz="800" dirty="0"/>
                <a:t>24aug2012</a:t>
              </a:r>
            </a:p>
          </p:txBody>
        </p:sp>
        <p:cxnSp>
          <p:nvCxnSpPr>
            <p:cNvPr id="105" name="Straight Connector 104"/>
            <p:cNvCxnSpPr/>
            <p:nvPr/>
          </p:nvCxnSpPr>
          <p:spPr>
            <a:xfrm>
              <a:off x="8178592"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rot="16200000">
              <a:off x="7926872" y="5463182"/>
              <a:ext cx="504965" cy="151075"/>
            </a:xfrm>
            <a:prstGeom prst="rect">
              <a:avLst/>
            </a:prstGeom>
            <a:noFill/>
          </p:spPr>
          <p:txBody>
            <a:bodyPr wrap="none" lIns="0" tIns="0" rIns="0" bIns="0" rtlCol="0" anchor="ctr">
              <a:noAutofit/>
            </a:bodyPr>
            <a:lstStyle/>
            <a:p>
              <a:pPr algn="r"/>
              <a:r>
                <a:rPr lang="en-US" sz="800" dirty="0"/>
                <a:t>31aug2012</a:t>
              </a:r>
            </a:p>
          </p:txBody>
        </p:sp>
        <p:cxnSp>
          <p:nvCxnSpPr>
            <p:cNvPr id="107" name="Straight Connector 106"/>
            <p:cNvCxnSpPr/>
            <p:nvPr/>
          </p:nvCxnSpPr>
          <p:spPr>
            <a:xfrm>
              <a:off x="8380510"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rot="16200000">
              <a:off x="8128790" y="5463182"/>
              <a:ext cx="504965" cy="151075"/>
            </a:xfrm>
            <a:prstGeom prst="rect">
              <a:avLst/>
            </a:prstGeom>
            <a:noFill/>
          </p:spPr>
          <p:txBody>
            <a:bodyPr wrap="none" lIns="0" tIns="0" rIns="0" bIns="0" rtlCol="0" anchor="ctr">
              <a:noAutofit/>
            </a:bodyPr>
            <a:lstStyle/>
            <a:p>
              <a:pPr algn="r"/>
              <a:r>
                <a:rPr lang="en-US" sz="800" dirty="0"/>
                <a:t>07sep2012</a:t>
              </a:r>
            </a:p>
          </p:txBody>
        </p:sp>
        <p:cxnSp>
          <p:nvCxnSpPr>
            <p:cNvPr id="109" name="Straight Connector 108"/>
            <p:cNvCxnSpPr/>
            <p:nvPr/>
          </p:nvCxnSpPr>
          <p:spPr>
            <a:xfrm>
              <a:off x="8580329" y="5234855"/>
              <a:ext cx="0" cy="4423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rot="16200000">
              <a:off x="8328609" y="5463182"/>
              <a:ext cx="504965" cy="151075"/>
            </a:xfrm>
            <a:prstGeom prst="rect">
              <a:avLst/>
            </a:prstGeom>
            <a:noFill/>
          </p:spPr>
          <p:txBody>
            <a:bodyPr wrap="none" lIns="0" tIns="0" rIns="0" bIns="0" rtlCol="0" anchor="ctr">
              <a:noAutofit/>
            </a:bodyPr>
            <a:lstStyle/>
            <a:p>
              <a:pPr algn="r"/>
              <a:r>
                <a:rPr lang="en-US" sz="800" dirty="0"/>
                <a:t>14sep2012</a:t>
              </a:r>
            </a:p>
          </p:txBody>
        </p:sp>
        <p:sp>
          <p:nvSpPr>
            <p:cNvPr id="111" name="TextBox 110"/>
            <p:cNvSpPr txBox="1"/>
            <p:nvPr/>
          </p:nvSpPr>
          <p:spPr>
            <a:xfrm rot="16200000">
              <a:off x="5013281" y="4404685"/>
              <a:ext cx="780500" cy="151075"/>
            </a:xfrm>
            <a:prstGeom prst="rect">
              <a:avLst/>
            </a:prstGeom>
            <a:noFill/>
          </p:spPr>
          <p:txBody>
            <a:bodyPr wrap="none" lIns="0" tIns="0" rIns="0" bIns="0" rtlCol="0" anchor="ctr">
              <a:noAutofit/>
            </a:bodyPr>
            <a:lstStyle/>
            <a:p>
              <a:pPr algn="ctr"/>
              <a:r>
                <a:rPr lang="en-US" sz="800" dirty="0"/>
                <a:t>Count of Clicks</a:t>
              </a:r>
            </a:p>
          </p:txBody>
        </p:sp>
        <p:sp>
          <p:nvSpPr>
            <p:cNvPr id="112" name="TextBox 111"/>
            <p:cNvSpPr txBox="1"/>
            <p:nvPr/>
          </p:nvSpPr>
          <p:spPr>
            <a:xfrm>
              <a:off x="6616766" y="6262496"/>
              <a:ext cx="937968" cy="151075"/>
            </a:xfrm>
            <a:prstGeom prst="rect">
              <a:avLst/>
            </a:prstGeom>
            <a:noFill/>
          </p:spPr>
          <p:txBody>
            <a:bodyPr wrap="none" lIns="0" tIns="0" rIns="0" bIns="0" rtlCol="0" anchor="ctr">
              <a:noAutofit/>
            </a:bodyPr>
            <a:lstStyle/>
            <a:p>
              <a:pPr algn="ctr"/>
              <a:r>
                <a:rPr lang="en-US" sz="1400" b="1" dirty="0"/>
                <a:t>(b) Google Test</a:t>
              </a:r>
            </a:p>
          </p:txBody>
        </p:sp>
        <p:grpSp>
          <p:nvGrpSpPr>
            <p:cNvPr id="113" name="Group 112"/>
            <p:cNvGrpSpPr/>
            <p:nvPr/>
          </p:nvGrpSpPr>
          <p:grpSpPr>
            <a:xfrm>
              <a:off x="5888005" y="5844845"/>
              <a:ext cx="2395490" cy="213413"/>
              <a:chOff x="1971242" y="6031403"/>
              <a:chExt cx="2395490" cy="213413"/>
            </a:xfrm>
          </p:grpSpPr>
          <p:grpSp>
            <p:nvGrpSpPr>
              <p:cNvPr id="114" name="Group 113"/>
              <p:cNvGrpSpPr/>
              <p:nvPr/>
            </p:nvGrpSpPr>
            <p:grpSpPr>
              <a:xfrm>
                <a:off x="2056294" y="6062572"/>
                <a:ext cx="1988220" cy="151075"/>
                <a:chOff x="2056294" y="6054600"/>
                <a:chExt cx="1988220" cy="151075"/>
              </a:xfrm>
            </p:grpSpPr>
            <p:cxnSp>
              <p:nvCxnSpPr>
                <p:cNvPr id="116" name="Straight Connector 115"/>
                <p:cNvCxnSpPr/>
                <p:nvPr/>
              </p:nvCxnSpPr>
              <p:spPr>
                <a:xfrm>
                  <a:off x="2056294" y="6130138"/>
                  <a:ext cx="307289" cy="0"/>
                </a:xfrm>
                <a:prstGeom prst="line">
                  <a:avLst/>
                </a:prstGeom>
                <a:noFill/>
                <a:ln w="19050">
                  <a:solidFill>
                    <a:srgbClr val="7099B2"/>
                  </a:solidFill>
                </a:ln>
              </p:spPr>
              <p:style>
                <a:lnRef idx="2">
                  <a:schemeClr val="accent1">
                    <a:shade val="50000"/>
                  </a:schemeClr>
                </a:lnRef>
                <a:fillRef idx="1">
                  <a:schemeClr val="accent1"/>
                </a:fillRef>
                <a:effectRef idx="0">
                  <a:schemeClr val="accent1"/>
                </a:effectRef>
                <a:fontRef idx="minor">
                  <a:schemeClr val="lt1"/>
                </a:fontRef>
              </p:style>
            </p:cxnSp>
            <p:sp>
              <p:nvSpPr>
                <p:cNvPr id="117" name="TextBox 116"/>
                <p:cNvSpPr txBox="1"/>
                <p:nvPr/>
              </p:nvSpPr>
              <p:spPr>
                <a:xfrm>
                  <a:off x="2391908" y="6054600"/>
                  <a:ext cx="504965" cy="151075"/>
                </a:xfrm>
                <a:prstGeom prst="rect">
                  <a:avLst/>
                </a:prstGeom>
                <a:noFill/>
              </p:spPr>
              <p:txBody>
                <a:bodyPr wrap="none" lIns="0" tIns="0" rIns="0" bIns="0" rtlCol="0" anchor="ctr">
                  <a:noAutofit/>
                </a:bodyPr>
                <a:lstStyle/>
                <a:p>
                  <a:r>
                    <a:rPr lang="en-US" sz="1000" dirty="0" err="1"/>
                    <a:t>Goog</a:t>
                  </a:r>
                  <a:r>
                    <a:rPr lang="en-US" sz="1000" dirty="0"/>
                    <a:t> Paid</a:t>
                  </a:r>
                </a:p>
              </p:txBody>
            </p:sp>
            <p:cxnSp>
              <p:nvCxnSpPr>
                <p:cNvPr id="118" name="Straight Connector 117"/>
                <p:cNvCxnSpPr/>
                <p:nvPr/>
              </p:nvCxnSpPr>
              <p:spPr>
                <a:xfrm>
                  <a:off x="3203935" y="6130138"/>
                  <a:ext cx="307289" cy="0"/>
                </a:xfrm>
                <a:prstGeom prst="line">
                  <a:avLst/>
                </a:prstGeom>
                <a:noFill/>
                <a:ln w="19050">
                  <a:solidFill>
                    <a:srgbClr val="C47A83"/>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19" name="TextBox 118"/>
                <p:cNvSpPr txBox="1"/>
                <p:nvPr/>
              </p:nvSpPr>
              <p:spPr>
                <a:xfrm>
                  <a:off x="3539549" y="6054600"/>
                  <a:ext cx="504965" cy="151075"/>
                </a:xfrm>
                <a:prstGeom prst="rect">
                  <a:avLst/>
                </a:prstGeom>
                <a:noFill/>
              </p:spPr>
              <p:txBody>
                <a:bodyPr wrap="none" lIns="0" tIns="0" rIns="0" bIns="0" rtlCol="0" anchor="ctr">
                  <a:noAutofit/>
                </a:bodyPr>
                <a:lstStyle/>
                <a:p>
                  <a:r>
                    <a:rPr lang="en-US" sz="1000" dirty="0" err="1"/>
                    <a:t>Goog</a:t>
                  </a:r>
                  <a:r>
                    <a:rPr lang="en-US" sz="1000" dirty="0"/>
                    <a:t> Natural</a:t>
                  </a:r>
                </a:p>
              </p:txBody>
            </p:sp>
          </p:grpSp>
          <p:sp>
            <p:nvSpPr>
              <p:cNvPr id="115" name="Rectangle 114"/>
              <p:cNvSpPr/>
              <p:nvPr/>
            </p:nvSpPr>
            <p:spPr>
              <a:xfrm>
                <a:off x="1971242" y="6031403"/>
                <a:ext cx="2395490" cy="21341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sp>
        <p:nvSpPr>
          <p:cNvPr id="130" name="TextBox 129">
            <a:extLst>
              <a:ext uri="{FF2B5EF4-FFF2-40B4-BE49-F238E27FC236}">
                <a16:creationId xmlns:a16="http://schemas.microsoft.com/office/drawing/2014/main" id="{55F466EB-F6D7-475D-9D61-A4D5355715CF}"/>
              </a:ext>
            </a:extLst>
          </p:cNvPr>
          <p:cNvSpPr txBox="1"/>
          <p:nvPr/>
        </p:nvSpPr>
        <p:spPr>
          <a:xfrm>
            <a:off x="3052269" y="4314902"/>
            <a:ext cx="481869" cy="964192"/>
          </a:xfrm>
          <a:prstGeom prst="rect">
            <a:avLst/>
          </a:prstGeom>
          <a:noFill/>
          <a:ln w="25400">
            <a:solidFill>
              <a:srgbClr val="AF3528"/>
            </a:solidFill>
          </a:ln>
        </p:spPr>
        <p:txBody>
          <a:bodyPr wrap="square" rtlCol="0">
            <a:noAutofit/>
          </a:bodyPr>
          <a:lstStyle/>
          <a:p>
            <a:endParaRPr lang="en-US" dirty="0"/>
          </a:p>
        </p:txBody>
      </p:sp>
      <p:cxnSp>
        <p:nvCxnSpPr>
          <p:cNvPr id="131" name="Straight Arrow Connector 130">
            <a:extLst>
              <a:ext uri="{FF2B5EF4-FFF2-40B4-BE49-F238E27FC236}">
                <a16:creationId xmlns:a16="http://schemas.microsoft.com/office/drawing/2014/main" id="{9466E17E-18DD-4FCE-BBDC-4AB1241E0AA5}"/>
              </a:ext>
            </a:extLst>
          </p:cNvPr>
          <p:cNvCxnSpPr/>
          <p:nvPr/>
        </p:nvCxnSpPr>
        <p:spPr>
          <a:xfrm>
            <a:off x="1674897" y="3622896"/>
            <a:ext cx="1377372" cy="9531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25A0EC21-E7A1-4A67-9D59-641A711EEF0B}"/>
              </a:ext>
            </a:extLst>
          </p:cNvPr>
          <p:cNvSpPr txBox="1"/>
          <p:nvPr/>
        </p:nvSpPr>
        <p:spPr>
          <a:xfrm>
            <a:off x="457200" y="3329514"/>
            <a:ext cx="1382784" cy="1098569"/>
          </a:xfrm>
          <a:prstGeom prst="rect">
            <a:avLst/>
          </a:prstGeom>
          <a:noFill/>
        </p:spPr>
        <p:txBody>
          <a:bodyPr wrap="square" rtlCol="0">
            <a:noAutofit/>
          </a:bodyPr>
          <a:lstStyle/>
          <a:p>
            <a:pPr>
              <a:spcBef>
                <a:spcPts val="600"/>
              </a:spcBef>
            </a:pPr>
            <a:r>
              <a:rPr lang="en-US" sz="1600" b="1" dirty="0"/>
              <a:t>Paid clicks replaced by organic clicks</a:t>
            </a:r>
          </a:p>
        </p:txBody>
      </p:sp>
      <p:sp>
        <p:nvSpPr>
          <p:cNvPr id="133" name="TextBox 132">
            <a:extLst>
              <a:ext uri="{FF2B5EF4-FFF2-40B4-BE49-F238E27FC236}">
                <a16:creationId xmlns:a16="http://schemas.microsoft.com/office/drawing/2014/main" id="{52BE407E-87A9-4EEC-89ED-0CB6162ADB97}"/>
              </a:ext>
            </a:extLst>
          </p:cNvPr>
          <p:cNvSpPr txBox="1"/>
          <p:nvPr/>
        </p:nvSpPr>
        <p:spPr>
          <a:xfrm>
            <a:off x="6183383" y="3616290"/>
            <a:ext cx="512776" cy="1721719"/>
          </a:xfrm>
          <a:prstGeom prst="rect">
            <a:avLst/>
          </a:prstGeom>
          <a:noFill/>
          <a:ln w="25400">
            <a:solidFill>
              <a:srgbClr val="AF3528"/>
            </a:solidFill>
          </a:ln>
        </p:spPr>
        <p:txBody>
          <a:bodyPr wrap="square" rtlCol="0">
            <a:noAutofit/>
          </a:bodyPr>
          <a:lstStyle/>
          <a:p>
            <a:endParaRPr lang="en-US" dirty="0"/>
          </a:p>
        </p:txBody>
      </p:sp>
      <p:cxnSp>
        <p:nvCxnSpPr>
          <p:cNvPr id="134" name="Straight Arrow Connector 133">
            <a:extLst>
              <a:ext uri="{FF2B5EF4-FFF2-40B4-BE49-F238E27FC236}">
                <a16:creationId xmlns:a16="http://schemas.microsoft.com/office/drawing/2014/main" id="{4B7FDE26-8CD7-4B81-9559-85870AB469BB}"/>
              </a:ext>
            </a:extLst>
          </p:cNvPr>
          <p:cNvCxnSpPr>
            <a:cxnSpLocks/>
          </p:cNvCxnSpPr>
          <p:nvPr/>
        </p:nvCxnSpPr>
        <p:spPr>
          <a:xfrm>
            <a:off x="1674897" y="3622896"/>
            <a:ext cx="4508486" cy="19111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87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dirty="0"/>
              <a:t>eBay’s ROI on Search Ads</a:t>
            </a:r>
          </a:p>
        </p:txBody>
      </p:sp>
      <p:sp>
        <p:nvSpPr>
          <p:cNvPr id="9" name="Content Placeholder 2">
            <a:extLst>
              <a:ext uri="{FF2B5EF4-FFF2-40B4-BE49-F238E27FC236}">
                <a16:creationId xmlns:a16="http://schemas.microsoft.com/office/drawing/2014/main" id="{B0ADA96A-1FA6-5B44-8794-1CCD2068177E}"/>
              </a:ext>
            </a:extLst>
          </p:cNvPr>
          <p:cNvSpPr>
            <a:spLocks noGrp="1"/>
          </p:cNvSpPr>
          <p:nvPr>
            <p:ph idx="1"/>
          </p:nvPr>
        </p:nvSpPr>
        <p:spPr>
          <a:xfrm>
            <a:off x="3370900" y="1600200"/>
            <a:ext cx="5523718" cy="1467085"/>
          </a:xfrm>
        </p:spPr>
        <p:txBody>
          <a:bodyPr>
            <a:noAutofit/>
          </a:bodyPr>
          <a:lstStyle/>
          <a:p>
            <a:r>
              <a:rPr lang="en-US" sz="2200" dirty="0"/>
              <a:t>CPC = $0.09; </a:t>
            </a:r>
            <a:r>
              <a:rPr lang="en-US" sz="2200" i="1" dirty="0"/>
              <a:t>M </a:t>
            </a:r>
            <a:r>
              <a:rPr lang="en-US" sz="2200" dirty="0"/>
              <a:t>= 98.5</a:t>
            </a:r>
          </a:p>
          <a:p>
            <a:r>
              <a:rPr lang="en-US" sz="2200" dirty="0"/>
              <a:t>Suppose</a:t>
            </a:r>
            <a:r>
              <a:rPr lang="en-US" sz="2200" i="1" dirty="0"/>
              <a:t> PPC = $1.20</a:t>
            </a:r>
          </a:p>
          <a:p>
            <a:pPr lvl="0">
              <a:defRPr/>
            </a:pPr>
            <a:r>
              <a:rPr lang="en-US" sz="2200" i="1" dirty="0"/>
              <a:t>Naive ROI </a:t>
            </a:r>
            <a:r>
              <a:rPr lang="en-US" sz="2200" dirty="0"/>
              <a:t>= (1.2–0.09) / 0.09 = 1,233%</a:t>
            </a:r>
          </a:p>
        </p:txBody>
      </p:sp>
      <p:sp>
        <p:nvSpPr>
          <p:cNvPr id="30" name="Rectangle 29"/>
          <p:cNvSpPr/>
          <p:nvPr/>
        </p:nvSpPr>
        <p:spPr>
          <a:xfrm>
            <a:off x="457200" y="4724400"/>
            <a:ext cx="8229600" cy="1051997"/>
          </a:xfrm>
          <a:prstGeom prst="rect">
            <a:avLst/>
          </a:prstGeom>
          <a:solidFill>
            <a:schemeClr val="accent2">
              <a:lumMod val="20000"/>
              <a:lumOff val="80000"/>
            </a:schemeClr>
          </a:solidFill>
        </p:spPr>
        <p:txBody>
          <a:bodyPr wrap="square">
            <a:noAutofit/>
          </a:bodyPr>
          <a:lstStyle/>
          <a:p>
            <a:pPr>
              <a:spcBef>
                <a:spcPts val="600"/>
              </a:spcBef>
            </a:pPr>
            <a:r>
              <a:rPr lang="en-US" sz="2000" dirty="0"/>
              <a:t>Also May 2012 experiment with </a:t>
            </a:r>
            <a:r>
              <a:rPr lang="en-US" sz="2000" b="1" dirty="0"/>
              <a:t>nonbrand queries</a:t>
            </a:r>
            <a:r>
              <a:rPr lang="en-US" sz="2000" dirty="0"/>
              <a:t>: e.g., “</a:t>
            </a:r>
            <a:r>
              <a:rPr lang="en-US" sz="2000" i="1" dirty="0"/>
              <a:t>memory,</a:t>
            </a:r>
            <a:r>
              <a:rPr lang="en-US" sz="2000" dirty="0"/>
              <a:t>” “</a:t>
            </a:r>
            <a:r>
              <a:rPr lang="en-US" sz="2000" i="1" dirty="0"/>
              <a:t>used Gibson Les Paul?</a:t>
            </a:r>
            <a:r>
              <a:rPr lang="en-US" sz="2000" dirty="0"/>
              <a:t>” Select 1/3 of geographic areas at random, pause ads: estimated </a:t>
            </a:r>
            <a:r>
              <a:rPr lang="en-US" sz="2000" i="1" dirty="0"/>
              <a:t>M </a:t>
            </a:r>
            <a:r>
              <a:rPr lang="en-US" sz="2000" dirty="0"/>
              <a:t>= 60, and a ROI of </a:t>
            </a:r>
            <a:r>
              <a:rPr lang="en-US" dirty="0"/>
              <a:t>–</a:t>
            </a:r>
            <a:r>
              <a:rPr lang="en-US" sz="2000" dirty="0"/>
              <a:t>63%</a:t>
            </a:r>
          </a:p>
        </p:txBody>
      </p:sp>
      <p:sp>
        <p:nvSpPr>
          <p:cNvPr id="34" name="Rectangle 33"/>
          <p:cNvSpPr/>
          <p:nvPr/>
        </p:nvSpPr>
        <p:spPr>
          <a:xfrm>
            <a:off x="2365594" y="2183559"/>
            <a:ext cx="1087233" cy="646331"/>
          </a:xfrm>
          <a:prstGeom prst="rect">
            <a:avLst/>
          </a:prstGeom>
        </p:spPr>
        <p:txBody>
          <a:bodyPr wrap="square">
            <a:noAutofit/>
          </a:bodyPr>
          <a:lstStyle/>
          <a:p>
            <a:r>
              <a:rPr lang="en-US" b="1" dirty="0">
                <a:solidFill>
                  <a:srgbClr val="800000"/>
                </a:solidFill>
              </a:rPr>
              <a:t>Paid </a:t>
            </a:r>
            <a:br>
              <a:rPr lang="en-US" b="1" dirty="0">
                <a:solidFill>
                  <a:srgbClr val="800000"/>
                </a:solidFill>
              </a:rPr>
            </a:br>
            <a:r>
              <a:rPr lang="en-US" b="1" dirty="0">
                <a:solidFill>
                  <a:srgbClr val="800000"/>
                </a:solidFill>
              </a:rPr>
              <a:t>clicks</a:t>
            </a:r>
          </a:p>
        </p:txBody>
      </p:sp>
      <p:sp>
        <p:nvSpPr>
          <p:cNvPr id="36" name="Rectangle 35"/>
          <p:cNvSpPr/>
          <p:nvPr/>
        </p:nvSpPr>
        <p:spPr>
          <a:xfrm>
            <a:off x="2365594" y="3333901"/>
            <a:ext cx="1139606" cy="646331"/>
          </a:xfrm>
          <a:prstGeom prst="rect">
            <a:avLst/>
          </a:prstGeom>
        </p:spPr>
        <p:txBody>
          <a:bodyPr wrap="square">
            <a:noAutofit/>
          </a:bodyPr>
          <a:lstStyle/>
          <a:p>
            <a:r>
              <a:rPr lang="en-US" b="1" dirty="0">
                <a:solidFill>
                  <a:srgbClr val="000090"/>
                </a:solidFill>
              </a:rPr>
              <a:t>Organic </a:t>
            </a:r>
            <a:br>
              <a:rPr lang="en-US" b="1" dirty="0">
                <a:solidFill>
                  <a:srgbClr val="000090"/>
                </a:solidFill>
              </a:rPr>
            </a:br>
            <a:r>
              <a:rPr lang="en-US" b="1" dirty="0">
                <a:solidFill>
                  <a:srgbClr val="000090"/>
                </a:solidFill>
              </a:rPr>
              <a:t>clicks</a:t>
            </a:r>
          </a:p>
        </p:txBody>
      </p:sp>
      <p:sp>
        <p:nvSpPr>
          <p:cNvPr id="48" name="Rectangle 47"/>
          <p:cNvSpPr/>
          <p:nvPr/>
        </p:nvSpPr>
        <p:spPr>
          <a:xfrm>
            <a:off x="457200" y="6038336"/>
            <a:ext cx="8229600" cy="415498"/>
          </a:xfrm>
          <a:prstGeom prst="rect">
            <a:avLst/>
          </a:prstGeom>
          <a:solidFill>
            <a:schemeClr val="accent2">
              <a:lumMod val="40000"/>
              <a:lumOff val="60000"/>
            </a:schemeClr>
          </a:solidFill>
        </p:spPr>
        <p:txBody>
          <a:bodyPr wrap="square">
            <a:noAutofit/>
          </a:bodyPr>
          <a:lstStyle/>
          <a:p>
            <a:pPr>
              <a:spcBef>
                <a:spcPts val="600"/>
              </a:spcBef>
            </a:pPr>
            <a:r>
              <a:rPr lang="en-US" sz="2200" dirty="0"/>
              <a:t>eBay stopped using sponsored search ads</a:t>
            </a:r>
          </a:p>
        </p:txBody>
      </p:sp>
      <p:grpSp>
        <p:nvGrpSpPr>
          <p:cNvPr id="4" name="Group 3" descr="Two bar graphs demonstrate the uncertainty we are interrogating about the efficacy of ads to generate new clicks. If 200 clicks are organic and 100 from the paid ad, how many of those paid clicks would have been organic without the paid ad? The additional experimental result interpolated into this figure suggests that 98.5 of the 100 paid clicks would be organic anyway."/>
          <p:cNvGrpSpPr/>
          <p:nvPr/>
        </p:nvGrpSpPr>
        <p:grpSpPr>
          <a:xfrm>
            <a:off x="378366" y="1600200"/>
            <a:ext cx="1904482" cy="2789582"/>
            <a:chOff x="378366" y="1600200"/>
            <a:chExt cx="1904482" cy="2789582"/>
          </a:xfrm>
        </p:grpSpPr>
        <p:sp>
          <p:nvSpPr>
            <p:cNvPr id="31" name="Rectangle 30"/>
            <p:cNvSpPr/>
            <p:nvPr/>
          </p:nvSpPr>
          <p:spPr>
            <a:xfrm>
              <a:off x="1581380" y="2839117"/>
              <a:ext cx="701468" cy="1550665"/>
            </a:xfrm>
            <a:prstGeom prst="rect">
              <a:avLst/>
            </a:prstGeom>
            <a:ln w="508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r>
                <a:rPr lang="en-US" dirty="0"/>
                <a:t>200</a:t>
              </a:r>
            </a:p>
          </p:txBody>
        </p:sp>
        <p:sp>
          <p:nvSpPr>
            <p:cNvPr id="32" name="Rectangle 31"/>
            <p:cNvSpPr/>
            <p:nvPr/>
          </p:nvSpPr>
          <p:spPr>
            <a:xfrm>
              <a:off x="1581380" y="2071169"/>
              <a:ext cx="701468" cy="741920"/>
            </a:xfrm>
            <a:prstGeom prst="rect">
              <a:avLst/>
            </a:prstGeom>
            <a:ln w="50800">
              <a:solidFill>
                <a:srgbClr val="80000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r>
                <a:rPr lang="en-US" dirty="0"/>
                <a:t>100</a:t>
              </a:r>
            </a:p>
          </p:txBody>
        </p:sp>
        <p:sp>
          <p:nvSpPr>
            <p:cNvPr id="40" name="Rectangle 39"/>
            <p:cNvSpPr/>
            <p:nvPr/>
          </p:nvSpPr>
          <p:spPr>
            <a:xfrm>
              <a:off x="1634917" y="1600200"/>
              <a:ext cx="620683" cy="369332"/>
            </a:xfrm>
            <a:prstGeom prst="rect">
              <a:avLst/>
            </a:prstGeom>
          </p:spPr>
          <p:txBody>
            <a:bodyPr wrap="none">
              <a:noAutofit/>
            </a:bodyPr>
            <a:lstStyle/>
            <a:p>
              <a:r>
                <a:rPr lang="en-US" b="1" dirty="0"/>
                <a:t>Ads</a:t>
              </a:r>
            </a:p>
          </p:txBody>
        </p:sp>
        <p:sp>
          <p:nvSpPr>
            <p:cNvPr id="41" name="Rectangle 40"/>
            <p:cNvSpPr/>
            <p:nvPr/>
          </p:nvSpPr>
          <p:spPr>
            <a:xfrm>
              <a:off x="378366" y="1606849"/>
              <a:ext cx="983987" cy="369332"/>
            </a:xfrm>
            <a:prstGeom prst="rect">
              <a:avLst/>
            </a:prstGeom>
          </p:spPr>
          <p:txBody>
            <a:bodyPr wrap="none">
              <a:noAutofit/>
            </a:bodyPr>
            <a:lstStyle/>
            <a:p>
              <a:r>
                <a:rPr lang="en-US" b="1" dirty="0"/>
                <a:t>No Ads</a:t>
              </a:r>
            </a:p>
          </p:txBody>
        </p:sp>
        <p:sp>
          <p:nvSpPr>
            <p:cNvPr id="44" name="Rectangle 43"/>
            <p:cNvSpPr/>
            <p:nvPr/>
          </p:nvSpPr>
          <p:spPr>
            <a:xfrm>
              <a:off x="586800" y="2183559"/>
              <a:ext cx="609926" cy="369329"/>
            </a:xfrm>
            <a:prstGeom prst="rect">
              <a:avLst/>
            </a:prstGeom>
            <a:solidFill>
              <a:schemeClr val="accent2">
                <a:lumMod val="40000"/>
                <a:lumOff val="60000"/>
              </a:schemeClr>
            </a:solidFill>
          </p:spPr>
          <p:txBody>
            <a:bodyPr wrap="square" anchor="ctr">
              <a:noAutofit/>
            </a:bodyPr>
            <a:lstStyle/>
            <a:p>
              <a:pPr algn="ctr"/>
              <a:r>
                <a:rPr lang="en-US" sz="1600" b="1" i="1" dirty="0"/>
                <a:t>98.5</a:t>
              </a:r>
              <a:endParaRPr lang="en-US" sz="1600" b="1" dirty="0"/>
            </a:p>
          </p:txBody>
        </p:sp>
        <p:sp>
          <p:nvSpPr>
            <p:cNvPr id="17" name="Rectangle 16">
              <a:extLst>
                <a:ext uri="{FF2B5EF4-FFF2-40B4-BE49-F238E27FC236}">
                  <a16:creationId xmlns:a16="http://schemas.microsoft.com/office/drawing/2014/main" id="{DBF144DE-FCC8-401B-A650-10F13F9EE456}"/>
                </a:ext>
              </a:extLst>
            </p:cNvPr>
            <p:cNvSpPr/>
            <p:nvPr/>
          </p:nvSpPr>
          <p:spPr>
            <a:xfrm>
              <a:off x="620146" y="3440668"/>
              <a:ext cx="569800" cy="369332"/>
            </a:xfrm>
            <a:prstGeom prst="rect">
              <a:avLst/>
            </a:prstGeom>
          </p:spPr>
          <p:txBody>
            <a:bodyPr wrap="none">
              <a:noAutofit/>
            </a:bodyPr>
            <a:lstStyle/>
            <a:p>
              <a:r>
                <a:rPr lang="en-US" dirty="0"/>
                <a:t>200</a:t>
              </a:r>
            </a:p>
          </p:txBody>
        </p:sp>
        <p:cxnSp>
          <p:nvCxnSpPr>
            <p:cNvPr id="18" name="Straight Connector 17">
              <a:extLst>
                <a:ext uri="{FF2B5EF4-FFF2-40B4-BE49-F238E27FC236}">
                  <a16:creationId xmlns:a16="http://schemas.microsoft.com/office/drawing/2014/main" id="{01BCCF4D-7568-46A2-9E4B-7FB0FD2CA859}"/>
                </a:ext>
              </a:extLst>
            </p:cNvPr>
            <p:cNvCxnSpPr>
              <a:cxnSpLocks/>
            </p:cNvCxnSpPr>
            <p:nvPr/>
          </p:nvCxnSpPr>
          <p:spPr>
            <a:xfrm>
              <a:off x="533400" y="2063880"/>
              <a:ext cx="0" cy="775237"/>
            </a:xfrm>
            <a:prstGeom prst="line">
              <a:avLst/>
            </a:prstGeom>
            <a:ln w="50800">
              <a:solidFill>
                <a:srgbClr val="00009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E4960D-B983-4171-8981-71677D39F531}"/>
                </a:ext>
              </a:extLst>
            </p:cNvPr>
            <p:cNvCxnSpPr>
              <a:cxnSpLocks/>
            </p:cNvCxnSpPr>
            <p:nvPr/>
          </p:nvCxnSpPr>
          <p:spPr>
            <a:xfrm>
              <a:off x="1237800" y="2057400"/>
              <a:ext cx="0" cy="781717"/>
            </a:xfrm>
            <a:prstGeom prst="line">
              <a:avLst/>
            </a:prstGeom>
            <a:ln w="50800">
              <a:solidFill>
                <a:srgbClr val="00009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E5267A-B42A-45AA-B60B-0BA7F9986FB7}"/>
                </a:ext>
              </a:extLst>
            </p:cNvPr>
            <p:cNvCxnSpPr>
              <a:cxnSpLocks/>
            </p:cNvCxnSpPr>
            <p:nvPr/>
          </p:nvCxnSpPr>
          <p:spPr>
            <a:xfrm>
              <a:off x="533400" y="2083124"/>
              <a:ext cx="691200" cy="0"/>
            </a:xfrm>
            <a:prstGeom prst="line">
              <a:avLst/>
            </a:prstGeom>
            <a:ln w="50800" cap="sq">
              <a:solidFill>
                <a:srgbClr val="000090"/>
              </a:solidFill>
              <a:prstDash val="sysDash"/>
              <a:roun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3400" y="2887507"/>
              <a:ext cx="701468" cy="1502275"/>
            </a:xfrm>
            <a:prstGeom prst="rect">
              <a:avLst/>
            </a:prstGeom>
            <a:ln w="508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27" name="Rectangle 26"/>
            <p:cNvSpPr/>
            <p:nvPr/>
          </p:nvSpPr>
          <p:spPr>
            <a:xfrm>
              <a:off x="563563" y="2828177"/>
              <a:ext cx="648116" cy="194423"/>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grpSp>
      <p:grpSp>
        <p:nvGrpSpPr>
          <p:cNvPr id="3" name="Group 2">
            <a:extLst>
              <a:ext uri="{FF2B5EF4-FFF2-40B4-BE49-F238E27FC236}">
                <a16:creationId xmlns:a16="http://schemas.microsoft.com/office/drawing/2014/main" id="{7646266B-916A-E64F-824F-BDC049545647}"/>
              </a:ext>
            </a:extLst>
          </p:cNvPr>
          <p:cNvGrpSpPr/>
          <p:nvPr/>
        </p:nvGrpSpPr>
        <p:grpSpPr>
          <a:xfrm>
            <a:off x="3370900" y="3146258"/>
            <a:ext cx="5315899" cy="1467085"/>
            <a:chOff x="3370900" y="3146258"/>
            <a:chExt cx="5315899" cy="1467085"/>
          </a:xfrm>
        </p:grpSpPr>
        <p:sp>
          <p:nvSpPr>
            <p:cNvPr id="46" name="Rectangle 45"/>
            <p:cNvSpPr/>
            <p:nvPr/>
          </p:nvSpPr>
          <p:spPr>
            <a:xfrm>
              <a:off x="3823854" y="3985383"/>
              <a:ext cx="3780103" cy="400110"/>
            </a:xfrm>
            <a:prstGeom prst="rect">
              <a:avLst/>
            </a:prstGeom>
            <a:solidFill>
              <a:schemeClr val="accent2">
                <a:lumMod val="20000"/>
                <a:lumOff val="80000"/>
              </a:schemeClr>
            </a:solidFill>
          </p:spPr>
          <p:txBody>
            <a:bodyPr wrap="none" anchor="ctr">
              <a:noAutofit/>
            </a:bodyPr>
            <a:lstStyle/>
            <a:p>
              <a:pPr marL="342900" lvl="0" indent="-342900">
                <a:spcBef>
                  <a:spcPts val="600"/>
                </a:spcBef>
                <a:defRPr/>
              </a:pPr>
              <a:r>
                <a:rPr lang="en-US" sz="2200" i="1" dirty="0"/>
                <a:t>ROI </a:t>
              </a:r>
              <a:r>
                <a:rPr lang="en-US" sz="2200" dirty="0"/>
                <a:t>= (1.2 – 6 ) / 6 = –80% </a:t>
              </a:r>
            </a:p>
          </p:txBody>
        </p:sp>
        <p:sp>
          <p:nvSpPr>
            <p:cNvPr id="21" name="Content Placeholder 2">
              <a:extLst>
                <a:ext uri="{FF2B5EF4-FFF2-40B4-BE49-F238E27FC236}">
                  <a16:creationId xmlns:a16="http://schemas.microsoft.com/office/drawing/2014/main" id="{AA596203-D732-E544-AD12-3A5F8577DE20}"/>
                </a:ext>
              </a:extLst>
            </p:cNvPr>
            <p:cNvSpPr txBox="1">
              <a:spLocks/>
            </p:cNvSpPr>
            <p:nvPr/>
          </p:nvSpPr>
          <p:spPr>
            <a:xfrm>
              <a:off x="3370900" y="3146258"/>
              <a:ext cx="5315899" cy="1467085"/>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dirty="0"/>
                <a:t>C</a:t>
              </a:r>
              <a:r>
                <a:rPr lang="en-US" sz="2200" i="1" dirty="0"/>
                <a:t>PIC </a:t>
              </a:r>
              <a:r>
                <a:rPr lang="en-US" sz="2200" dirty="0"/>
                <a:t>= (100 / (100 – 98.5)) × 0.09 = $6.00</a:t>
              </a:r>
            </a:p>
          </p:txBody>
        </p:sp>
      </p:grpSp>
    </p:spTree>
    <p:extLst>
      <p:ext uri="{BB962C8B-B14F-4D97-AF65-F5344CB8AC3E}">
        <p14:creationId xmlns:p14="http://schemas.microsoft.com/office/powerpoint/2010/main" val="227857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FFB9B1-0327-7848-BBA2-DE2E016F8B31}"/>
              </a:ext>
            </a:extLst>
          </p:cNvPr>
          <p:cNvSpPr/>
          <p:nvPr/>
        </p:nvSpPr>
        <p:spPr>
          <a:xfrm>
            <a:off x="457200" y="1600200"/>
            <a:ext cx="8229600" cy="1066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A06A88-E3BD-47B9-8E0A-6D65F8D4DB77}"/>
              </a:ext>
            </a:extLst>
          </p:cNvPr>
          <p:cNvSpPr>
            <a:spLocks noGrp="1"/>
          </p:cNvSpPr>
          <p:nvPr>
            <p:ph type="title"/>
          </p:nvPr>
        </p:nvSpPr>
        <p:spPr/>
        <p:txBody>
          <a:bodyPr/>
          <a:lstStyle/>
          <a:p>
            <a:r>
              <a:rPr lang="en-US" dirty="0"/>
              <a:t>Return on Investment</a:t>
            </a:r>
            <a:endParaRPr lang="en-IN" dirty="0"/>
          </a:p>
        </p:txBody>
      </p:sp>
      <p:sp>
        <p:nvSpPr>
          <p:cNvPr id="3" name="Content Placeholder 2">
            <a:extLst>
              <a:ext uri="{FF2B5EF4-FFF2-40B4-BE49-F238E27FC236}">
                <a16:creationId xmlns:a16="http://schemas.microsoft.com/office/drawing/2014/main" id="{FEBD2779-CDC6-4947-BB45-DB9D6F3FE3C8}"/>
              </a:ext>
            </a:extLst>
          </p:cNvPr>
          <p:cNvSpPr>
            <a:spLocks noGrp="1"/>
          </p:cNvSpPr>
          <p:nvPr>
            <p:ph idx="1"/>
          </p:nvPr>
        </p:nvSpPr>
        <p:spPr>
          <a:xfrm>
            <a:off x="457200" y="1600200"/>
            <a:ext cx="8229600" cy="4953000"/>
          </a:xfrm>
        </p:spPr>
        <p:txBody>
          <a:bodyPr/>
          <a:lstStyle/>
          <a:p>
            <a:pPr marL="0" indent="0">
              <a:spcBef>
                <a:spcPts val="1200"/>
              </a:spcBef>
              <a:buNone/>
            </a:pPr>
            <a:r>
              <a:rPr lang="en-US" dirty="0"/>
              <a:t>ROI = (</a:t>
            </a:r>
            <a:r>
              <a:rPr lang="en-US" i="1" dirty="0"/>
              <a:t>gain attributable to investment – cost of investment</a:t>
            </a:r>
            <a:r>
              <a:rPr lang="en-US" dirty="0"/>
              <a:t>) / </a:t>
            </a:r>
            <a:r>
              <a:rPr lang="en-US" i="1" dirty="0"/>
              <a:t>cost of investment</a:t>
            </a:r>
          </a:p>
          <a:p>
            <a:pPr marL="0" indent="0">
              <a:spcBef>
                <a:spcPts val="1200"/>
              </a:spcBef>
              <a:buNone/>
            </a:pPr>
            <a:r>
              <a:rPr lang="en-US" b="1" dirty="0"/>
              <a:t>Example 1 (warm-up)</a:t>
            </a:r>
          </a:p>
          <a:p>
            <a:pPr>
              <a:spcBef>
                <a:spcPts val="1200"/>
              </a:spcBef>
            </a:pPr>
            <a:r>
              <a:rPr lang="en-US" sz="3000" dirty="0"/>
              <a:t>Invest $2, with profit $2.50 attributable </a:t>
            </a:r>
            <a:br>
              <a:rPr lang="en-US" sz="3000" dirty="0"/>
            </a:br>
            <a:r>
              <a:rPr lang="en-US" sz="3000" dirty="0"/>
              <a:t>to investment</a:t>
            </a:r>
          </a:p>
          <a:p>
            <a:pPr>
              <a:spcBef>
                <a:spcPts val="1200"/>
              </a:spcBef>
            </a:pPr>
            <a:r>
              <a:rPr lang="en-US" sz="3000" dirty="0"/>
              <a:t>ROI = (2.5 </a:t>
            </a:r>
            <a:r>
              <a:rPr lang="en-IN" sz="3000" dirty="0"/>
              <a:t>–</a:t>
            </a:r>
            <a:r>
              <a:rPr lang="en-US" sz="3000" dirty="0"/>
              <a:t> 2) / 2 = 0.5 / 2 = 25%</a:t>
            </a:r>
          </a:p>
          <a:p>
            <a:pPr>
              <a:spcBef>
                <a:spcPts val="1200"/>
              </a:spcBef>
            </a:pPr>
            <a:r>
              <a:rPr lang="en-US" sz="3000" dirty="0"/>
              <a:t>“Every $1 invested generates a return of $0.25”</a:t>
            </a:r>
            <a:endParaRPr lang="en-US" sz="3000" i="1" dirty="0"/>
          </a:p>
        </p:txBody>
      </p:sp>
    </p:spTree>
    <p:extLst>
      <p:ext uri="{BB962C8B-B14F-4D97-AF65-F5344CB8AC3E}">
        <p14:creationId xmlns:p14="http://schemas.microsoft.com/office/powerpoint/2010/main" val="2140484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sz="4000" dirty="0"/>
              <a:t>Another Look: Sponsored Search</a:t>
            </a:r>
          </a:p>
        </p:txBody>
      </p:sp>
      <p:sp>
        <p:nvSpPr>
          <p:cNvPr id="18" name="TextBox 17">
            <a:extLst>
              <a:ext uri="{FF2B5EF4-FFF2-40B4-BE49-F238E27FC236}">
                <a16:creationId xmlns:a16="http://schemas.microsoft.com/office/drawing/2014/main" id="{3D293EC4-2C22-5348-B420-C3CE5FE4182A}"/>
              </a:ext>
            </a:extLst>
          </p:cNvPr>
          <p:cNvSpPr txBox="1"/>
          <p:nvPr/>
        </p:nvSpPr>
        <p:spPr>
          <a:xfrm>
            <a:off x="123902" y="2609850"/>
            <a:ext cx="714298" cy="381000"/>
          </a:xfrm>
          <a:prstGeom prst="rect">
            <a:avLst/>
          </a:prstGeom>
          <a:noFill/>
        </p:spPr>
        <p:txBody>
          <a:bodyPr wrap="square" rtlCol="0">
            <a:noAutofit/>
          </a:bodyPr>
          <a:lstStyle/>
          <a:p>
            <a:r>
              <a:rPr lang="en-US" b="1" dirty="0"/>
              <a:t>Ads</a:t>
            </a:r>
          </a:p>
        </p:txBody>
      </p:sp>
      <p:sp>
        <p:nvSpPr>
          <p:cNvPr id="20" name="TextBox 19">
            <a:extLst>
              <a:ext uri="{FF2B5EF4-FFF2-40B4-BE49-F238E27FC236}">
                <a16:creationId xmlns:a16="http://schemas.microsoft.com/office/drawing/2014/main" id="{3D293EC4-2C22-5348-B420-C3CE5FE4182A}"/>
              </a:ext>
            </a:extLst>
          </p:cNvPr>
          <p:cNvSpPr txBox="1"/>
          <p:nvPr/>
        </p:nvSpPr>
        <p:spPr>
          <a:xfrm>
            <a:off x="152400" y="4743450"/>
            <a:ext cx="1050394" cy="646331"/>
          </a:xfrm>
          <a:prstGeom prst="rect">
            <a:avLst/>
          </a:prstGeom>
          <a:noFill/>
        </p:spPr>
        <p:txBody>
          <a:bodyPr wrap="square" rtlCol="0">
            <a:noAutofit/>
          </a:bodyPr>
          <a:lstStyle/>
          <a:p>
            <a:r>
              <a:rPr lang="en-US" b="1" dirty="0"/>
              <a:t>Organic</a:t>
            </a:r>
            <a:br>
              <a:rPr lang="en-US" b="1" dirty="0"/>
            </a:br>
            <a:r>
              <a:rPr lang="en-US" b="1" dirty="0"/>
              <a:t>results</a:t>
            </a:r>
          </a:p>
        </p:txBody>
      </p:sp>
      <p:grpSp>
        <p:nvGrpSpPr>
          <p:cNvPr id="22" name="Group 21" descr="A screenshot of a Google Search result page for &quot;bmw x1&quot; shows the paid ads stacked atop organic results per usual. But on the right side of the page are a number of promotional photographs of BMW automobiles with corresponding text descriptions, logos, and headlines. Under that are pictures of other automobiles of different brands near the words &quot;People also search for.&quot;">
            <a:extLst>
              <a:ext uri="{FF2B5EF4-FFF2-40B4-BE49-F238E27FC236}">
                <a16:creationId xmlns:a16="http://schemas.microsoft.com/office/drawing/2014/main" id="{28105792-7C37-4983-9C56-47BC22274804}"/>
              </a:ext>
            </a:extLst>
          </p:cNvPr>
          <p:cNvGrpSpPr/>
          <p:nvPr/>
        </p:nvGrpSpPr>
        <p:grpSpPr>
          <a:xfrm>
            <a:off x="838200" y="1543050"/>
            <a:ext cx="7696200" cy="4876800"/>
            <a:chOff x="672070" y="1329595"/>
            <a:chExt cx="8530199" cy="5405275"/>
          </a:xfrm>
        </p:grpSpPr>
        <p:pic>
          <p:nvPicPr>
            <p:cNvPr id="23" name="Picture 22" descr="Screen Shot 2018-06-23 at 3.36.19 PM.png">
              <a:extLst>
                <a:ext uri="{FF2B5EF4-FFF2-40B4-BE49-F238E27FC236}">
                  <a16:creationId xmlns:a16="http://schemas.microsoft.com/office/drawing/2014/main" id="{E9E97EC8-61E7-4B4C-8FF4-3E070DBD92B0}"/>
                </a:ext>
              </a:extLst>
            </p:cNvPr>
            <p:cNvPicPr>
              <a:picLocks noChangeAspect="1"/>
            </p:cNvPicPr>
            <p:nvPr/>
          </p:nvPicPr>
          <p:blipFill>
            <a:blip r:embed="rId3"/>
            <a:stretch>
              <a:fillRect/>
            </a:stretch>
          </p:blipFill>
          <p:spPr>
            <a:xfrm>
              <a:off x="1237669" y="1329595"/>
              <a:ext cx="7964600" cy="5362281"/>
            </a:xfrm>
            <a:prstGeom prst="rect">
              <a:avLst/>
            </a:prstGeom>
          </p:spPr>
        </p:pic>
        <p:pic>
          <p:nvPicPr>
            <p:cNvPr id="24" name="Picture 23" descr="Screen Shot 2018-06-23 at 4.23.49 PM.png">
              <a:extLst>
                <a:ext uri="{FF2B5EF4-FFF2-40B4-BE49-F238E27FC236}">
                  <a16:creationId xmlns:a16="http://schemas.microsoft.com/office/drawing/2014/main" id="{0706FA07-E160-46C0-8D27-98CFB55AADAA}"/>
                </a:ext>
              </a:extLst>
            </p:cNvPr>
            <p:cNvPicPr>
              <a:picLocks noChangeAspect="1"/>
            </p:cNvPicPr>
            <p:nvPr/>
          </p:nvPicPr>
          <p:blipFill>
            <a:blip r:embed="rId4"/>
            <a:srcRect b="31655"/>
            <a:stretch>
              <a:fillRect/>
            </a:stretch>
          </p:blipFill>
          <p:spPr>
            <a:xfrm>
              <a:off x="2130733" y="3224499"/>
              <a:ext cx="4059694" cy="3488460"/>
            </a:xfrm>
            <a:prstGeom prst="rect">
              <a:avLst/>
            </a:prstGeom>
          </p:spPr>
        </p:pic>
        <p:sp>
          <p:nvSpPr>
            <p:cNvPr id="25" name="TextBox 24">
              <a:extLst>
                <a:ext uri="{FF2B5EF4-FFF2-40B4-BE49-F238E27FC236}">
                  <a16:creationId xmlns:a16="http://schemas.microsoft.com/office/drawing/2014/main" id="{FA0C0520-5CFD-4861-A1B4-283FA3890A0B}"/>
                </a:ext>
              </a:extLst>
            </p:cNvPr>
            <p:cNvSpPr txBox="1"/>
            <p:nvPr/>
          </p:nvSpPr>
          <p:spPr>
            <a:xfrm>
              <a:off x="1949121" y="2288756"/>
              <a:ext cx="3951455" cy="1995690"/>
            </a:xfrm>
            <a:prstGeom prst="rect">
              <a:avLst/>
            </a:prstGeom>
            <a:noFill/>
            <a:ln w="25400">
              <a:solidFill>
                <a:srgbClr val="C00000"/>
              </a:solidFill>
            </a:ln>
          </p:spPr>
          <p:txBody>
            <a:bodyPr wrap="square" rtlCol="0">
              <a:noAutofit/>
            </a:bodyPr>
            <a:lstStyle/>
            <a:p>
              <a:endParaRPr lang="en-US" dirty="0"/>
            </a:p>
          </p:txBody>
        </p:sp>
        <p:sp>
          <p:nvSpPr>
            <p:cNvPr id="26" name="TextBox 25">
              <a:extLst>
                <a:ext uri="{FF2B5EF4-FFF2-40B4-BE49-F238E27FC236}">
                  <a16:creationId xmlns:a16="http://schemas.microsoft.com/office/drawing/2014/main" id="{D8E2A654-7545-47B3-8309-43809CDBBE42}"/>
                </a:ext>
              </a:extLst>
            </p:cNvPr>
            <p:cNvSpPr txBox="1"/>
            <p:nvPr/>
          </p:nvSpPr>
          <p:spPr>
            <a:xfrm>
              <a:off x="1953998" y="4359231"/>
              <a:ext cx="3951455" cy="2375639"/>
            </a:xfrm>
            <a:prstGeom prst="rect">
              <a:avLst/>
            </a:prstGeom>
            <a:noFill/>
            <a:ln w="25400">
              <a:solidFill>
                <a:srgbClr val="C00000"/>
              </a:solidFill>
            </a:ln>
          </p:spPr>
          <p:txBody>
            <a:bodyPr wrap="square" rtlCol="0">
              <a:noAutofit/>
            </a:bodyPr>
            <a:lstStyle/>
            <a:p>
              <a:endParaRPr lang="en-US" dirty="0"/>
            </a:p>
          </p:txBody>
        </p:sp>
        <p:cxnSp>
          <p:nvCxnSpPr>
            <p:cNvPr id="27" name="Straight Arrow Connector 26">
              <a:extLst>
                <a:ext uri="{FF2B5EF4-FFF2-40B4-BE49-F238E27FC236}">
                  <a16:creationId xmlns:a16="http://schemas.microsoft.com/office/drawing/2014/main" id="{110D40DF-FA2B-4BC7-89D7-03136752C0DB}"/>
                </a:ext>
              </a:extLst>
            </p:cNvPr>
            <p:cNvCxnSpPr>
              <a:cxnSpLocks/>
              <a:stCxn id="18" idx="3"/>
            </p:cNvCxnSpPr>
            <p:nvPr/>
          </p:nvCxnSpPr>
          <p:spPr>
            <a:xfrm>
              <a:off x="672070" y="2659799"/>
              <a:ext cx="1277050" cy="165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35B8BA-9D3F-0044-AE4F-277EB18AD68E}"/>
                </a:ext>
              </a:extLst>
            </p:cNvPr>
            <p:cNvCxnSpPr>
              <a:cxnSpLocks/>
            </p:cNvCxnSpPr>
            <p:nvPr/>
          </p:nvCxnSpPr>
          <p:spPr>
            <a:xfrm>
              <a:off x="1068755" y="5260133"/>
              <a:ext cx="88036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693F3585-46FF-4686-85DB-4137759480C0}"/>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google.com</a:t>
            </a:r>
          </a:p>
        </p:txBody>
      </p:sp>
      <p:sp>
        <p:nvSpPr>
          <p:cNvPr id="3" name="Rectangle 2">
            <a:extLst>
              <a:ext uri="{FF2B5EF4-FFF2-40B4-BE49-F238E27FC236}">
                <a16:creationId xmlns:a16="http://schemas.microsoft.com/office/drawing/2014/main" id="{0E1D517A-BDFC-AC43-8223-7B50DDA2049F}"/>
              </a:ext>
            </a:extLst>
          </p:cNvPr>
          <p:cNvSpPr/>
          <p:nvPr/>
        </p:nvSpPr>
        <p:spPr>
          <a:xfrm>
            <a:off x="1272301" y="1409700"/>
            <a:ext cx="7185899" cy="5133201"/>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a:extLst>
              <a:ext uri="{FF2B5EF4-FFF2-40B4-BE49-F238E27FC236}">
                <a16:creationId xmlns:a16="http://schemas.microsoft.com/office/drawing/2014/main" id="{94ED58D2-DCE0-D940-A7AB-B1AA8CECAEE3}"/>
              </a:ext>
            </a:extLst>
          </p:cNvPr>
          <p:cNvSpPr/>
          <p:nvPr/>
        </p:nvSpPr>
        <p:spPr>
          <a:xfrm>
            <a:off x="8879275" y="6488668"/>
            <a:ext cx="304892" cy="276999"/>
          </a:xfrm>
          <a:prstGeom prst="rect">
            <a:avLst/>
          </a:prstGeom>
        </p:spPr>
        <p:txBody>
          <a:bodyPr wrap="none">
            <a:spAutoFit/>
          </a:bodyPr>
          <a:lstStyle/>
          <a:p>
            <a:r>
              <a:rPr lang="en-US" sz="1200" dirty="0"/>
              <a:t>Q</a:t>
            </a:r>
          </a:p>
        </p:txBody>
      </p:sp>
    </p:spTree>
    <p:extLst>
      <p:ext uri="{BB962C8B-B14F-4D97-AF65-F5344CB8AC3E}">
        <p14:creationId xmlns:p14="http://schemas.microsoft.com/office/powerpoint/2010/main" val="4008494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712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4486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a:xfrm>
            <a:off x="457200" y="228600"/>
            <a:ext cx="8229600" cy="1143000"/>
          </a:xfrm>
        </p:spPr>
        <p:txBody>
          <a:bodyPr>
            <a:noAutofit/>
          </a:bodyPr>
          <a:lstStyle/>
          <a:p>
            <a:r>
              <a:rPr lang="en-US" dirty="0"/>
              <a:t>Competing Ads</a:t>
            </a:r>
          </a:p>
        </p:txBody>
      </p:sp>
      <p:grpSp>
        <p:nvGrpSpPr>
          <p:cNvPr id="11" name="Group 10" descr="A screenshot of a Google Search result page for &quot;bmw x1&quot; shows the paid ads stacked atop organic results per usual. But on the right side of the page are a number of promotional photographs of BMW automobiles with corresponding text descriptions, logos, and headlines. Under that are pictures of other automobiles of different brands near the words &quot;People also search for.&quot;">
            <a:extLst>
              <a:ext uri="{FF2B5EF4-FFF2-40B4-BE49-F238E27FC236}">
                <a16:creationId xmlns:a16="http://schemas.microsoft.com/office/drawing/2014/main" id="{4483DE0A-1CE3-4A6E-9108-4ADA30C0287A}"/>
              </a:ext>
            </a:extLst>
          </p:cNvPr>
          <p:cNvGrpSpPr/>
          <p:nvPr/>
        </p:nvGrpSpPr>
        <p:grpSpPr>
          <a:xfrm>
            <a:off x="1358900" y="1643947"/>
            <a:ext cx="7317907" cy="4849852"/>
            <a:chOff x="1079350" y="1329595"/>
            <a:chExt cx="8122919" cy="5383364"/>
          </a:xfrm>
        </p:grpSpPr>
        <p:pic>
          <p:nvPicPr>
            <p:cNvPr id="4" name="Picture 3" descr="Screen Shot 2018-06-23 at 3.36.19 PM.png"/>
            <p:cNvPicPr>
              <a:picLocks noChangeAspect="1"/>
            </p:cNvPicPr>
            <p:nvPr/>
          </p:nvPicPr>
          <p:blipFill>
            <a:blip r:embed="rId3"/>
            <a:stretch>
              <a:fillRect/>
            </a:stretch>
          </p:blipFill>
          <p:spPr>
            <a:xfrm>
              <a:off x="1237669" y="1329595"/>
              <a:ext cx="7964600" cy="5362280"/>
            </a:xfrm>
            <a:prstGeom prst="rect">
              <a:avLst/>
            </a:prstGeom>
          </p:spPr>
        </p:pic>
        <p:pic>
          <p:nvPicPr>
            <p:cNvPr id="9" name="Picture 8" descr="Screen Shot 2018-06-23 at 4.23.49 PM.png"/>
            <p:cNvPicPr>
              <a:picLocks noChangeAspect="1"/>
            </p:cNvPicPr>
            <p:nvPr/>
          </p:nvPicPr>
          <p:blipFill>
            <a:blip r:embed="rId4"/>
            <a:srcRect b="31655"/>
            <a:stretch>
              <a:fillRect/>
            </a:stretch>
          </p:blipFill>
          <p:spPr>
            <a:xfrm>
              <a:off x="2130733" y="3224499"/>
              <a:ext cx="4059694" cy="3488460"/>
            </a:xfrm>
            <a:prstGeom prst="rect">
              <a:avLst/>
            </a:prstGeom>
          </p:spPr>
        </p:pic>
        <p:sp>
          <p:nvSpPr>
            <p:cNvPr id="6" name="TextBox 5">
              <a:extLst>
                <a:ext uri="{FF2B5EF4-FFF2-40B4-BE49-F238E27FC236}">
                  <a16:creationId xmlns:a16="http://schemas.microsoft.com/office/drawing/2014/main" id="{B38642C0-2E7C-7A49-AB57-B728DDE774EC}"/>
                </a:ext>
              </a:extLst>
            </p:cNvPr>
            <p:cNvSpPr txBox="1"/>
            <p:nvPr/>
          </p:nvSpPr>
          <p:spPr>
            <a:xfrm>
              <a:off x="1955474" y="3315184"/>
              <a:ext cx="3951455" cy="997732"/>
            </a:xfrm>
            <a:prstGeom prst="rect">
              <a:avLst/>
            </a:prstGeom>
            <a:noFill/>
            <a:ln w="25400">
              <a:solidFill>
                <a:srgbClr val="C00000"/>
              </a:solidFill>
            </a:ln>
          </p:spPr>
          <p:txBody>
            <a:bodyPr wrap="square" rtlCol="0">
              <a:noAutofit/>
            </a:bodyPr>
            <a:lstStyle/>
            <a:p>
              <a:endParaRPr lang="en-US" dirty="0"/>
            </a:p>
          </p:txBody>
        </p:sp>
        <p:sp>
          <p:nvSpPr>
            <p:cNvPr id="14" name="TextBox 13">
              <a:extLst>
                <a:ext uri="{FF2B5EF4-FFF2-40B4-BE49-F238E27FC236}">
                  <a16:creationId xmlns:a16="http://schemas.microsoft.com/office/drawing/2014/main" id="{B38642C0-2E7C-7A49-AB57-B728DDE774EC}"/>
                </a:ext>
              </a:extLst>
            </p:cNvPr>
            <p:cNvSpPr txBox="1"/>
            <p:nvPr/>
          </p:nvSpPr>
          <p:spPr>
            <a:xfrm>
              <a:off x="1949121" y="2288756"/>
              <a:ext cx="3951455" cy="959418"/>
            </a:xfrm>
            <a:prstGeom prst="rect">
              <a:avLst/>
            </a:prstGeom>
            <a:noFill/>
            <a:ln w="25400">
              <a:solidFill>
                <a:srgbClr val="C00000"/>
              </a:solidFill>
            </a:ln>
          </p:spPr>
          <p:txBody>
            <a:bodyPr wrap="square" rtlCol="0">
              <a:noAutofit/>
            </a:bodyPr>
            <a:lstStyle/>
            <a:p>
              <a:endParaRPr lang="en-US" dirty="0"/>
            </a:p>
          </p:txBody>
        </p:sp>
        <p:cxnSp>
          <p:nvCxnSpPr>
            <p:cNvPr id="16" name="Straight Arrow Connector 15">
              <a:extLst>
                <a:ext uri="{FF2B5EF4-FFF2-40B4-BE49-F238E27FC236}">
                  <a16:creationId xmlns:a16="http://schemas.microsoft.com/office/drawing/2014/main" id="{EC6AE85B-AA49-6445-AE1F-7852B324698B}"/>
                </a:ext>
              </a:extLst>
            </p:cNvPr>
            <p:cNvCxnSpPr>
              <a:cxnSpLocks/>
              <a:endCxn id="14" idx="1"/>
            </p:cNvCxnSpPr>
            <p:nvPr/>
          </p:nvCxnSpPr>
          <p:spPr>
            <a:xfrm>
              <a:off x="1079350" y="2352413"/>
              <a:ext cx="869771" cy="4160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38642C0-2E7C-7A49-AB57-B728DDE774EC}"/>
                </a:ext>
              </a:extLst>
            </p:cNvPr>
            <p:cNvSpPr txBox="1"/>
            <p:nvPr/>
          </p:nvSpPr>
          <p:spPr>
            <a:xfrm>
              <a:off x="1955473" y="4366954"/>
              <a:ext cx="3945101" cy="680216"/>
            </a:xfrm>
            <a:prstGeom prst="rect">
              <a:avLst/>
            </a:prstGeom>
            <a:noFill/>
            <a:ln w="25400">
              <a:solidFill>
                <a:srgbClr val="C00000"/>
              </a:solidFill>
            </a:ln>
          </p:spPr>
          <p:txBody>
            <a:bodyPr wrap="square" rtlCol="0">
              <a:noAutofit/>
            </a:bodyPr>
            <a:lstStyle/>
            <a:p>
              <a:endParaRPr lang="en-US" dirty="0"/>
            </a:p>
          </p:txBody>
        </p:sp>
      </p:grpSp>
      <p:sp>
        <p:nvSpPr>
          <p:cNvPr id="21" name="TextBox 20">
            <a:extLst>
              <a:ext uri="{FF2B5EF4-FFF2-40B4-BE49-F238E27FC236}">
                <a16:creationId xmlns:a16="http://schemas.microsoft.com/office/drawing/2014/main" id="{3D293EC4-2C22-5348-B420-C3CE5FE4182A}"/>
              </a:ext>
            </a:extLst>
          </p:cNvPr>
          <p:cNvSpPr txBox="1"/>
          <p:nvPr/>
        </p:nvSpPr>
        <p:spPr>
          <a:xfrm>
            <a:off x="381000" y="4358692"/>
            <a:ext cx="1049214" cy="656004"/>
          </a:xfrm>
          <a:prstGeom prst="rect">
            <a:avLst/>
          </a:prstGeom>
          <a:noFill/>
        </p:spPr>
        <p:txBody>
          <a:bodyPr wrap="square" rtlCol="0">
            <a:noAutofit/>
          </a:bodyPr>
          <a:lstStyle/>
          <a:p>
            <a:r>
              <a:rPr lang="en-US" b="1" dirty="0"/>
              <a:t>Organic</a:t>
            </a:r>
            <a:br>
              <a:rPr lang="en-US" b="1" dirty="0"/>
            </a:br>
            <a:r>
              <a:rPr lang="en-US" b="1" dirty="0"/>
              <a:t>result</a:t>
            </a:r>
          </a:p>
        </p:txBody>
      </p:sp>
      <p:cxnSp>
        <p:nvCxnSpPr>
          <p:cNvPr id="22" name="Straight Arrow Connector 21">
            <a:extLst>
              <a:ext uri="{FF2B5EF4-FFF2-40B4-BE49-F238E27FC236}">
                <a16:creationId xmlns:a16="http://schemas.microsoft.com/office/drawing/2014/main" id="{EC6AE85B-AA49-6445-AE1F-7852B324698B}"/>
              </a:ext>
            </a:extLst>
          </p:cNvPr>
          <p:cNvCxnSpPr>
            <a:stCxn id="21" idx="3"/>
            <a:endCxn id="20" idx="1"/>
          </p:cNvCxnSpPr>
          <p:nvPr/>
        </p:nvCxnSpPr>
        <p:spPr>
          <a:xfrm>
            <a:off x="1430214" y="4686694"/>
            <a:ext cx="717982"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293EC4-2C22-5348-B420-C3CE5FE4182A}"/>
              </a:ext>
            </a:extLst>
          </p:cNvPr>
          <p:cNvSpPr txBox="1"/>
          <p:nvPr/>
        </p:nvSpPr>
        <p:spPr>
          <a:xfrm>
            <a:off x="381000" y="3200400"/>
            <a:ext cx="1643588" cy="646331"/>
          </a:xfrm>
          <a:prstGeom prst="rect">
            <a:avLst/>
          </a:prstGeom>
          <a:noFill/>
        </p:spPr>
        <p:txBody>
          <a:bodyPr wrap="square" rtlCol="0">
            <a:noAutofit/>
          </a:bodyPr>
          <a:lstStyle/>
          <a:p>
            <a:r>
              <a:rPr lang="en-US" b="1" dirty="0"/>
              <a:t>Competing </a:t>
            </a:r>
            <a:br>
              <a:rPr lang="en-US" b="1" dirty="0"/>
            </a:br>
            <a:r>
              <a:rPr lang="en-US" b="1" dirty="0"/>
              <a:t>ads</a:t>
            </a:r>
          </a:p>
        </p:txBody>
      </p:sp>
      <p:cxnSp>
        <p:nvCxnSpPr>
          <p:cNvPr id="7" name="Straight Arrow Connector 6">
            <a:extLst>
              <a:ext uri="{FF2B5EF4-FFF2-40B4-BE49-F238E27FC236}">
                <a16:creationId xmlns:a16="http://schemas.microsoft.com/office/drawing/2014/main" id="{EC6AE85B-AA49-6445-AE1F-7852B324698B}"/>
              </a:ext>
            </a:extLst>
          </p:cNvPr>
          <p:cNvCxnSpPr>
            <a:endCxn id="6" idx="1"/>
          </p:cNvCxnSpPr>
          <p:nvPr/>
        </p:nvCxnSpPr>
        <p:spPr>
          <a:xfrm>
            <a:off x="1064967" y="3654421"/>
            <a:ext cx="1083230" cy="2277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D293EC4-2C22-5348-B420-C3CE5FE4182A}"/>
              </a:ext>
            </a:extLst>
          </p:cNvPr>
          <p:cNvSpPr txBox="1"/>
          <p:nvPr/>
        </p:nvSpPr>
        <p:spPr>
          <a:xfrm>
            <a:off x="381000" y="2149038"/>
            <a:ext cx="1533330" cy="646331"/>
          </a:xfrm>
          <a:prstGeom prst="rect">
            <a:avLst/>
          </a:prstGeom>
          <a:noFill/>
        </p:spPr>
        <p:txBody>
          <a:bodyPr wrap="square" rtlCol="0">
            <a:noAutofit/>
          </a:bodyPr>
          <a:lstStyle/>
          <a:p>
            <a:r>
              <a:rPr lang="en-US" b="1" dirty="0"/>
              <a:t>Ad of focal</a:t>
            </a:r>
            <a:br>
              <a:rPr lang="en-US" b="1" dirty="0"/>
            </a:br>
            <a:r>
              <a:rPr lang="en-US" b="1" dirty="0"/>
              <a:t>brand</a:t>
            </a:r>
          </a:p>
        </p:txBody>
      </p:sp>
      <p:sp>
        <p:nvSpPr>
          <p:cNvPr id="18" name="Rectangle 17">
            <a:extLst>
              <a:ext uri="{FF2B5EF4-FFF2-40B4-BE49-F238E27FC236}">
                <a16:creationId xmlns:a16="http://schemas.microsoft.com/office/drawing/2014/main" id="{848C2825-FDE7-4203-916A-EF9BC4A57346}"/>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google.com</a:t>
            </a:r>
          </a:p>
        </p:txBody>
      </p:sp>
    </p:spTree>
    <p:extLst>
      <p:ext uri="{BB962C8B-B14F-4D97-AF65-F5344CB8AC3E}">
        <p14:creationId xmlns:p14="http://schemas.microsoft.com/office/powerpoint/2010/main" val="4008494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dirty="0"/>
              <a:t>Competing Ads</a:t>
            </a:r>
          </a:p>
        </p:txBody>
      </p:sp>
      <p:pic>
        <p:nvPicPr>
          <p:cNvPr id="19" name="Picture 18" descr="A screenshot of Google search results for &quot;bmw x1&quot; without the paid ad reveals that competitors take 18% of search traffic for the brand searched for."/>
          <p:cNvPicPr>
            <a:picLocks noChangeAspect="1"/>
          </p:cNvPicPr>
          <p:nvPr/>
        </p:nvPicPr>
        <p:blipFill>
          <a:blip r:embed="rId3"/>
          <a:srcRect r="38829"/>
          <a:stretch>
            <a:fillRect/>
          </a:stretch>
        </p:blipFill>
        <p:spPr>
          <a:xfrm>
            <a:off x="495133" y="2143295"/>
            <a:ext cx="3952422" cy="4350133"/>
          </a:xfrm>
          <a:prstGeom prst="rect">
            <a:avLst/>
          </a:prstGeom>
        </p:spPr>
      </p:pic>
      <p:pic>
        <p:nvPicPr>
          <p:cNvPr id="23" name="Picture 22" descr="Screen Shot 2018-06-23 at 4.23.49 PM.png"/>
          <p:cNvPicPr>
            <a:picLocks noChangeAspect="1"/>
          </p:cNvPicPr>
          <p:nvPr/>
        </p:nvPicPr>
        <p:blipFill>
          <a:blip r:embed="rId4"/>
          <a:srcRect b="12662"/>
          <a:stretch>
            <a:fillRect/>
          </a:stretch>
        </p:blipFill>
        <p:spPr>
          <a:xfrm>
            <a:off x="1202384" y="2857214"/>
            <a:ext cx="3293416" cy="3616446"/>
          </a:xfrm>
          <a:prstGeom prst="rect">
            <a:avLst/>
          </a:prstGeom>
        </p:spPr>
      </p:pic>
      <p:sp>
        <p:nvSpPr>
          <p:cNvPr id="25" name="TextBox 24">
            <a:extLst>
              <a:ext uri="{FF2B5EF4-FFF2-40B4-BE49-F238E27FC236}">
                <a16:creationId xmlns:a16="http://schemas.microsoft.com/office/drawing/2014/main" id="{3D293EC4-2C22-5348-B420-C3CE5FE4182A}"/>
              </a:ext>
            </a:extLst>
          </p:cNvPr>
          <p:cNvSpPr txBox="1"/>
          <p:nvPr/>
        </p:nvSpPr>
        <p:spPr>
          <a:xfrm>
            <a:off x="934732" y="1764268"/>
            <a:ext cx="1579868" cy="369332"/>
          </a:xfrm>
          <a:prstGeom prst="rect">
            <a:avLst/>
          </a:prstGeom>
          <a:noFill/>
        </p:spPr>
        <p:txBody>
          <a:bodyPr wrap="square" rtlCol="0" anchor="ctr">
            <a:noAutofit/>
          </a:bodyPr>
          <a:lstStyle/>
          <a:p>
            <a:r>
              <a:rPr lang="en-US" b="1" dirty="0"/>
              <a:t>No BMW Ad</a:t>
            </a:r>
          </a:p>
        </p:txBody>
      </p:sp>
      <p:sp>
        <p:nvSpPr>
          <p:cNvPr id="27" name="TextBox 26">
            <a:extLst>
              <a:ext uri="{FF2B5EF4-FFF2-40B4-BE49-F238E27FC236}">
                <a16:creationId xmlns:a16="http://schemas.microsoft.com/office/drawing/2014/main" id="{B38642C0-2E7C-7A49-AB57-B728DDE774EC}"/>
              </a:ext>
            </a:extLst>
          </p:cNvPr>
          <p:cNvSpPr txBox="1"/>
          <p:nvPr/>
        </p:nvSpPr>
        <p:spPr>
          <a:xfrm>
            <a:off x="1223732" y="3733800"/>
            <a:ext cx="3044309" cy="603370"/>
          </a:xfrm>
          <a:prstGeom prst="rect">
            <a:avLst/>
          </a:prstGeom>
          <a:noFill/>
          <a:ln w="25400">
            <a:solidFill>
              <a:srgbClr val="C00000"/>
            </a:solidFill>
          </a:ln>
        </p:spPr>
        <p:txBody>
          <a:bodyPr wrap="square" rtlCol="0">
            <a:noAutofit/>
          </a:bodyPr>
          <a:lstStyle/>
          <a:p>
            <a:endParaRPr lang="en-US" dirty="0"/>
          </a:p>
        </p:txBody>
      </p:sp>
      <p:sp>
        <p:nvSpPr>
          <p:cNvPr id="29" name="TextBox 28">
            <a:extLst>
              <a:ext uri="{FF2B5EF4-FFF2-40B4-BE49-F238E27FC236}">
                <a16:creationId xmlns:a16="http://schemas.microsoft.com/office/drawing/2014/main" id="{3D293EC4-2C22-5348-B420-C3CE5FE4182A}"/>
              </a:ext>
            </a:extLst>
          </p:cNvPr>
          <p:cNvSpPr txBox="1"/>
          <p:nvPr/>
        </p:nvSpPr>
        <p:spPr>
          <a:xfrm>
            <a:off x="387814" y="3657600"/>
            <a:ext cx="983786" cy="369332"/>
          </a:xfrm>
          <a:prstGeom prst="rect">
            <a:avLst/>
          </a:prstGeom>
          <a:noFill/>
        </p:spPr>
        <p:txBody>
          <a:bodyPr wrap="square" rtlCol="0" anchor="ctr">
            <a:noAutofit/>
          </a:bodyPr>
          <a:lstStyle/>
          <a:p>
            <a:r>
              <a:rPr lang="en-US" b="1" dirty="0"/>
              <a:t>POS 3</a:t>
            </a:r>
          </a:p>
        </p:txBody>
      </p:sp>
      <p:pic>
        <p:nvPicPr>
          <p:cNvPr id="34" name="Picture 33" descr="This screenshot of google search results for the same thing shows that competitors get only 2 percent of search traffic when there are paid ads for the sought after brand."/>
          <p:cNvPicPr>
            <a:picLocks noChangeAspect="1"/>
          </p:cNvPicPr>
          <p:nvPr/>
        </p:nvPicPr>
        <p:blipFill>
          <a:blip r:embed="rId3"/>
          <a:srcRect r="38829"/>
          <a:stretch>
            <a:fillRect/>
          </a:stretch>
        </p:blipFill>
        <p:spPr>
          <a:xfrm>
            <a:off x="4769441" y="2144502"/>
            <a:ext cx="3945314" cy="4342309"/>
          </a:xfrm>
          <a:prstGeom prst="rect">
            <a:avLst/>
          </a:prstGeom>
        </p:spPr>
      </p:pic>
      <p:pic>
        <p:nvPicPr>
          <p:cNvPr id="35" name="Picture 34" descr="Screen Shot 2018-06-23 at 4.23.49 PM.png"/>
          <p:cNvPicPr>
            <a:picLocks noChangeAspect="1"/>
          </p:cNvPicPr>
          <p:nvPr/>
        </p:nvPicPr>
        <p:blipFill rotWithShape="1">
          <a:blip r:embed="rId4"/>
          <a:srcRect r="4326" b="31655"/>
          <a:stretch/>
        </p:blipFill>
        <p:spPr>
          <a:xfrm>
            <a:off x="5465348" y="3649687"/>
            <a:ext cx="3145252" cy="2824913"/>
          </a:xfrm>
          <a:prstGeom prst="rect">
            <a:avLst/>
          </a:prstGeom>
        </p:spPr>
      </p:pic>
      <p:sp>
        <p:nvSpPr>
          <p:cNvPr id="36" name="TextBox 35">
            <a:extLst>
              <a:ext uri="{FF2B5EF4-FFF2-40B4-BE49-F238E27FC236}">
                <a16:creationId xmlns:a16="http://schemas.microsoft.com/office/drawing/2014/main" id="{3D293EC4-2C22-5348-B420-C3CE5FE4182A}"/>
              </a:ext>
            </a:extLst>
          </p:cNvPr>
          <p:cNvSpPr txBox="1"/>
          <p:nvPr/>
        </p:nvSpPr>
        <p:spPr>
          <a:xfrm>
            <a:off x="4876800" y="1764268"/>
            <a:ext cx="1676400" cy="369332"/>
          </a:xfrm>
          <a:prstGeom prst="rect">
            <a:avLst/>
          </a:prstGeom>
          <a:noFill/>
        </p:spPr>
        <p:txBody>
          <a:bodyPr wrap="square" rtlCol="0" anchor="ctr">
            <a:noAutofit/>
          </a:bodyPr>
          <a:lstStyle/>
          <a:p>
            <a:r>
              <a:rPr lang="en-US" b="1" dirty="0"/>
              <a:t>With BMW Ad</a:t>
            </a:r>
          </a:p>
        </p:txBody>
      </p:sp>
      <p:sp>
        <p:nvSpPr>
          <p:cNvPr id="38" name="TextBox 37">
            <a:extLst>
              <a:ext uri="{FF2B5EF4-FFF2-40B4-BE49-F238E27FC236}">
                <a16:creationId xmlns:a16="http://schemas.microsoft.com/office/drawing/2014/main" id="{3D293EC4-2C22-5348-B420-C3CE5FE4182A}"/>
              </a:ext>
            </a:extLst>
          </p:cNvPr>
          <p:cNvSpPr txBox="1"/>
          <p:nvPr/>
        </p:nvSpPr>
        <p:spPr>
          <a:xfrm>
            <a:off x="4596791" y="2792984"/>
            <a:ext cx="898232" cy="369332"/>
          </a:xfrm>
          <a:prstGeom prst="rect">
            <a:avLst/>
          </a:prstGeom>
          <a:noFill/>
        </p:spPr>
        <p:txBody>
          <a:bodyPr wrap="square" rtlCol="0" anchor="ctr">
            <a:noAutofit/>
          </a:bodyPr>
          <a:lstStyle/>
          <a:p>
            <a:r>
              <a:rPr lang="en-US" b="1" dirty="0"/>
              <a:t>POS 1</a:t>
            </a:r>
          </a:p>
        </p:txBody>
      </p:sp>
      <p:sp>
        <p:nvSpPr>
          <p:cNvPr id="39" name="Rectangle 38"/>
          <p:cNvSpPr/>
          <p:nvPr/>
        </p:nvSpPr>
        <p:spPr>
          <a:xfrm>
            <a:off x="6599449" y="1600200"/>
            <a:ext cx="2087351" cy="838889"/>
          </a:xfrm>
          <a:prstGeom prst="rect">
            <a:avLst/>
          </a:prstGeom>
          <a:solidFill>
            <a:schemeClr val="accent2">
              <a:lumMod val="20000"/>
              <a:lumOff val="80000"/>
            </a:schemeClr>
          </a:solidFill>
        </p:spPr>
        <p:txBody>
          <a:bodyPr wrap="square">
            <a:noAutofit/>
          </a:bodyPr>
          <a:lstStyle/>
          <a:p>
            <a:pPr>
              <a:spcBef>
                <a:spcPts val="600"/>
              </a:spcBef>
            </a:pPr>
            <a:r>
              <a:rPr lang="en-US" sz="1600" i="1" dirty="0"/>
              <a:t>Competitors </a:t>
            </a:r>
            <a:br>
              <a:rPr lang="en-US" sz="1600" i="1" dirty="0"/>
            </a:br>
            <a:r>
              <a:rPr lang="en-US" sz="1600" i="1" dirty="0"/>
              <a:t>“steal” approximately 2% of search traffic</a:t>
            </a:r>
            <a:endParaRPr lang="en-US" sz="1600" dirty="0"/>
          </a:p>
        </p:txBody>
      </p:sp>
      <p:sp>
        <p:nvSpPr>
          <p:cNvPr id="40" name="TextBox 39">
            <a:extLst>
              <a:ext uri="{FF2B5EF4-FFF2-40B4-BE49-F238E27FC236}">
                <a16:creationId xmlns:a16="http://schemas.microsoft.com/office/drawing/2014/main" id="{B38642C0-2E7C-7A49-AB57-B728DDE774EC}"/>
              </a:ext>
            </a:extLst>
          </p:cNvPr>
          <p:cNvSpPr txBox="1"/>
          <p:nvPr/>
        </p:nvSpPr>
        <p:spPr>
          <a:xfrm>
            <a:off x="5423913" y="4515816"/>
            <a:ext cx="3038829" cy="602284"/>
          </a:xfrm>
          <a:prstGeom prst="rect">
            <a:avLst/>
          </a:prstGeom>
          <a:noFill/>
          <a:ln w="25400">
            <a:solidFill>
              <a:srgbClr val="C00000"/>
            </a:solidFill>
          </a:ln>
        </p:spPr>
        <p:txBody>
          <a:bodyPr wrap="square" rtlCol="0">
            <a:noAutofit/>
          </a:bodyPr>
          <a:lstStyle/>
          <a:p>
            <a:endParaRPr lang="en-US" dirty="0"/>
          </a:p>
        </p:txBody>
      </p:sp>
      <p:sp>
        <p:nvSpPr>
          <p:cNvPr id="41" name="TextBox 40">
            <a:extLst>
              <a:ext uri="{FF2B5EF4-FFF2-40B4-BE49-F238E27FC236}">
                <a16:creationId xmlns:a16="http://schemas.microsoft.com/office/drawing/2014/main" id="{3D293EC4-2C22-5348-B420-C3CE5FE4182A}"/>
              </a:ext>
            </a:extLst>
          </p:cNvPr>
          <p:cNvSpPr txBox="1"/>
          <p:nvPr/>
        </p:nvSpPr>
        <p:spPr>
          <a:xfrm>
            <a:off x="4589494" y="4432300"/>
            <a:ext cx="898232" cy="369332"/>
          </a:xfrm>
          <a:prstGeom prst="rect">
            <a:avLst/>
          </a:prstGeom>
          <a:noFill/>
        </p:spPr>
        <p:txBody>
          <a:bodyPr wrap="square" rtlCol="0" anchor="ctr">
            <a:noAutofit/>
          </a:bodyPr>
          <a:lstStyle/>
          <a:p>
            <a:r>
              <a:rPr lang="en-US" b="1" dirty="0"/>
              <a:t>POS 4</a:t>
            </a:r>
          </a:p>
        </p:txBody>
      </p:sp>
      <p:sp>
        <p:nvSpPr>
          <p:cNvPr id="31" name="Rectangle 30"/>
          <p:cNvSpPr/>
          <p:nvPr/>
        </p:nvSpPr>
        <p:spPr>
          <a:xfrm>
            <a:off x="2466467" y="1592308"/>
            <a:ext cx="2088407" cy="838889"/>
          </a:xfrm>
          <a:prstGeom prst="rect">
            <a:avLst/>
          </a:prstGeom>
          <a:solidFill>
            <a:schemeClr val="accent2">
              <a:lumMod val="20000"/>
              <a:lumOff val="80000"/>
            </a:schemeClr>
          </a:solidFill>
        </p:spPr>
        <p:txBody>
          <a:bodyPr wrap="square">
            <a:noAutofit/>
          </a:bodyPr>
          <a:lstStyle/>
          <a:p>
            <a:pPr>
              <a:spcBef>
                <a:spcPts val="600"/>
              </a:spcBef>
            </a:pPr>
            <a:r>
              <a:rPr lang="en-US" sz="1600" i="1" dirty="0"/>
              <a:t>Competitors </a:t>
            </a:r>
            <a:br>
              <a:rPr lang="en-US" sz="1600" i="1" dirty="0"/>
            </a:br>
            <a:r>
              <a:rPr lang="en-US" sz="1600" i="1" dirty="0"/>
              <a:t>“steal” approximately 18% of search traffic</a:t>
            </a:r>
            <a:endParaRPr lang="en-US" sz="1600" dirty="0"/>
          </a:p>
        </p:txBody>
      </p:sp>
      <p:sp>
        <p:nvSpPr>
          <p:cNvPr id="17" name="TextBox 16">
            <a:extLst>
              <a:ext uri="{FF2B5EF4-FFF2-40B4-BE49-F238E27FC236}">
                <a16:creationId xmlns:a16="http://schemas.microsoft.com/office/drawing/2014/main" id="{B38642C0-2E7C-7A49-AB57-B728DDE774EC}"/>
              </a:ext>
            </a:extLst>
          </p:cNvPr>
          <p:cNvSpPr txBox="1"/>
          <p:nvPr/>
        </p:nvSpPr>
        <p:spPr>
          <a:xfrm>
            <a:off x="5439576" y="2873488"/>
            <a:ext cx="3095665" cy="860312"/>
          </a:xfrm>
          <a:prstGeom prst="rect">
            <a:avLst/>
          </a:prstGeom>
          <a:noFill/>
          <a:ln w="25400">
            <a:solidFill>
              <a:srgbClr val="C00000"/>
            </a:solidFill>
          </a:ln>
        </p:spPr>
        <p:txBody>
          <a:bodyPr wrap="square" rtlCol="0">
            <a:noAutofit/>
          </a:bodyPr>
          <a:lstStyle/>
          <a:p>
            <a:endParaRPr lang="en-US" dirty="0"/>
          </a:p>
        </p:txBody>
      </p:sp>
      <p:sp>
        <p:nvSpPr>
          <p:cNvPr id="18" name="Rectangle 17">
            <a:extLst>
              <a:ext uri="{FF2B5EF4-FFF2-40B4-BE49-F238E27FC236}">
                <a16:creationId xmlns:a16="http://schemas.microsoft.com/office/drawing/2014/main" id="{D667C8EB-1216-FB48-B2A3-24C7BEE3EA1E}"/>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google.com</a:t>
            </a:r>
            <a:r>
              <a:rPr lang="en-US" sz="1000" dirty="0">
                <a:solidFill>
                  <a:schemeClr val="bg1">
                    <a:lumMod val="50000"/>
                  </a:schemeClr>
                </a:solidFill>
              </a:rPr>
              <a:t>; Simonov, </a:t>
            </a:r>
            <a:r>
              <a:rPr lang="en-US" sz="1000" dirty="0" err="1">
                <a:solidFill>
                  <a:schemeClr val="bg1">
                    <a:lumMod val="50000"/>
                  </a:schemeClr>
                </a:solidFill>
              </a:rPr>
              <a:t>Nosko</a:t>
            </a:r>
            <a:r>
              <a:rPr lang="en-US" sz="1000" dirty="0">
                <a:solidFill>
                  <a:schemeClr val="bg1">
                    <a:lumMod val="50000"/>
                  </a:schemeClr>
                </a:solidFill>
              </a:rPr>
              <a:t> and Rao’18</a:t>
            </a:r>
          </a:p>
        </p:txBody>
      </p:sp>
    </p:spTree>
    <p:extLst>
      <p:ext uri="{BB962C8B-B14F-4D97-AF65-F5344CB8AC3E}">
        <p14:creationId xmlns:p14="http://schemas.microsoft.com/office/powerpoint/2010/main" val="4008494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dirty="0"/>
              <a:t>Bing Experiment</a:t>
            </a:r>
          </a:p>
        </p:txBody>
      </p:sp>
      <p:sp>
        <p:nvSpPr>
          <p:cNvPr id="3" name="Content Placeholder 2">
            <a:extLst>
              <a:ext uri="{FF2B5EF4-FFF2-40B4-BE49-F238E27FC236}">
                <a16:creationId xmlns:a16="http://schemas.microsoft.com/office/drawing/2014/main" id="{B0ADA96A-1FA6-5B44-8794-1CCD2068177E}"/>
              </a:ext>
            </a:extLst>
          </p:cNvPr>
          <p:cNvSpPr>
            <a:spLocks noGrp="1"/>
          </p:cNvSpPr>
          <p:nvPr>
            <p:ph idx="1"/>
          </p:nvPr>
        </p:nvSpPr>
        <p:spPr>
          <a:xfrm>
            <a:off x="457200" y="1352550"/>
            <a:ext cx="8229600" cy="1023790"/>
          </a:xfrm>
        </p:spPr>
        <p:txBody>
          <a:bodyPr>
            <a:noAutofit/>
          </a:bodyPr>
          <a:lstStyle/>
          <a:p>
            <a:r>
              <a:rPr lang="en-US" sz="2300" dirty="0"/>
              <a:t>Test ROI on Bing search ads for 1000 brands with own-brand competition. January, 2014, fraction of U.S. users.</a:t>
            </a:r>
          </a:p>
          <a:p>
            <a:r>
              <a:rPr lang="en-US" sz="2300" dirty="0"/>
              <a:t>Vary cap on number of ads</a:t>
            </a:r>
          </a:p>
        </p:txBody>
      </p:sp>
      <p:sp>
        <p:nvSpPr>
          <p:cNvPr id="53" name="Rectangle 52"/>
          <p:cNvSpPr/>
          <p:nvPr/>
        </p:nvSpPr>
        <p:spPr>
          <a:xfrm>
            <a:off x="3439453" y="3479974"/>
            <a:ext cx="1627211" cy="2235580"/>
          </a:xfrm>
          <a:prstGeom prst="rect">
            <a:avLst/>
          </a:prstGeom>
          <a:solidFill>
            <a:schemeClr val="accent2">
              <a:lumMod val="20000"/>
              <a:lumOff val="8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54" name="Rectangle 53"/>
          <p:cNvSpPr/>
          <p:nvPr/>
        </p:nvSpPr>
        <p:spPr>
          <a:xfrm>
            <a:off x="484257" y="3479974"/>
            <a:ext cx="2783208" cy="2235580"/>
          </a:xfrm>
          <a:prstGeom prst="rect">
            <a:avLst/>
          </a:prstGeom>
          <a:solidFill>
            <a:schemeClr val="accent2">
              <a:lumMod val="60000"/>
              <a:lumOff val="4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55" name="TextBox 54"/>
          <p:cNvSpPr txBox="1"/>
          <p:nvPr/>
        </p:nvSpPr>
        <p:spPr>
          <a:xfrm>
            <a:off x="648042" y="3135868"/>
            <a:ext cx="948284" cy="369332"/>
          </a:xfrm>
          <a:prstGeom prst="rect">
            <a:avLst/>
          </a:prstGeom>
          <a:noFill/>
        </p:spPr>
        <p:txBody>
          <a:bodyPr wrap="none" rtlCol="0">
            <a:noAutofit/>
          </a:bodyPr>
          <a:lstStyle/>
          <a:p>
            <a:r>
              <a:rPr lang="en-US" dirty="0"/>
              <a:t>cap = 0</a:t>
            </a:r>
          </a:p>
        </p:txBody>
      </p:sp>
      <p:sp>
        <p:nvSpPr>
          <p:cNvPr id="56" name="TextBox 55"/>
          <p:cNvSpPr txBox="1"/>
          <p:nvPr/>
        </p:nvSpPr>
        <p:spPr>
          <a:xfrm>
            <a:off x="2195882" y="3135868"/>
            <a:ext cx="948284" cy="369332"/>
          </a:xfrm>
          <a:prstGeom prst="rect">
            <a:avLst/>
          </a:prstGeom>
          <a:noFill/>
        </p:spPr>
        <p:txBody>
          <a:bodyPr wrap="none" rtlCol="0">
            <a:noAutofit/>
          </a:bodyPr>
          <a:lstStyle/>
          <a:p>
            <a:r>
              <a:rPr lang="en-US" dirty="0"/>
              <a:t>cap = 1</a:t>
            </a:r>
          </a:p>
        </p:txBody>
      </p:sp>
      <p:sp>
        <p:nvSpPr>
          <p:cNvPr id="57" name="TextBox 56"/>
          <p:cNvSpPr txBox="1"/>
          <p:nvPr/>
        </p:nvSpPr>
        <p:spPr>
          <a:xfrm>
            <a:off x="3437467" y="3135867"/>
            <a:ext cx="1588374" cy="369332"/>
          </a:xfrm>
          <a:prstGeom prst="rect">
            <a:avLst/>
          </a:prstGeom>
          <a:noFill/>
        </p:spPr>
        <p:txBody>
          <a:bodyPr wrap="square" rtlCol="0">
            <a:noAutofit/>
          </a:bodyPr>
          <a:lstStyle/>
          <a:p>
            <a:pPr algn="ctr"/>
            <a:r>
              <a:rPr lang="en-US" dirty="0"/>
              <a:t>cap = 2</a:t>
            </a:r>
          </a:p>
        </p:txBody>
      </p:sp>
      <p:sp>
        <p:nvSpPr>
          <p:cNvPr id="58" name="TextBox 57"/>
          <p:cNvSpPr txBox="1"/>
          <p:nvPr/>
        </p:nvSpPr>
        <p:spPr>
          <a:xfrm>
            <a:off x="457200" y="2605197"/>
            <a:ext cx="4609464" cy="369332"/>
          </a:xfrm>
          <a:prstGeom prst="rect">
            <a:avLst/>
          </a:prstGeom>
          <a:noFill/>
        </p:spPr>
        <p:txBody>
          <a:bodyPr wrap="square" rtlCol="0">
            <a:noAutofit/>
          </a:bodyPr>
          <a:lstStyle/>
          <a:p>
            <a:pPr algn="ctr"/>
            <a:r>
              <a:rPr lang="en-US" b="1" dirty="0"/>
              <a:t>Placing Ads (800 firms; </a:t>
            </a:r>
          </a:p>
          <a:p>
            <a:pPr algn="ctr"/>
            <a:r>
              <a:rPr lang="en-US" b="1" dirty="0"/>
              <a:t>BMW for example)</a:t>
            </a:r>
          </a:p>
        </p:txBody>
      </p:sp>
      <p:sp>
        <p:nvSpPr>
          <p:cNvPr id="59" name="Rectangle 58"/>
          <p:cNvSpPr/>
          <p:nvPr/>
        </p:nvSpPr>
        <p:spPr>
          <a:xfrm>
            <a:off x="2195882" y="3645089"/>
            <a:ext cx="998821" cy="277826"/>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60" name="TextBox 59"/>
          <p:cNvSpPr txBox="1"/>
          <p:nvPr/>
        </p:nvSpPr>
        <p:spPr>
          <a:xfrm>
            <a:off x="2202493" y="3995680"/>
            <a:ext cx="644953" cy="615553"/>
          </a:xfrm>
          <a:prstGeom prst="rect">
            <a:avLst/>
          </a:prstGeom>
          <a:noFill/>
        </p:spPr>
        <p:txBody>
          <a:bodyPr wrap="none" rtlCol="0">
            <a:noAutofit/>
          </a:bodyPr>
          <a:lstStyle/>
          <a:p>
            <a:r>
              <a:rPr lang="en-US" sz="1700" dirty="0" err="1"/>
              <a:t>bmw</a:t>
            </a:r>
            <a:endParaRPr lang="en-US" sz="1700" dirty="0"/>
          </a:p>
          <a:p>
            <a:r>
              <a:rPr lang="en-US" sz="1700" dirty="0"/>
              <a:t>…</a:t>
            </a:r>
          </a:p>
        </p:txBody>
      </p:sp>
      <p:sp>
        <p:nvSpPr>
          <p:cNvPr id="61" name="Rectangle 60"/>
          <p:cNvSpPr/>
          <p:nvPr/>
        </p:nvSpPr>
        <p:spPr>
          <a:xfrm>
            <a:off x="2195882" y="4022138"/>
            <a:ext cx="985591" cy="1514813"/>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62" name="TextBox 61"/>
          <p:cNvSpPr txBox="1"/>
          <p:nvPr/>
        </p:nvSpPr>
        <p:spPr>
          <a:xfrm>
            <a:off x="2162811" y="3578942"/>
            <a:ext cx="1025278" cy="353943"/>
          </a:xfrm>
          <a:prstGeom prst="rect">
            <a:avLst/>
          </a:prstGeom>
          <a:noFill/>
        </p:spPr>
        <p:txBody>
          <a:bodyPr wrap="square" rtlCol="0">
            <a:noAutofit/>
          </a:bodyPr>
          <a:lstStyle/>
          <a:p>
            <a:r>
              <a:rPr lang="en-US" sz="1700" dirty="0"/>
              <a:t>ad: </a:t>
            </a:r>
            <a:r>
              <a:rPr lang="en-US" sz="1700" dirty="0" err="1"/>
              <a:t>bmw</a:t>
            </a:r>
            <a:endParaRPr lang="en-US" sz="1700" dirty="0"/>
          </a:p>
        </p:txBody>
      </p:sp>
      <p:sp>
        <p:nvSpPr>
          <p:cNvPr id="63" name="Rectangle 62"/>
          <p:cNvSpPr/>
          <p:nvPr/>
        </p:nvSpPr>
        <p:spPr>
          <a:xfrm>
            <a:off x="843209" y="3658318"/>
            <a:ext cx="985591" cy="1885248"/>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64" name="Rectangle 63"/>
          <p:cNvSpPr/>
          <p:nvPr/>
        </p:nvSpPr>
        <p:spPr>
          <a:xfrm>
            <a:off x="3730499" y="3645089"/>
            <a:ext cx="998821" cy="277826"/>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65" name="Rectangle 64"/>
          <p:cNvSpPr/>
          <p:nvPr/>
        </p:nvSpPr>
        <p:spPr>
          <a:xfrm>
            <a:off x="3730499" y="4445491"/>
            <a:ext cx="985591" cy="1078229"/>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66" name="TextBox 65"/>
          <p:cNvSpPr txBox="1"/>
          <p:nvPr/>
        </p:nvSpPr>
        <p:spPr>
          <a:xfrm>
            <a:off x="3697428" y="3578942"/>
            <a:ext cx="1025278" cy="353943"/>
          </a:xfrm>
          <a:prstGeom prst="rect">
            <a:avLst/>
          </a:prstGeom>
          <a:noFill/>
        </p:spPr>
        <p:txBody>
          <a:bodyPr wrap="square" rtlCol="0">
            <a:noAutofit/>
          </a:bodyPr>
          <a:lstStyle/>
          <a:p>
            <a:r>
              <a:rPr lang="en-US" sz="1700" dirty="0"/>
              <a:t>ad: </a:t>
            </a:r>
            <a:r>
              <a:rPr lang="en-US" sz="1700" dirty="0" err="1"/>
              <a:t>bmw</a:t>
            </a:r>
            <a:endParaRPr lang="en-US" sz="1700" dirty="0"/>
          </a:p>
        </p:txBody>
      </p:sp>
      <p:sp>
        <p:nvSpPr>
          <p:cNvPr id="67" name="Rectangle 66"/>
          <p:cNvSpPr/>
          <p:nvPr/>
        </p:nvSpPr>
        <p:spPr>
          <a:xfrm>
            <a:off x="3730499" y="4035369"/>
            <a:ext cx="998821" cy="277826"/>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68" name="TextBox 67"/>
          <p:cNvSpPr txBox="1"/>
          <p:nvPr/>
        </p:nvSpPr>
        <p:spPr>
          <a:xfrm>
            <a:off x="3697427" y="3969222"/>
            <a:ext cx="1078195" cy="353943"/>
          </a:xfrm>
          <a:prstGeom prst="rect">
            <a:avLst/>
          </a:prstGeom>
          <a:noFill/>
        </p:spPr>
        <p:txBody>
          <a:bodyPr wrap="square" rtlCol="0">
            <a:noAutofit/>
          </a:bodyPr>
          <a:lstStyle/>
          <a:p>
            <a:r>
              <a:rPr lang="en-US" sz="1700" dirty="0"/>
              <a:t>ad: </a:t>
            </a:r>
            <a:r>
              <a:rPr lang="en-US" sz="1700" dirty="0" err="1"/>
              <a:t>lexus</a:t>
            </a:r>
            <a:endParaRPr lang="en-US" sz="1700" dirty="0"/>
          </a:p>
        </p:txBody>
      </p:sp>
      <p:sp>
        <p:nvSpPr>
          <p:cNvPr id="69" name="TextBox 68"/>
          <p:cNvSpPr txBox="1"/>
          <p:nvPr/>
        </p:nvSpPr>
        <p:spPr>
          <a:xfrm rot="16200000">
            <a:off x="1574105" y="4213972"/>
            <a:ext cx="899687" cy="353943"/>
          </a:xfrm>
          <a:prstGeom prst="rect">
            <a:avLst/>
          </a:prstGeom>
          <a:noFill/>
        </p:spPr>
        <p:txBody>
          <a:bodyPr wrap="none" rtlCol="0">
            <a:noAutofit/>
          </a:bodyPr>
          <a:lstStyle/>
          <a:p>
            <a:r>
              <a:rPr lang="en-US" sz="1700" dirty="0"/>
              <a:t>organic</a:t>
            </a:r>
          </a:p>
        </p:txBody>
      </p:sp>
      <p:sp>
        <p:nvSpPr>
          <p:cNvPr id="70" name="TextBox 69"/>
          <p:cNvSpPr txBox="1"/>
          <p:nvPr/>
        </p:nvSpPr>
        <p:spPr>
          <a:xfrm>
            <a:off x="3723889" y="4419034"/>
            <a:ext cx="644953" cy="615553"/>
          </a:xfrm>
          <a:prstGeom prst="rect">
            <a:avLst/>
          </a:prstGeom>
          <a:noFill/>
        </p:spPr>
        <p:txBody>
          <a:bodyPr wrap="none" rtlCol="0">
            <a:noAutofit/>
          </a:bodyPr>
          <a:lstStyle/>
          <a:p>
            <a:r>
              <a:rPr lang="en-US" sz="1700" dirty="0" err="1"/>
              <a:t>bmw</a:t>
            </a:r>
            <a:endParaRPr lang="en-US" sz="1700" dirty="0"/>
          </a:p>
          <a:p>
            <a:r>
              <a:rPr lang="en-US" sz="1700" dirty="0"/>
              <a:t>…</a:t>
            </a:r>
          </a:p>
        </p:txBody>
      </p:sp>
      <p:sp>
        <p:nvSpPr>
          <p:cNvPr id="71" name="TextBox 70"/>
          <p:cNvSpPr txBox="1"/>
          <p:nvPr/>
        </p:nvSpPr>
        <p:spPr>
          <a:xfrm rot="16200000">
            <a:off x="211385" y="3922917"/>
            <a:ext cx="899687" cy="353943"/>
          </a:xfrm>
          <a:prstGeom prst="rect">
            <a:avLst/>
          </a:prstGeom>
          <a:noFill/>
        </p:spPr>
        <p:txBody>
          <a:bodyPr wrap="none" rtlCol="0">
            <a:noAutofit/>
          </a:bodyPr>
          <a:lstStyle/>
          <a:p>
            <a:r>
              <a:rPr lang="en-US" sz="1700" dirty="0"/>
              <a:t>organic</a:t>
            </a:r>
          </a:p>
        </p:txBody>
      </p:sp>
      <p:sp>
        <p:nvSpPr>
          <p:cNvPr id="72" name="TextBox 71"/>
          <p:cNvSpPr txBox="1"/>
          <p:nvPr/>
        </p:nvSpPr>
        <p:spPr>
          <a:xfrm rot="16200000">
            <a:off x="3121951" y="4643940"/>
            <a:ext cx="899687" cy="353943"/>
          </a:xfrm>
          <a:prstGeom prst="rect">
            <a:avLst/>
          </a:prstGeom>
          <a:noFill/>
        </p:spPr>
        <p:txBody>
          <a:bodyPr wrap="none" rtlCol="0">
            <a:noAutofit/>
          </a:bodyPr>
          <a:lstStyle/>
          <a:p>
            <a:r>
              <a:rPr lang="en-US" sz="1700" dirty="0"/>
              <a:t>organic</a:t>
            </a:r>
          </a:p>
        </p:txBody>
      </p:sp>
      <p:sp>
        <p:nvSpPr>
          <p:cNvPr id="73" name="TextBox 72"/>
          <p:cNvSpPr txBox="1"/>
          <p:nvPr/>
        </p:nvSpPr>
        <p:spPr>
          <a:xfrm>
            <a:off x="869667" y="3671550"/>
            <a:ext cx="644953" cy="615553"/>
          </a:xfrm>
          <a:prstGeom prst="rect">
            <a:avLst/>
          </a:prstGeom>
          <a:noFill/>
        </p:spPr>
        <p:txBody>
          <a:bodyPr wrap="none" rtlCol="0">
            <a:noAutofit/>
          </a:bodyPr>
          <a:lstStyle/>
          <a:p>
            <a:r>
              <a:rPr lang="en-US" sz="1700" dirty="0" err="1"/>
              <a:t>bmw</a:t>
            </a:r>
            <a:endParaRPr lang="en-US" sz="1700" dirty="0"/>
          </a:p>
          <a:p>
            <a:r>
              <a:rPr lang="en-US" sz="1700" dirty="0"/>
              <a:t>…</a:t>
            </a:r>
          </a:p>
        </p:txBody>
      </p:sp>
      <p:sp>
        <p:nvSpPr>
          <p:cNvPr id="86" name="TextBox 85"/>
          <p:cNvSpPr txBox="1"/>
          <p:nvPr/>
        </p:nvSpPr>
        <p:spPr>
          <a:xfrm>
            <a:off x="542536" y="6056376"/>
            <a:ext cx="2810264" cy="369332"/>
          </a:xfrm>
          <a:prstGeom prst="rect">
            <a:avLst/>
          </a:prstGeom>
          <a:noFill/>
        </p:spPr>
        <p:txBody>
          <a:bodyPr wrap="square" rtlCol="0">
            <a:noAutofit/>
          </a:bodyPr>
          <a:lstStyle/>
          <a:p>
            <a:pPr algn="ctr">
              <a:spcBef>
                <a:spcPts val="600"/>
              </a:spcBef>
            </a:pPr>
            <a:r>
              <a:rPr lang="en-US" dirty="0" err="1"/>
              <a:t>Δ</a:t>
            </a:r>
            <a:r>
              <a:rPr lang="en-US" dirty="0"/>
              <a:t> </a:t>
            </a:r>
            <a:r>
              <a:rPr lang="en-US" i="1" dirty="0"/>
              <a:t>click</a:t>
            </a:r>
            <a:r>
              <a:rPr lang="en-US" dirty="0"/>
              <a:t> (no competition)</a:t>
            </a:r>
          </a:p>
        </p:txBody>
      </p:sp>
      <p:sp>
        <p:nvSpPr>
          <p:cNvPr id="102" name="TextBox 101"/>
          <p:cNvSpPr txBox="1"/>
          <p:nvPr/>
        </p:nvSpPr>
        <p:spPr>
          <a:xfrm>
            <a:off x="5192611" y="6056376"/>
            <a:ext cx="2198789" cy="369332"/>
          </a:xfrm>
          <a:prstGeom prst="rect">
            <a:avLst/>
          </a:prstGeom>
          <a:noFill/>
        </p:spPr>
        <p:txBody>
          <a:bodyPr wrap="none" rtlCol="0">
            <a:noAutofit/>
          </a:bodyPr>
          <a:lstStyle/>
          <a:p>
            <a:pPr>
              <a:spcBef>
                <a:spcPts val="600"/>
              </a:spcBef>
            </a:pPr>
            <a:r>
              <a:rPr lang="en-US" dirty="0" err="1"/>
              <a:t>Δ</a:t>
            </a:r>
            <a:r>
              <a:rPr lang="en-US" dirty="0"/>
              <a:t> </a:t>
            </a:r>
            <a:r>
              <a:rPr lang="en-US" i="1" dirty="0"/>
              <a:t>click</a:t>
            </a:r>
            <a:r>
              <a:rPr lang="en-US" dirty="0"/>
              <a:t> (competition)</a:t>
            </a:r>
          </a:p>
        </p:txBody>
      </p:sp>
      <p:grpSp>
        <p:nvGrpSpPr>
          <p:cNvPr id="6" name="Group 5">
            <a:extLst>
              <a:ext uri="{FF2B5EF4-FFF2-40B4-BE49-F238E27FC236}">
                <a16:creationId xmlns:a16="http://schemas.microsoft.com/office/drawing/2014/main" id="{A0C94971-0125-8349-972C-A1A02B082C15}"/>
              </a:ext>
            </a:extLst>
          </p:cNvPr>
          <p:cNvGrpSpPr/>
          <p:nvPr/>
        </p:nvGrpSpPr>
        <p:grpSpPr>
          <a:xfrm>
            <a:off x="5513457" y="2569104"/>
            <a:ext cx="3336824" cy="3146450"/>
            <a:chOff x="5513457" y="2569104"/>
            <a:chExt cx="3336824" cy="3146450"/>
          </a:xfrm>
        </p:grpSpPr>
        <p:grpSp>
          <p:nvGrpSpPr>
            <p:cNvPr id="4" name="Group 3">
              <a:extLst>
                <a:ext uri="{FF2B5EF4-FFF2-40B4-BE49-F238E27FC236}">
                  <a16:creationId xmlns:a16="http://schemas.microsoft.com/office/drawing/2014/main" id="{DDADD0A1-DF4A-1945-A36B-20BD2618D5FF}"/>
                </a:ext>
              </a:extLst>
            </p:cNvPr>
            <p:cNvGrpSpPr/>
            <p:nvPr/>
          </p:nvGrpSpPr>
          <p:grpSpPr>
            <a:xfrm>
              <a:off x="5513457" y="3135867"/>
              <a:ext cx="3336824" cy="2579687"/>
              <a:chOff x="5513457" y="3135867"/>
              <a:chExt cx="3336824" cy="2579687"/>
            </a:xfrm>
          </p:grpSpPr>
          <p:sp>
            <p:nvSpPr>
              <p:cNvPr id="87" name="Rectangle 86"/>
              <p:cNvSpPr/>
              <p:nvPr/>
            </p:nvSpPr>
            <p:spPr>
              <a:xfrm>
                <a:off x="7104001" y="3479974"/>
                <a:ext cx="1582800" cy="2235580"/>
              </a:xfrm>
              <a:prstGeom prst="rect">
                <a:avLst/>
              </a:prstGeom>
              <a:solidFill>
                <a:schemeClr val="accent2">
                  <a:lumMod val="20000"/>
                  <a:lumOff val="8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88" name="TextBox 87"/>
              <p:cNvSpPr txBox="1"/>
              <p:nvPr/>
            </p:nvSpPr>
            <p:spPr>
              <a:xfrm>
                <a:off x="5981235" y="3135868"/>
                <a:ext cx="948284" cy="369332"/>
              </a:xfrm>
              <a:prstGeom prst="rect">
                <a:avLst/>
              </a:prstGeom>
              <a:noFill/>
            </p:spPr>
            <p:txBody>
              <a:bodyPr wrap="none" rtlCol="0">
                <a:noAutofit/>
              </a:bodyPr>
              <a:lstStyle/>
              <a:p>
                <a:pPr algn="ctr"/>
                <a:r>
                  <a:rPr lang="en-US" dirty="0">
                    <a:solidFill>
                      <a:schemeClr val="bg1">
                        <a:lumMod val="85000"/>
                      </a:schemeClr>
                    </a:solidFill>
                  </a:rPr>
                  <a:t>cap = 0</a:t>
                </a:r>
              </a:p>
            </p:txBody>
          </p:sp>
          <p:sp>
            <p:nvSpPr>
              <p:cNvPr id="89" name="TextBox 88"/>
              <p:cNvSpPr txBox="1"/>
              <p:nvPr/>
            </p:nvSpPr>
            <p:spPr>
              <a:xfrm>
                <a:off x="7127962" y="3135867"/>
                <a:ext cx="1558838" cy="369332"/>
              </a:xfrm>
              <a:prstGeom prst="rect">
                <a:avLst/>
              </a:prstGeom>
              <a:noFill/>
            </p:spPr>
            <p:txBody>
              <a:bodyPr wrap="square" rtlCol="0">
                <a:noAutofit/>
              </a:bodyPr>
              <a:lstStyle/>
              <a:p>
                <a:pPr algn="ctr"/>
                <a:r>
                  <a:rPr lang="en-US" dirty="0"/>
                  <a:t>cap = 1</a:t>
                </a:r>
              </a:p>
            </p:txBody>
          </p:sp>
          <p:sp>
            <p:nvSpPr>
              <p:cNvPr id="90" name="Rectangle 89"/>
              <p:cNvSpPr/>
              <p:nvPr/>
            </p:nvSpPr>
            <p:spPr>
              <a:xfrm>
                <a:off x="7533956" y="3645089"/>
                <a:ext cx="998821" cy="277826"/>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91" name="Rectangle 90"/>
              <p:cNvSpPr/>
              <p:nvPr/>
            </p:nvSpPr>
            <p:spPr>
              <a:xfrm>
                <a:off x="7533956" y="4022138"/>
                <a:ext cx="985591" cy="1514813"/>
              </a:xfrm>
              <a:prstGeom prst="rect">
                <a:avLst/>
              </a:prstGeom>
              <a:ln w="2540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92" name="TextBox 91"/>
              <p:cNvSpPr txBox="1"/>
              <p:nvPr/>
            </p:nvSpPr>
            <p:spPr>
              <a:xfrm>
                <a:off x="7500884" y="3578942"/>
                <a:ext cx="1349397" cy="353943"/>
              </a:xfrm>
              <a:prstGeom prst="rect">
                <a:avLst/>
              </a:prstGeom>
              <a:noFill/>
            </p:spPr>
            <p:txBody>
              <a:bodyPr wrap="square" rtlCol="0">
                <a:noAutofit/>
              </a:bodyPr>
              <a:lstStyle/>
              <a:p>
                <a:r>
                  <a:rPr lang="en-US" sz="1700" dirty="0"/>
                  <a:t>ad: </a:t>
                </a:r>
                <a:r>
                  <a:rPr lang="en-US" sz="1700" dirty="0" err="1"/>
                  <a:t>lexus</a:t>
                </a:r>
                <a:endParaRPr lang="en-US" sz="1700" dirty="0"/>
              </a:p>
            </p:txBody>
          </p:sp>
          <p:sp>
            <p:nvSpPr>
              <p:cNvPr id="93" name="Rectangle 92"/>
              <p:cNvSpPr/>
              <p:nvPr/>
            </p:nvSpPr>
            <p:spPr>
              <a:xfrm>
                <a:off x="5986114" y="3658318"/>
                <a:ext cx="985591" cy="1885248"/>
              </a:xfrm>
              <a:prstGeom prst="rect">
                <a:avLst/>
              </a:prstGeom>
              <a:ln w="25400">
                <a:solidFill>
                  <a:schemeClr val="bg1">
                    <a:lumMod val="65000"/>
                  </a:schemeClr>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endParaRPr lang="en-US" dirty="0"/>
              </a:p>
            </p:txBody>
          </p:sp>
          <p:sp>
            <p:nvSpPr>
              <p:cNvPr id="95" name="TextBox 94"/>
              <p:cNvSpPr txBox="1"/>
              <p:nvPr/>
            </p:nvSpPr>
            <p:spPr>
              <a:xfrm rot="16200000">
                <a:off x="5240585" y="3922917"/>
                <a:ext cx="899687" cy="353943"/>
              </a:xfrm>
              <a:prstGeom prst="rect">
                <a:avLst/>
              </a:prstGeom>
              <a:noFill/>
            </p:spPr>
            <p:txBody>
              <a:bodyPr wrap="none" rtlCol="0">
                <a:noAutofit/>
              </a:bodyPr>
              <a:lstStyle/>
              <a:p>
                <a:r>
                  <a:rPr lang="en-US" sz="1700" dirty="0">
                    <a:solidFill>
                      <a:srgbClr val="A6A6A6"/>
                    </a:solidFill>
                  </a:rPr>
                  <a:t>organic</a:t>
                </a:r>
              </a:p>
            </p:txBody>
          </p:sp>
          <p:sp>
            <p:nvSpPr>
              <p:cNvPr id="96" name="TextBox 95"/>
              <p:cNvSpPr txBox="1"/>
              <p:nvPr/>
            </p:nvSpPr>
            <p:spPr>
              <a:xfrm>
                <a:off x="5979499" y="3671550"/>
                <a:ext cx="778547" cy="615553"/>
              </a:xfrm>
              <a:prstGeom prst="rect">
                <a:avLst/>
              </a:prstGeom>
              <a:noFill/>
            </p:spPr>
            <p:txBody>
              <a:bodyPr wrap="none" rtlCol="0">
                <a:noAutofit/>
              </a:bodyPr>
              <a:lstStyle/>
              <a:p>
                <a:r>
                  <a:rPr lang="en-US" sz="1700" dirty="0" err="1">
                    <a:solidFill>
                      <a:schemeClr val="bg1">
                        <a:lumMod val="65000"/>
                      </a:schemeClr>
                    </a:solidFill>
                  </a:rPr>
                  <a:t>toyota</a:t>
                </a:r>
                <a:endParaRPr lang="en-US" sz="1700" dirty="0">
                  <a:solidFill>
                    <a:schemeClr val="bg1">
                      <a:lumMod val="65000"/>
                    </a:schemeClr>
                  </a:solidFill>
                </a:endParaRPr>
              </a:p>
              <a:p>
                <a:r>
                  <a:rPr lang="en-US" sz="1700" dirty="0">
                    <a:solidFill>
                      <a:schemeClr val="bg1">
                        <a:lumMod val="65000"/>
                      </a:schemeClr>
                    </a:solidFill>
                  </a:rPr>
                  <a:t>…</a:t>
                </a:r>
              </a:p>
            </p:txBody>
          </p:sp>
          <p:sp>
            <p:nvSpPr>
              <p:cNvPr id="97" name="TextBox 96"/>
              <p:cNvSpPr txBox="1"/>
              <p:nvPr/>
            </p:nvSpPr>
            <p:spPr>
              <a:xfrm>
                <a:off x="7507493" y="3995680"/>
                <a:ext cx="778547" cy="615553"/>
              </a:xfrm>
              <a:prstGeom prst="rect">
                <a:avLst/>
              </a:prstGeom>
              <a:noFill/>
            </p:spPr>
            <p:txBody>
              <a:bodyPr wrap="none" rtlCol="0">
                <a:noAutofit/>
              </a:bodyPr>
              <a:lstStyle/>
              <a:p>
                <a:r>
                  <a:rPr lang="en-US" sz="1700" dirty="0" err="1"/>
                  <a:t>toyota</a:t>
                </a:r>
                <a:endParaRPr lang="en-US" sz="1700" dirty="0"/>
              </a:p>
              <a:p>
                <a:r>
                  <a:rPr lang="en-US" sz="1700" dirty="0"/>
                  <a:t>…</a:t>
                </a:r>
              </a:p>
            </p:txBody>
          </p:sp>
          <p:sp>
            <p:nvSpPr>
              <p:cNvPr id="98" name="TextBox 97"/>
              <p:cNvSpPr txBox="1"/>
              <p:nvPr/>
            </p:nvSpPr>
            <p:spPr>
              <a:xfrm rot="16200000">
                <a:off x="6879105" y="4213972"/>
                <a:ext cx="899687" cy="353943"/>
              </a:xfrm>
              <a:prstGeom prst="rect">
                <a:avLst/>
              </a:prstGeom>
              <a:noFill/>
            </p:spPr>
            <p:txBody>
              <a:bodyPr wrap="none" rtlCol="0">
                <a:noAutofit/>
              </a:bodyPr>
              <a:lstStyle/>
              <a:p>
                <a:r>
                  <a:rPr lang="en-US" sz="1700" dirty="0"/>
                  <a:t>organic</a:t>
                </a:r>
              </a:p>
            </p:txBody>
          </p:sp>
        </p:grpSp>
        <p:sp>
          <p:nvSpPr>
            <p:cNvPr id="103" name="TextBox 102"/>
            <p:cNvSpPr txBox="1"/>
            <p:nvPr/>
          </p:nvSpPr>
          <p:spPr>
            <a:xfrm>
              <a:off x="5692395" y="2569104"/>
              <a:ext cx="3157886" cy="310218"/>
            </a:xfrm>
            <a:prstGeom prst="rect">
              <a:avLst/>
            </a:prstGeom>
            <a:noFill/>
          </p:spPr>
          <p:txBody>
            <a:bodyPr wrap="square" rtlCol="0">
              <a:noAutofit/>
            </a:bodyPr>
            <a:lstStyle/>
            <a:p>
              <a:pPr algn="ctr"/>
              <a:r>
                <a:rPr lang="en-US" b="1" dirty="0"/>
                <a:t>Not Placing Ads (200 firms; Toyota for example)</a:t>
              </a:r>
            </a:p>
          </p:txBody>
        </p:sp>
      </p:grpSp>
      <p:sp>
        <p:nvSpPr>
          <p:cNvPr id="50" name="Rectangle 49">
            <a:extLst>
              <a:ext uri="{FF2B5EF4-FFF2-40B4-BE49-F238E27FC236}">
                <a16:creationId xmlns:a16="http://schemas.microsoft.com/office/drawing/2014/main" id="{FC30663D-FD4C-4A17-89DF-F6CFBC8F72E6}"/>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Simonov, </a:t>
            </a:r>
            <a:r>
              <a:rPr lang="en-US" sz="1000" dirty="0" err="1">
                <a:solidFill>
                  <a:schemeClr val="bg1">
                    <a:lumMod val="50000"/>
                  </a:schemeClr>
                </a:solidFill>
              </a:rPr>
              <a:t>Nosko</a:t>
            </a:r>
            <a:r>
              <a:rPr lang="en-US" sz="1000" dirty="0">
                <a:solidFill>
                  <a:schemeClr val="bg1">
                    <a:lumMod val="50000"/>
                  </a:schemeClr>
                </a:solidFill>
              </a:rPr>
              <a:t> and Rao’18</a:t>
            </a:r>
          </a:p>
        </p:txBody>
      </p:sp>
      <p:cxnSp>
        <p:nvCxnSpPr>
          <p:cNvPr id="5" name="Curved Connector 4"/>
          <p:cNvCxnSpPr/>
          <p:nvPr/>
        </p:nvCxnSpPr>
        <p:spPr>
          <a:xfrm rot="16200000" flipH="1">
            <a:off x="6110806" y="3894913"/>
            <a:ext cx="12700" cy="3642342"/>
          </a:xfrm>
          <a:prstGeom prst="curvedConnector3">
            <a:avLst>
              <a:gd name="adj1" fmla="val 2394000"/>
            </a:avLst>
          </a:prstGeom>
          <a:ln w="635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5400000">
            <a:off x="1999433" y="4948510"/>
            <a:ext cx="13231" cy="1534617"/>
          </a:xfrm>
          <a:prstGeom prst="curvedConnector3">
            <a:avLst>
              <a:gd name="adj1" fmla="val 2461273"/>
            </a:avLst>
          </a:prstGeom>
          <a:ln w="635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93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0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sz="4000" dirty="0"/>
              <a:t>Result Bing Experiment: High ROI</a:t>
            </a:r>
          </a:p>
        </p:txBody>
      </p:sp>
      <p:sp>
        <p:nvSpPr>
          <p:cNvPr id="94" name="Rectangle 93"/>
          <p:cNvSpPr/>
          <p:nvPr/>
        </p:nvSpPr>
        <p:spPr>
          <a:xfrm>
            <a:off x="552450" y="5926365"/>
            <a:ext cx="7912865" cy="777691"/>
          </a:xfrm>
          <a:prstGeom prst="rect">
            <a:avLst/>
          </a:prstGeom>
          <a:solidFill>
            <a:schemeClr val="accent2">
              <a:lumMod val="60000"/>
              <a:lumOff val="40000"/>
            </a:schemeClr>
          </a:solidFill>
        </p:spPr>
        <p:txBody>
          <a:bodyPr wrap="square">
            <a:noAutofit/>
          </a:bodyPr>
          <a:lstStyle/>
          <a:p>
            <a:pPr>
              <a:spcBef>
                <a:spcPts val="600"/>
              </a:spcBef>
            </a:pPr>
            <a:r>
              <a:rPr lang="en-US" sz="2200" dirty="0"/>
              <a:t>When a firm piggy-backs off the brand awareness of another, this creates high ROI for </a:t>
            </a:r>
            <a:r>
              <a:rPr lang="en-US" sz="2200" i="1" dirty="0"/>
              <a:t>defensive bidding</a:t>
            </a:r>
            <a:endParaRPr lang="en-US" sz="2200" dirty="0"/>
          </a:p>
        </p:txBody>
      </p:sp>
      <p:grpSp>
        <p:nvGrpSpPr>
          <p:cNvPr id="4" name="Group 3" descr="The earlier experimental result about 98.5 percent of paid clicks being redundant over organic clicks can now be complicated. When there is no competition, this relationship is largely the case. However, when there is own-brand competition, a larger portion of clicks are funneled to competitors without paid clicks."/>
          <p:cNvGrpSpPr/>
          <p:nvPr/>
        </p:nvGrpSpPr>
        <p:grpSpPr>
          <a:xfrm>
            <a:off x="457200" y="1600200"/>
            <a:ext cx="8229600" cy="4249450"/>
            <a:chOff x="457200" y="1600200"/>
            <a:chExt cx="8229600" cy="4249450"/>
          </a:xfrm>
        </p:grpSpPr>
        <p:sp>
          <p:nvSpPr>
            <p:cNvPr id="31" name="Rectangle 30"/>
            <p:cNvSpPr/>
            <p:nvPr/>
          </p:nvSpPr>
          <p:spPr>
            <a:xfrm>
              <a:off x="2458635" y="3464010"/>
              <a:ext cx="701468" cy="1247154"/>
            </a:xfrm>
            <a:prstGeom prst="rect">
              <a:avLst/>
            </a:prstGeom>
            <a:ln w="508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r>
                <a:rPr lang="en-US" dirty="0"/>
                <a:t>117</a:t>
              </a:r>
            </a:p>
          </p:txBody>
        </p:sp>
        <p:sp>
          <p:nvSpPr>
            <p:cNvPr id="32" name="Rectangle 31"/>
            <p:cNvSpPr/>
            <p:nvPr/>
          </p:nvSpPr>
          <p:spPr>
            <a:xfrm>
              <a:off x="2458635" y="2392550"/>
              <a:ext cx="701468" cy="1045000"/>
            </a:xfrm>
            <a:prstGeom prst="rect">
              <a:avLst/>
            </a:prstGeom>
            <a:ln w="50800">
              <a:solidFill>
                <a:srgbClr val="800000"/>
              </a:solidFill>
            </a:ln>
          </p:spPr>
          <p:style>
            <a:lnRef idx="1">
              <a:schemeClr val="accent2"/>
            </a:lnRef>
            <a:fillRef idx="0">
              <a:schemeClr val="accent2"/>
            </a:fillRef>
            <a:effectRef idx="0">
              <a:schemeClr val="accent2"/>
            </a:effectRef>
            <a:fontRef idx="minor">
              <a:schemeClr val="tx1"/>
            </a:fontRef>
          </p:style>
          <p:txBody>
            <a:bodyPr rtlCol="0" anchor="t">
              <a:noAutofit/>
            </a:bodyPr>
            <a:lstStyle/>
            <a:p>
              <a:pPr algn="ctr">
                <a:lnSpc>
                  <a:spcPct val="150000"/>
                </a:lnSpc>
                <a:spcBef>
                  <a:spcPts val="600"/>
                </a:spcBef>
              </a:pPr>
              <a:r>
                <a:rPr lang="en-US" dirty="0"/>
                <a:t>100</a:t>
              </a:r>
            </a:p>
          </p:txBody>
        </p:sp>
        <p:sp>
          <p:nvSpPr>
            <p:cNvPr id="34" name="Rectangle 33"/>
            <p:cNvSpPr/>
            <p:nvPr/>
          </p:nvSpPr>
          <p:spPr>
            <a:xfrm>
              <a:off x="3156858" y="2472188"/>
              <a:ext cx="1087233" cy="646331"/>
            </a:xfrm>
            <a:prstGeom prst="rect">
              <a:avLst/>
            </a:prstGeom>
          </p:spPr>
          <p:txBody>
            <a:bodyPr wrap="square">
              <a:noAutofit/>
            </a:bodyPr>
            <a:lstStyle/>
            <a:p>
              <a:pPr>
                <a:spcBef>
                  <a:spcPts val="600"/>
                </a:spcBef>
              </a:pPr>
              <a:r>
                <a:rPr lang="en-US" b="1" dirty="0">
                  <a:solidFill>
                    <a:srgbClr val="800000"/>
                  </a:solidFill>
                </a:rPr>
                <a:t>Paid </a:t>
              </a:r>
              <a:br>
                <a:rPr lang="en-US" b="1" dirty="0">
                  <a:solidFill>
                    <a:srgbClr val="800000"/>
                  </a:solidFill>
                </a:rPr>
              </a:br>
              <a:r>
                <a:rPr lang="en-US" b="1" dirty="0">
                  <a:solidFill>
                    <a:srgbClr val="800000"/>
                  </a:solidFill>
                </a:rPr>
                <a:t>clicks</a:t>
              </a:r>
            </a:p>
          </p:txBody>
        </p:sp>
        <p:sp>
          <p:nvSpPr>
            <p:cNvPr id="36" name="Rectangle 35"/>
            <p:cNvSpPr/>
            <p:nvPr/>
          </p:nvSpPr>
          <p:spPr>
            <a:xfrm>
              <a:off x="3156858" y="3655282"/>
              <a:ext cx="1139606" cy="646331"/>
            </a:xfrm>
            <a:prstGeom prst="rect">
              <a:avLst/>
            </a:prstGeom>
          </p:spPr>
          <p:txBody>
            <a:bodyPr wrap="square">
              <a:noAutofit/>
            </a:bodyPr>
            <a:lstStyle/>
            <a:p>
              <a:pPr>
                <a:spcBef>
                  <a:spcPts val="600"/>
                </a:spcBef>
              </a:pPr>
              <a:r>
                <a:rPr lang="en-US" b="1" dirty="0">
                  <a:solidFill>
                    <a:srgbClr val="000090"/>
                  </a:solidFill>
                </a:rPr>
                <a:t>Organic </a:t>
              </a:r>
              <a:br>
                <a:rPr lang="en-US" b="1" dirty="0">
                  <a:solidFill>
                    <a:srgbClr val="000090"/>
                  </a:solidFill>
                </a:rPr>
              </a:br>
              <a:r>
                <a:rPr lang="en-US" b="1" dirty="0">
                  <a:solidFill>
                    <a:srgbClr val="000090"/>
                  </a:solidFill>
                </a:rPr>
                <a:t>clicks</a:t>
              </a:r>
            </a:p>
          </p:txBody>
        </p:sp>
        <p:sp>
          <p:nvSpPr>
            <p:cNvPr id="37" name="Rectangle 36"/>
            <p:cNvSpPr/>
            <p:nvPr/>
          </p:nvSpPr>
          <p:spPr>
            <a:xfrm>
              <a:off x="1148508" y="2451929"/>
              <a:ext cx="701883" cy="1114040"/>
            </a:xfrm>
            <a:prstGeom prst="rect">
              <a:avLst/>
            </a:prstGeom>
            <a:ln w="50800" cap="rnd">
              <a:solidFill>
                <a:srgbClr val="000090"/>
              </a:solidFill>
              <a:prstDash val="sysDash"/>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r>
                <a:rPr lang="en-US"/>
                <a:t>94</a:t>
              </a:r>
              <a:endParaRPr lang="en-US" dirty="0"/>
            </a:p>
          </p:txBody>
        </p:sp>
        <p:sp>
          <p:nvSpPr>
            <p:cNvPr id="65" name="Rectangle 64"/>
            <p:cNvSpPr/>
            <p:nvPr/>
          </p:nvSpPr>
          <p:spPr>
            <a:xfrm>
              <a:off x="1148924" y="3538988"/>
              <a:ext cx="701468" cy="1172176"/>
            </a:xfrm>
            <a:prstGeom prst="rect">
              <a:avLst/>
            </a:prstGeom>
            <a:ln w="508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r>
                <a:rPr lang="en-US" dirty="0"/>
                <a:t>117</a:t>
              </a:r>
            </a:p>
          </p:txBody>
        </p:sp>
        <p:sp>
          <p:nvSpPr>
            <p:cNvPr id="39" name="Rectangle 38"/>
            <p:cNvSpPr/>
            <p:nvPr/>
          </p:nvSpPr>
          <p:spPr>
            <a:xfrm>
              <a:off x="1178691" y="3472383"/>
              <a:ext cx="648116" cy="185217"/>
            </a:xfrm>
            <a:prstGeom prst="rect">
              <a:avLst/>
            </a:prstGeom>
            <a:solidFill>
              <a:schemeClr val="bg1"/>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endParaRPr lang="en-US" dirty="0"/>
            </a:p>
          </p:txBody>
        </p:sp>
        <p:sp>
          <p:nvSpPr>
            <p:cNvPr id="66" name="Rectangle 65"/>
            <p:cNvSpPr/>
            <p:nvPr/>
          </p:nvSpPr>
          <p:spPr>
            <a:xfrm>
              <a:off x="979177" y="1619034"/>
              <a:ext cx="2598214" cy="400110"/>
            </a:xfrm>
            <a:prstGeom prst="rect">
              <a:avLst/>
            </a:prstGeom>
          </p:spPr>
          <p:txBody>
            <a:bodyPr wrap="square">
              <a:noAutofit/>
            </a:bodyPr>
            <a:lstStyle/>
            <a:p>
              <a:pPr>
                <a:spcBef>
                  <a:spcPts val="600"/>
                </a:spcBef>
              </a:pPr>
              <a:r>
                <a:rPr lang="en-US" sz="2400" b="1" dirty="0"/>
                <a:t>No competition</a:t>
              </a:r>
            </a:p>
          </p:txBody>
        </p:sp>
        <p:grpSp>
          <p:nvGrpSpPr>
            <p:cNvPr id="3" name="Group 2">
              <a:extLst>
                <a:ext uri="{FF2B5EF4-FFF2-40B4-BE49-F238E27FC236}">
                  <a16:creationId xmlns:a16="http://schemas.microsoft.com/office/drawing/2014/main" id="{2F55A638-4EE5-C748-8DCF-92E0DDE256CD}"/>
                </a:ext>
              </a:extLst>
            </p:cNvPr>
            <p:cNvGrpSpPr/>
            <p:nvPr/>
          </p:nvGrpSpPr>
          <p:grpSpPr>
            <a:xfrm>
              <a:off x="5069239" y="1600200"/>
              <a:ext cx="3617561" cy="4191000"/>
              <a:chOff x="5069239" y="1600200"/>
              <a:chExt cx="3617561" cy="4191000"/>
            </a:xfrm>
          </p:grpSpPr>
          <p:sp>
            <p:nvSpPr>
              <p:cNvPr id="90" name="Rectangle 89"/>
              <p:cNvSpPr/>
              <p:nvPr/>
            </p:nvSpPr>
            <p:spPr>
              <a:xfrm>
                <a:off x="5069239" y="2159040"/>
                <a:ext cx="3617561" cy="3632160"/>
              </a:xfrm>
              <a:prstGeom prst="rect">
                <a:avLst/>
              </a:prstGeom>
              <a:solidFill>
                <a:schemeClr val="accent2">
                  <a:lumMod val="20000"/>
                  <a:lumOff val="8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endParaRPr lang="en-US" dirty="0"/>
              </a:p>
            </p:txBody>
          </p:sp>
          <p:sp>
            <p:nvSpPr>
              <p:cNvPr id="67" name="Rectangle 66"/>
              <p:cNvSpPr/>
              <p:nvPr/>
            </p:nvSpPr>
            <p:spPr>
              <a:xfrm>
                <a:off x="5077319" y="1600200"/>
                <a:ext cx="3609480" cy="400110"/>
              </a:xfrm>
              <a:prstGeom prst="rect">
                <a:avLst/>
              </a:prstGeom>
            </p:spPr>
            <p:txBody>
              <a:bodyPr wrap="square">
                <a:noAutofit/>
              </a:bodyPr>
              <a:lstStyle/>
              <a:p>
                <a:pPr algn="ctr">
                  <a:spcBef>
                    <a:spcPts val="600"/>
                  </a:spcBef>
                </a:pPr>
                <a:r>
                  <a:rPr lang="en-US" sz="2400" b="1" dirty="0"/>
                  <a:t>Own-brand competition</a:t>
                </a:r>
              </a:p>
            </p:txBody>
          </p:sp>
          <p:sp>
            <p:nvSpPr>
              <p:cNvPr id="68" name="Rectangle 67"/>
              <p:cNvSpPr/>
              <p:nvPr/>
            </p:nvSpPr>
            <p:spPr>
              <a:xfrm>
                <a:off x="6577998" y="3886686"/>
                <a:ext cx="701468" cy="982558"/>
              </a:xfrm>
              <a:prstGeom prst="rect">
                <a:avLst/>
              </a:prstGeom>
              <a:ln w="508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r>
                  <a:rPr lang="en-US" dirty="0"/>
                  <a:t>62</a:t>
                </a:r>
              </a:p>
            </p:txBody>
          </p:sp>
          <p:sp>
            <p:nvSpPr>
              <p:cNvPr id="69" name="Rectangle 68"/>
              <p:cNvSpPr/>
              <p:nvPr/>
            </p:nvSpPr>
            <p:spPr>
              <a:xfrm>
                <a:off x="6577997" y="2550629"/>
                <a:ext cx="701468" cy="1289751"/>
              </a:xfrm>
              <a:prstGeom prst="rect">
                <a:avLst/>
              </a:prstGeom>
              <a:ln w="50800">
                <a:solidFill>
                  <a:srgbClr val="800000"/>
                </a:solidFill>
              </a:ln>
            </p:spPr>
            <p:style>
              <a:lnRef idx="1">
                <a:schemeClr val="accent2"/>
              </a:lnRef>
              <a:fillRef idx="0">
                <a:schemeClr val="accent2"/>
              </a:fillRef>
              <a:effectRef idx="0">
                <a:schemeClr val="accent2"/>
              </a:effectRef>
              <a:fontRef idx="minor">
                <a:schemeClr val="tx1"/>
              </a:fontRef>
            </p:style>
            <p:txBody>
              <a:bodyPr rtlCol="0" anchor="t">
                <a:noAutofit/>
              </a:bodyPr>
              <a:lstStyle/>
              <a:p>
                <a:pPr algn="ctr">
                  <a:lnSpc>
                    <a:spcPct val="150000"/>
                  </a:lnSpc>
                  <a:spcBef>
                    <a:spcPts val="600"/>
                  </a:spcBef>
                </a:pPr>
                <a:r>
                  <a:rPr lang="en-US" dirty="0"/>
                  <a:t>100</a:t>
                </a:r>
              </a:p>
            </p:txBody>
          </p:sp>
          <p:sp>
            <p:nvSpPr>
              <p:cNvPr id="71" name="Rectangle 70"/>
              <p:cNvSpPr/>
              <p:nvPr/>
            </p:nvSpPr>
            <p:spPr>
              <a:xfrm>
                <a:off x="7282832" y="2593538"/>
                <a:ext cx="1087233" cy="646331"/>
              </a:xfrm>
              <a:prstGeom prst="rect">
                <a:avLst/>
              </a:prstGeom>
            </p:spPr>
            <p:txBody>
              <a:bodyPr wrap="square">
                <a:noAutofit/>
              </a:bodyPr>
              <a:lstStyle/>
              <a:p>
                <a:pPr>
                  <a:spcBef>
                    <a:spcPts val="600"/>
                  </a:spcBef>
                </a:pPr>
                <a:r>
                  <a:rPr lang="en-US" b="1" dirty="0">
                    <a:solidFill>
                      <a:srgbClr val="800000"/>
                    </a:solidFill>
                  </a:rPr>
                  <a:t>Paid </a:t>
                </a:r>
                <a:br>
                  <a:rPr lang="en-US" b="1" dirty="0">
                    <a:solidFill>
                      <a:srgbClr val="800000"/>
                    </a:solidFill>
                  </a:rPr>
                </a:br>
                <a:r>
                  <a:rPr lang="en-US" b="1" dirty="0">
                    <a:solidFill>
                      <a:srgbClr val="800000"/>
                    </a:solidFill>
                  </a:rPr>
                  <a:t>clicks</a:t>
                </a:r>
              </a:p>
            </p:txBody>
          </p:sp>
          <p:sp>
            <p:nvSpPr>
              <p:cNvPr id="73" name="Rectangle 72"/>
              <p:cNvSpPr/>
              <p:nvPr/>
            </p:nvSpPr>
            <p:spPr>
              <a:xfrm>
                <a:off x="7282832" y="3813362"/>
                <a:ext cx="1139606" cy="646331"/>
              </a:xfrm>
              <a:prstGeom prst="rect">
                <a:avLst/>
              </a:prstGeom>
            </p:spPr>
            <p:txBody>
              <a:bodyPr wrap="square">
                <a:noAutofit/>
              </a:bodyPr>
              <a:lstStyle/>
              <a:p>
                <a:pPr>
                  <a:spcBef>
                    <a:spcPts val="600"/>
                  </a:spcBef>
                </a:pPr>
                <a:r>
                  <a:rPr lang="en-US" b="1" dirty="0">
                    <a:solidFill>
                      <a:srgbClr val="000090"/>
                    </a:solidFill>
                  </a:rPr>
                  <a:t>Organic </a:t>
                </a:r>
                <a:br>
                  <a:rPr lang="en-US" b="1" dirty="0">
                    <a:solidFill>
                      <a:srgbClr val="000090"/>
                    </a:solidFill>
                  </a:rPr>
                </a:br>
                <a:r>
                  <a:rPr lang="en-US" b="1" dirty="0">
                    <a:solidFill>
                      <a:srgbClr val="000090"/>
                    </a:solidFill>
                  </a:rPr>
                  <a:t>clicks</a:t>
                </a:r>
              </a:p>
            </p:txBody>
          </p:sp>
          <p:sp>
            <p:nvSpPr>
              <p:cNvPr id="74" name="Rectangle 73"/>
              <p:cNvSpPr/>
              <p:nvPr/>
            </p:nvSpPr>
            <p:spPr>
              <a:xfrm>
                <a:off x="5251687" y="2987058"/>
                <a:ext cx="704420" cy="919472"/>
              </a:xfrm>
              <a:prstGeom prst="rect">
                <a:avLst/>
              </a:prstGeom>
              <a:ln w="50800" cap="rnd">
                <a:solidFill>
                  <a:srgbClr val="000090"/>
                </a:solidFill>
                <a:prstDash val="sysDash"/>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r>
                  <a:rPr lang="en-US"/>
                  <a:t>65</a:t>
                </a:r>
                <a:endParaRPr lang="en-US" dirty="0"/>
              </a:p>
            </p:txBody>
          </p:sp>
          <p:sp>
            <p:nvSpPr>
              <p:cNvPr id="75" name="Rectangle 74"/>
              <p:cNvSpPr/>
              <p:nvPr/>
            </p:nvSpPr>
            <p:spPr>
              <a:xfrm>
                <a:off x="6577995" y="2159040"/>
                <a:ext cx="701469" cy="338554"/>
              </a:xfrm>
              <a:prstGeom prst="rect">
                <a:avLst/>
              </a:prstGeom>
            </p:spPr>
            <p:txBody>
              <a:bodyPr wrap="square">
                <a:noAutofit/>
              </a:bodyPr>
              <a:lstStyle/>
              <a:p>
                <a:pPr algn="ctr">
                  <a:spcBef>
                    <a:spcPts val="600"/>
                  </a:spcBef>
                </a:pPr>
                <a:r>
                  <a:rPr lang="en-US" sz="1600" b="1" dirty="0"/>
                  <a:t>Ad</a:t>
                </a:r>
              </a:p>
            </p:txBody>
          </p:sp>
          <p:sp>
            <p:nvSpPr>
              <p:cNvPr id="76" name="Rectangle 75"/>
              <p:cNvSpPr/>
              <p:nvPr/>
            </p:nvSpPr>
            <p:spPr>
              <a:xfrm>
                <a:off x="5170658" y="2159074"/>
                <a:ext cx="785449" cy="338554"/>
              </a:xfrm>
              <a:prstGeom prst="rect">
                <a:avLst/>
              </a:prstGeom>
            </p:spPr>
            <p:txBody>
              <a:bodyPr wrap="square">
                <a:noAutofit/>
              </a:bodyPr>
              <a:lstStyle/>
              <a:p>
                <a:pPr algn="ctr">
                  <a:spcBef>
                    <a:spcPts val="600"/>
                  </a:spcBef>
                </a:pPr>
                <a:r>
                  <a:rPr lang="en-US" sz="1600" b="1" dirty="0"/>
                  <a:t>No Ad</a:t>
                </a:r>
              </a:p>
            </p:txBody>
          </p:sp>
          <p:sp>
            <p:nvSpPr>
              <p:cNvPr id="79" name="Rectangle 78"/>
              <p:cNvSpPr/>
              <p:nvPr/>
            </p:nvSpPr>
            <p:spPr>
              <a:xfrm>
                <a:off x="5251688" y="3899914"/>
                <a:ext cx="704420" cy="969329"/>
              </a:xfrm>
              <a:prstGeom prst="rect">
                <a:avLst/>
              </a:prstGeom>
              <a:ln w="50800">
                <a:solidFill>
                  <a:srgbClr val="000090"/>
                </a:solid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r>
                  <a:rPr lang="en-US" dirty="0"/>
                  <a:t>62</a:t>
                </a:r>
              </a:p>
            </p:txBody>
          </p:sp>
          <p:sp>
            <p:nvSpPr>
              <p:cNvPr id="80" name="Rectangle 79"/>
              <p:cNvSpPr/>
              <p:nvPr/>
            </p:nvSpPr>
            <p:spPr>
              <a:xfrm>
                <a:off x="5279231" y="3867150"/>
                <a:ext cx="657225" cy="85000"/>
              </a:xfrm>
              <a:prstGeom prst="rect">
                <a:avLst/>
              </a:prstGeom>
              <a:solidFill>
                <a:schemeClr val="accent2">
                  <a:lumMod val="20000"/>
                  <a:lumOff val="8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endParaRPr lang="en-US" dirty="0"/>
              </a:p>
            </p:txBody>
          </p:sp>
          <p:sp>
            <p:nvSpPr>
              <p:cNvPr id="84" name="Rectangle 83"/>
              <p:cNvSpPr/>
              <p:nvPr/>
            </p:nvSpPr>
            <p:spPr>
              <a:xfrm>
                <a:off x="5123886" y="5029200"/>
                <a:ext cx="3562913" cy="646331"/>
              </a:xfrm>
              <a:prstGeom prst="rect">
                <a:avLst/>
              </a:prstGeom>
            </p:spPr>
            <p:txBody>
              <a:bodyPr wrap="square">
                <a:noAutofit/>
              </a:bodyPr>
              <a:lstStyle/>
              <a:p>
                <a:pPr>
                  <a:spcBef>
                    <a:spcPts val="600"/>
                  </a:spcBef>
                </a:pPr>
                <a:r>
                  <a:rPr lang="en-US" b="1" i="1" dirty="0"/>
                  <a:t>CPIC </a:t>
                </a:r>
                <a:r>
                  <a:rPr lang="en-US" b="1" dirty="0"/>
                  <a:t>= 100 / (100-65) × </a:t>
                </a:r>
                <a:r>
                  <a:rPr lang="en-US" b="1" i="1" dirty="0"/>
                  <a:t>CPC</a:t>
                </a:r>
              </a:p>
              <a:p>
                <a:pPr marL="612000">
                  <a:spcBef>
                    <a:spcPts val="600"/>
                  </a:spcBef>
                </a:pPr>
                <a:r>
                  <a:rPr lang="en-US" b="1" dirty="0"/>
                  <a:t>= $0.26</a:t>
                </a:r>
                <a:r>
                  <a:rPr lang="en-US" b="1" i="1" dirty="0"/>
                  <a:t> </a:t>
                </a:r>
                <a:endParaRPr lang="en-US" b="1" dirty="0"/>
              </a:p>
            </p:txBody>
          </p:sp>
        </p:grpSp>
        <p:sp>
          <p:nvSpPr>
            <p:cNvPr id="92" name="Rectangle 91"/>
            <p:cNvSpPr/>
            <p:nvPr/>
          </p:nvSpPr>
          <p:spPr>
            <a:xfrm>
              <a:off x="2455388" y="2057400"/>
              <a:ext cx="701469" cy="338554"/>
            </a:xfrm>
            <a:prstGeom prst="rect">
              <a:avLst/>
            </a:prstGeom>
          </p:spPr>
          <p:txBody>
            <a:bodyPr wrap="square">
              <a:noAutofit/>
            </a:bodyPr>
            <a:lstStyle/>
            <a:p>
              <a:pPr algn="ctr">
                <a:spcBef>
                  <a:spcPts val="600"/>
                </a:spcBef>
              </a:pPr>
              <a:r>
                <a:rPr lang="en-US" sz="1600" b="1" dirty="0"/>
                <a:t>Ad</a:t>
              </a:r>
            </a:p>
          </p:txBody>
        </p:sp>
        <p:sp>
          <p:nvSpPr>
            <p:cNvPr id="93" name="Rectangle 92"/>
            <p:cNvSpPr/>
            <p:nvPr/>
          </p:nvSpPr>
          <p:spPr>
            <a:xfrm>
              <a:off x="1066800" y="2057434"/>
              <a:ext cx="832691" cy="338554"/>
            </a:xfrm>
            <a:prstGeom prst="rect">
              <a:avLst/>
            </a:prstGeom>
          </p:spPr>
          <p:txBody>
            <a:bodyPr wrap="square">
              <a:noAutofit/>
            </a:bodyPr>
            <a:lstStyle/>
            <a:p>
              <a:pPr algn="ctr">
                <a:spcBef>
                  <a:spcPts val="600"/>
                </a:spcBef>
              </a:pPr>
              <a:r>
                <a:rPr lang="en-US" sz="1600" b="1" dirty="0"/>
                <a:t>No Ad</a:t>
              </a:r>
            </a:p>
          </p:txBody>
        </p:sp>
        <p:sp>
          <p:nvSpPr>
            <p:cNvPr id="96" name="Rectangle 95"/>
            <p:cNvSpPr/>
            <p:nvPr/>
          </p:nvSpPr>
          <p:spPr>
            <a:xfrm>
              <a:off x="457200" y="4800599"/>
              <a:ext cx="3200400" cy="1049051"/>
            </a:xfrm>
            <a:prstGeom prst="rect">
              <a:avLst/>
            </a:prstGeom>
          </p:spPr>
          <p:txBody>
            <a:bodyPr wrap="square">
              <a:noAutofit/>
            </a:bodyPr>
            <a:lstStyle/>
            <a:p>
              <a:pPr>
                <a:spcBef>
                  <a:spcPts val="600"/>
                </a:spcBef>
              </a:pPr>
              <a:r>
                <a:rPr lang="en-US" i="1" dirty="0"/>
                <a:t>CPC  </a:t>
              </a:r>
              <a:r>
                <a:rPr lang="en-US" dirty="0"/>
                <a:t>= $0.09; </a:t>
              </a:r>
              <a:r>
                <a:rPr lang="en-US" i="1" dirty="0"/>
                <a:t>PPC = $1.20</a:t>
              </a:r>
            </a:p>
            <a:p>
              <a:pPr>
                <a:spcBef>
                  <a:spcPts val="600"/>
                </a:spcBef>
              </a:pPr>
              <a:r>
                <a:rPr lang="en-US" i="1" dirty="0"/>
                <a:t>CPIC </a:t>
              </a:r>
              <a:r>
                <a:rPr lang="en-US" dirty="0"/>
                <a:t>= 100 / (100-94) × </a:t>
              </a:r>
              <a:r>
                <a:rPr lang="en-US" i="1" dirty="0"/>
                <a:t>CPC</a:t>
              </a:r>
            </a:p>
            <a:p>
              <a:pPr marL="612000">
                <a:spcBef>
                  <a:spcPts val="600"/>
                </a:spcBef>
              </a:pPr>
              <a:r>
                <a:rPr lang="en-US" dirty="0"/>
                <a:t>= $1.50</a:t>
              </a:r>
            </a:p>
          </p:txBody>
        </p:sp>
      </p:grpSp>
    </p:spTree>
    <p:extLst>
      <p:ext uri="{BB962C8B-B14F-4D97-AF65-F5344CB8AC3E}">
        <p14:creationId xmlns:p14="http://schemas.microsoft.com/office/powerpoint/2010/main" val="227857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078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Attribution</a:t>
            </a:r>
          </a:p>
        </p:txBody>
      </p:sp>
      <p:sp>
        <p:nvSpPr>
          <p:cNvPr id="3" name="Subtitle 2">
            <a:extLst>
              <a:ext uri="{FF2B5EF4-FFF2-40B4-BE49-F238E27FC236}">
                <a16:creationId xmlns:a16="http://schemas.microsoft.com/office/drawing/2014/main" id="{C47C2600-146C-43C4-B397-6E79A5B3176C}"/>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173466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228600"/>
            <a:ext cx="8229600" cy="1143000"/>
          </a:xfrm>
        </p:spPr>
        <p:txBody>
          <a:bodyPr/>
          <a:lstStyle/>
          <a:p>
            <a:r>
              <a:rPr lang="en-US" dirty="0"/>
              <a:t>Attribution Methods</a:t>
            </a:r>
          </a:p>
        </p:txBody>
      </p:sp>
      <p:sp>
        <p:nvSpPr>
          <p:cNvPr id="11" name="Content Placeholder 10"/>
          <p:cNvSpPr>
            <a:spLocks noGrp="1"/>
          </p:cNvSpPr>
          <p:nvPr>
            <p:ph idx="1"/>
          </p:nvPr>
        </p:nvSpPr>
        <p:spPr>
          <a:xfrm>
            <a:off x="457200" y="1600201"/>
            <a:ext cx="8229600" cy="1724542"/>
          </a:xfrm>
        </p:spPr>
        <p:txBody>
          <a:bodyPr/>
          <a:lstStyle/>
          <a:p>
            <a:r>
              <a:rPr lang="en-US" sz="2400" i="1" dirty="0"/>
              <a:t>New challenge</a:t>
            </a:r>
            <a:r>
              <a:rPr lang="en-US" sz="2400" dirty="0"/>
              <a:t>: user conversions are affected by multiple ads, following different paths (e.g., display → social → search → retarget → purchase)</a:t>
            </a:r>
          </a:p>
          <a:p>
            <a:r>
              <a:rPr lang="en-US" sz="2400" dirty="0"/>
              <a:t>How to attribute credit to each touch point?</a:t>
            </a:r>
          </a:p>
        </p:txBody>
      </p:sp>
      <p:pic>
        <p:nvPicPr>
          <p:cNvPr id="7" name="Picture 6" descr="A screenshot of a drop-down menu highlights the data-driven attribution model."/>
          <p:cNvPicPr>
            <a:picLocks noChangeAspect="1"/>
          </p:cNvPicPr>
          <p:nvPr/>
        </p:nvPicPr>
        <p:blipFill>
          <a:blip r:embed="rId3"/>
          <a:stretch>
            <a:fillRect/>
          </a:stretch>
        </p:blipFill>
        <p:spPr>
          <a:xfrm>
            <a:off x="484768" y="3403600"/>
            <a:ext cx="8174464" cy="2792942"/>
          </a:xfrm>
          <a:prstGeom prst="rect">
            <a:avLst/>
          </a:prstGeom>
        </p:spPr>
      </p:pic>
      <p:sp>
        <p:nvSpPr>
          <p:cNvPr id="6" name="Rectangle 5">
            <a:extLst>
              <a:ext uri="{FF2B5EF4-FFF2-40B4-BE49-F238E27FC236}">
                <a16:creationId xmlns:a16="http://schemas.microsoft.com/office/drawing/2014/main" id="{15357307-6488-4812-B29A-9C1F90387AAB}"/>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Google</a:t>
            </a:r>
          </a:p>
        </p:txBody>
      </p:sp>
      <p:sp>
        <p:nvSpPr>
          <p:cNvPr id="8" name="Rectangle 7">
            <a:extLst>
              <a:ext uri="{FF2B5EF4-FFF2-40B4-BE49-F238E27FC236}">
                <a16:creationId xmlns:a16="http://schemas.microsoft.com/office/drawing/2014/main" id="{F088DC2A-4283-6244-9C7A-0D45C241DBF5}"/>
              </a:ext>
            </a:extLst>
          </p:cNvPr>
          <p:cNvSpPr/>
          <p:nvPr/>
        </p:nvSpPr>
        <p:spPr>
          <a:xfrm>
            <a:off x="8879275" y="6488668"/>
            <a:ext cx="287258" cy="276999"/>
          </a:xfrm>
          <a:prstGeom prst="rect">
            <a:avLst/>
          </a:prstGeom>
        </p:spPr>
        <p:txBody>
          <a:bodyPr wrap="none">
            <a:spAutoFit/>
          </a:bodyPr>
          <a:lstStyle/>
          <a:p>
            <a:r>
              <a:rPr lang="en-US" sz="1200" dirty="0"/>
              <a:t>V</a:t>
            </a:r>
          </a:p>
        </p:txBody>
      </p:sp>
    </p:spTree>
    <p:extLst>
      <p:ext uri="{BB962C8B-B14F-4D97-AF65-F5344CB8AC3E}">
        <p14:creationId xmlns:p14="http://schemas.microsoft.com/office/powerpoint/2010/main" val="3651803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4680FD-B21F-934A-8A6A-2386CCB0D4E1}"/>
              </a:ext>
            </a:extLst>
          </p:cNvPr>
          <p:cNvSpPr/>
          <p:nvPr/>
        </p:nvSpPr>
        <p:spPr>
          <a:xfrm>
            <a:off x="457200" y="1600200"/>
            <a:ext cx="8229600" cy="1066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38E354-B3D5-4380-85BC-18A2CE87221D}"/>
              </a:ext>
            </a:extLst>
          </p:cNvPr>
          <p:cNvSpPr>
            <a:spLocks noGrp="1"/>
          </p:cNvSpPr>
          <p:nvPr>
            <p:ph type="title"/>
          </p:nvPr>
        </p:nvSpPr>
        <p:spPr/>
        <p:txBody>
          <a:bodyPr/>
          <a:lstStyle/>
          <a:p>
            <a:r>
              <a:rPr lang="en-US" dirty="0"/>
              <a:t>Advertising ROI</a:t>
            </a:r>
            <a:endParaRPr lang="en-IN" dirty="0"/>
          </a:p>
        </p:txBody>
      </p:sp>
      <p:sp>
        <p:nvSpPr>
          <p:cNvPr id="3" name="Content Placeholder 2">
            <a:extLst>
              <a:ext uri="{FF2B5EF4-FFF2-40B4-BE49-F238E27FC236}">
                <a16:creationId xmlns:a16="http://schemas.microsoft.com/office/drawing/2014/main" id="{B28F77E8-B35F-4C15-832A-3A816EA02C93}"/>
              </a:ext>
            </a:extLst>
          </p:cNvPr>
          <p:cNvSpPr>
            <a:spLocks noGrp="1"/>
          </p:cNvSpPr>
          <p:nvPr>
            <p:ph idx="1"/>
          </p:nvPr>
        </p:nvSpPr>
        <p:spPr>
          <a:xfrm>
            <a:off x="457200" y="1600200"/>
            <a:ext cx="8229600" cy="5029200"/>
          </a:xfrm>
        </p:spPr>
        <p:txBody>
          <a:bodyPr/>
          <a:lstStyle/>
          <a:p>
            <a:pPr marL="0" indent="0">
              <a:spcBef>
                <a:spcPts val="1200"/>
              </a:spcBef>
              <a:buNone/>
            </a:pPr>
            <a:r>
              <a:rPr lang="en-US" dirty="0"/>
              <a:t>ROI </a:t>
            </a:r>
            <a:r>
              <a:rPr lang="en-US" i="1" dirty="0"/>
              <a:t>= </a:t>
            </a:r>
            <a:r>
              <a:rPr lang="en-US" dirty="0"/>
              <a:t>(</a:t>
            </a:r>
            <a:r>
              <a:rPr lang="en-US" i="1" dirty="0"/>
              <a:t>profit attributable to ad spend – ad spend</a:t>
            </a:r>
            <a:r>
              <a:rPr lang="en-US" dirty="0"/>
              <a:t>) /</a:t>
            </a:r>
            <a:r>
              <a:rPr lang="en-US" i="1" dirty="0"/>
              <a:t> ad spend</a:t>
            </a:r>
          </a:p>
          <a:p>
            <a:pPr>
              <a:spcBef>
                <a:spcPts val="1200"/>
              </a:spcBef>
            </a:pPr>
            <a:endParaRPr lang="en-US" dirty="0"/>
          </a:p>
        </p:txBody>
      </p:sp>
      <p:sp>
        <p:nvSpPr>
          <p:cNvPr id="4" name="Content Placeholder 2">
            <a:extLst>
              <a:ext uri="{FF2B5EF4-FFF2-40B4-BE49-F238E27FC236}">
                <a16:creationId xmlns:a16="http://schemas.microsoft.com/office/drawing/2014/main" id="{64F9BB2D-24EF-4849-8E1A-F7C9CD15924C}"/>
              </a:ext>
            </a:extLst>
          </p:cNvPr>
          <p:cNvSpPr txBox="1">
            <a:spLocks/>
          </p:cNvSpPr>
          <p:nvPr/>
        </p:nvSpPr>
        <p:spPr>
          <a:xfrm>
            <a:off x="457200" y="3347025"/>
            <a:ext cx="8229600" cy="502920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IN" sz="3000" dirty="0"/>
              <a:t>New business, </a:t>
            </a:r>
            <a:r>
              <a:rPr lang="en-IN" sz="3000" dirty="0">
                <a:solidFill>
                  <a:schemeClr val="accent6">
                    <a:lumMod val="50000"/>
                  </a:schemeClr>
                </a:solidFill>
              </a:rPr>
              <a:t>$200 ad spend</a:t>
            </a:r>
            <a:r>
              <a:rPr lang="en-IN" sz="3000" dirty="0"/>
              <a:t>, </a:t>
            </a:r>
            <a:r>
              <a:rPr lang="en-IN" sz="3000" dirty="0">
                <a:solidFill>
                  <a:srgbClr val="4E2A84"/>
                </a:solidFill>
              </a:rPr>
              <a:t>$1200 sales</a:t>
            </a:r>
            <a:r>
              <a:rPr lang="en-IN" sz="3000" dirty="0"/>
              <a:t> (attributable to ads), </a:t>
            </a:r>
            <a:r>
              <a:rPr lang="en-IN" sz="3000" dirty="0">
                <a:solidFill>
                  <a:srgbClr val="C00000"/>
                </a:solidFill>
              </a:rPr>
              <a:t>$600 product cost</a:t>
            </a:r>
            <a:r>
              <a:rPr lang="en-IN" sz="3000" dirty="0"/>
              <a:t> </a:t>
            </a:r>
          </a:p>
          <a:p>
            <a:pPr>
              <a:spcBef>
                <a:spcPts val="1200"/>
              </a:spcBef>
            </a:pPr>
            <a:r>
              <a:rPr lang="en-IN" sz="3000" dirty="0"/>
              <a:t>ROI = ((</a:t>
            </a:r>
            <a:r>
              <a:rPr lang="en-IN" sz="3000" dirty="0">
                <a:solidFill>
                  <a:srgbClr val="4E2A84"/>
                </a:solidFill>
              </a:rPr>
              <a:t>1200</a:t>
            </a:r>
            <a:r>
              <a:rPr lang="en-IN" sz="3000" dirty="0"/>
              <a:t> – </a:t>
            </a:r>
            <a:r>
              <a:rPr lang="en-IN" sz="3000" dirty="0">
                <a:solidFill>
                  <a:srgbClr val="C00000"/>
                </a:solidFill>
              </a:rPr>
              <a:t>600</a:t>
            </a:r>
            <a:r>
              <a:rPr lang="en-IN" sz="3000" dirty="0"/>
              <a:t>) – </a:t>
            </a:r>
            <a:r>
              <a:rPr lang="en-IN" sz="3000" dirty="0">
                <a:solidFill>
                  <a:schemeClr val="accent6">
                    <a:lumMod val="50000"/>
                  </a:schemeClr>
                </a:solidFill>
              </a:rPr>
              <a:t>200</a:t>
            </a:r>
            <a:r>
              <a:rPr lang="en-IN" sz="3000" dirty="0"/>
              <a:t>) / </a:t>
            </a:r>
            <a:r>
              <a:rPr lang="en-IN" sz="3000" dirty="0">
                <a:solidFill>
                  <a:schemeClr val="accent6">
                    <a:lumMod val="50000"/>
                  </a:schemeClr>
                </a:solidFill>
              </a:rPr>
              <a:t>200</a:t>
            </a:r>
            <a:r>
              <a:rPr lang="en-IN" sz="3000" dirty="0"/>
              <a:t> = 400 / </a:t>
            </a:r>
            <a:r>
              <a:rPr lang="en-IN" sz="3000" dirty="0">
                <a:solidFill>
                  <a:schemeClr val="accent6">
                    <a:lumMod val="50000"/>
                  </a:schemeClr>
                </a:solidFill>
              </a:rPr>
              <a:t>200</a:t>
            </a:r>
            <a:r>
              <a:rPr lang="en-IN" sz="3000" dirty="0"/>
              <a:t> = 200%</a:t>
            </a:r>
          </a:p>
          <a:p>
            <a:pPr>
              <a:spcBef>
                <a:spcPts val="1200"/>
              </a:spcBef>
            </a:pPr>
            <a:r>
              <a:rPr lang="en-IN" sz="3000" dirty="0"/>
              <a:t>“Every $1 spent generates a return of $2”</a:t>
            </a:r>
            <a:endParaRPr lang="en-US" sz="3000" dirty="0"/>
          </a:p>
        </p:txBody>
      </p:sp>
      <p:sp>
        <p:nvSpPr>
          <p:cNvPr id="5" name="Rectangle 4">
            <a:extLst>
              <a:ext uri="{FF2B5EF4-FFF2-40B4-BE49-F238E27FC236}">
                <a16:creationId xmlns:a16="http://schemas.microsoft.com/office/drawing/2014/main" id="{EE52DB8D-CD70-7E48-8124-4D4CD0009CAD}"/>
              </a:ext>
            </a:extLst>
          </p:cNvPr>
          <p:cNvSpPr/>
          <p:nvPr/>
        </p:nvSpPr>
        <p:spPr>
          <a:xfrm>
            <a:off x="457200" y="2743200"/>
            <a:ext cx="2326278" cy="584775"/>
          </a:xfrm>
          <a:prstGeom prst="rect">
            <a:avLst/>
          </a:prstGeom>
        </p:spPr>
        <p:txBody>
          <a:bodyPr wrap="none">
            <a:spAutoFit/>
          </a:bodyPr>
          <a:lstStyle/>
          <a:p>
            <a:pPr>
              <a:spcBef>
                <a:spcPts val="1200"/>
              </a:spcBef>
            </a:pPr>
            <a:r>
              <a:rPr lang="en-IN" sz="3200" b="1" dirty="0"/>
              <a:t>Example 2</a:t>
            </a:r>
            <a:r>
              <a:rPr lang="en-IN" sz="3200" dirty="0"/>
              <a:t>:</a:t>
            </a:r>
          </a:p>
        </p:txBody>
      </p:sp>
      <p:sp>
        <p:nvSpPr>
          <p:cNvPr id="7" name="Rectangle 6">
            <a:extLst>
              <a:ext uri="{FF2B5EF4-FFF2-40B4-BE49-F238E27FC236}">
                <a16:creationId xmlns:a16="http://schemas.microsoft.com/office/drawing/2014/main" id="{37233342-8F03-8A48-935F-84FA21EA62E4}"/>
              </a:ext>
            </a:extLst>
          </p:cNvPr>
          <p:cNvSpPr/>
          <p:nvPr/>
        </p:nvSpPr>
        <p:spPr>
          <a:xfrm>
            <a:off x="8879275" y="6488668"/>
            <a:ext cx="304892" cy="276999"/>
          </a:xfrm>
          <a:prstGeom prst="rect">
            <a:avLst/>
          </a:prstGeom>
        </p:spPr>
        <p:txBody>
          <a:bodyPr wrap="none">
            <a:spAutoFit/>
          </a:bodyPr>
          <a:lstStyle/>
          <a:p>
            <a:r>
              <a:rPr lang="en-US" sz="1200" dirty="0"/>
              <a:t>Q</a:t>
            </a:r>
          </a:p>
        </p:txBody>
      </p:sp>
    </p:spTree>
    <p:extLst>
      <p:ext uri="{BB962C8B-B14F-4D97-AF65-F5344CB8AC3E}">
        <p14:creationId xmlns:p14="http://schemas.microsoft.com/office/powerpoint/2010/main" val="25977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505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851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DA96A-1FA6-5B44-8794-1CCD2068177E}"/>
              </a:ext>
            </a:extLst>
          </p:cNvPr>
          <p:cNvSpPr>
            <a:spLocks noGrp="1"/>
          </p:cNvSpPr>
          <p:nvPr>
            <p:ph idx="1"/>
          </p:nvPr>
        </p:nvSpPr>
        <p:spPr>
          <a:xfrm>
            <a:off x="457200" y="2204101"/>
            <a:ext cx="8229600" cy="1127172"/>
          </a:xfrm>
        </p:spPr>
        <p:txBody>
          <a:bodyPr>
            <a:noAutofit/>
          </a:bodyPr>
          <a:lstStyle/>
          <a:p>
            <a:pPr marL="457200" indent="-457200">
              <a:buFont typeface="+mj-lt"/>
              <a:buAutoNum type="arabicPeriod"/>
            </a:pPr>
            <a:r>
              <a:rPr lang="en-US" sz="2200" dirty="0"/>
              <a:t>Determine how much value each subgroup would generate:</a:t>
            </a:r>
          </a:p>
        </p:txBody>
      </p:sp>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dirty="0"/>
              <a:t>Sharing Credit for Team Work</a:t>
            </a:r>
          </a:p>
        </p:txBody>
      </p:sp>
      <p:pic>
        <p:nvPicPr>
          <p:cNvPr id="5" name="Picture 4" descr="A photograph of a seated Lloyd Shapley."/>
          <p:cNvPicPr>
            <a:picLocks noChangeAspect="1"/>
          </p:cNvPicPr>
          <p:nvPr/>
        </p:nvPicPr>
        <p:blipFill>
          <a:blip r:embed="rId3"/>
          <a:stretch>
            <a:fillRect/>
          </a:stretch>
        </p:blipFill>
        <p:spPr>
          <a:xfrm>
            <a:off x="6553200" y="4778326"/>
            <a:ext cx="1261574" cy="1776865"/>
          </a:xfrm>
          <a:prstGeom prst="rect">
            <a:avLst/>
          </a:prstGeom>
        </p:spPr>
      </p:pic>
      <p:pic>
        <p:nvPicPr>
          <p:cNvPr id="9" name="Picture 8" descr="A picture of the Nobel Priz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5525" y="4690319"/>
            <a:ext cx="1090420" cy="819048"/>
          </a:xfrm>
          <a:prstGeom prst="rect">
            <a:avLst/>
          </a:prstGeom>
        </p:spPr>
      </p:pic>
      <p:sp>
        <p:nvSpPr>
          <p:cNvPr id="10" name="Rectangle 9"/>
          <p:cNvSpPr/>
          <p:nvPr/>
        </p:nvSpPr>
        <p:spPr>
          <a:xfrm>
            <a:off x="7958755" y="5443317"/>
            <a:ext cx="584064" cy="307777"/>
          </a:xfrm>
          <a:prstGeom prst="rect">
            <a:avLst/>
          </a:prstGeom>
          <a:solidFill>
            <a:schemeClr val="bg1"/>
          </a:solidFill>
        </p:spPr>
        <p:txBody>
          <a:bodyPr wrap="none">
            <a:noAutofit/>
          </a:bodyPr>
          <a:lstStyle/>
          <a:p>
            <a:r>
              <a:rPr lang="en-US" sz="1400" dirty="0"/>
              <a:t>2012</a:t>
            </a:r>
          </a:p>
        </p:txBody>
      </p:sp>
      <p:sp>
        <p:nvSpPr>
          <p:cNvPr id="13" name="Content Placeholder 5"/>
          <p:cNvSpPr txBox="1">
            <a:spLocks/>
          </p:cNvSpPr>
          <p:nvPr/>
        </p:nvSpPr>
        <p:spPr>
          <a:xfrm>
            <a:off x="990600" y="2550909"/>
            <a:ext cx="7158789" cy="854029"/>
          </a:xfrm>
          <a:prstGeom prst="rect">
            <a:avLst/>
          </a:prstGeom>
        </p:spPr>
        <p:txBody>
          <a:bodyPr vert="horz" lIns="91440" tIns="45720" rIns="91440" bIns="45720" numCol="2" rtlCol="0">
            <a:noAutofit/>
          </a:bodyPr>
          <a:lstStyle/>
          <a:p>
            <a:pPr marL="342000" marR="0" lvl="1" indent="-342000" algn="l" defTabSz="914400" rtl="0" eaLnBrk="1" fontAlgn="auto" latinLnBrk="0" hangingPunct="1">
              <a:lnSpc>
                <a:spcPts val="2340"/>
              </a:lnSpc>
              <a:spcBef>
                <a:spcPts val="600"/>
              </a:spcBef>
              <a:spcAft>
                <a:spcPts val="0"/>
              </a:spcAft>
              <a:buClrTx/>
              <a:buSzTx/>
              <a:buFont typeface="Arial" charset="0"/>
              <a:buChar char="•"/>
              <a:tabLst/>
              <a:defRPr/>
            </a:pPr>
            <a:r>
              <a:rPr kumimoji="0" lang="en-US" sz="2200" b="0" i="1" u="none" strike="noStrike" kern="1200" cap="none" spc="0" normalizeH="0" baseline="0" noProof="0" dirty="0">
                <a:ln>
                  <a:noFill/>
                </a:ln>
                <a:solidFill>
                  <a:schemeClr val="tx1"/>
                </a:solidFill>
                <a:effectLst/>
                <a:uLnTx/>
                <a:uFillTx/>
                <a:latin typeface="+mn-lt"/>
                <a:ea typeface="+mn-ea"/>
                <a:cs typeface="+mn-cs"/>
              </a:rPr>
              <a:t>v</a:t>
            </a:r>
            <a:r>
              <a:rPr kumimoji="0" lang="en-US" sz="2200" b="0" i="0" u="none" strike="noStrike" kern="1200" cap="none" spc="0" normalizeH="0" baseline="0" noProof="0" dirty="0">
                <a:ln>
                  <a:noFill/>
                </a:ln>
                <a:solidFill>
                  <a:schemeClr val="tx1"/>
                </a:solidFill>
                <a:effectLst/>
                <a:uLnTx/>
                <a:uFillTx/>
                <a:latin typeface="+mn-lt"/>
                <a:ea typeface="+mn-ea"/>
                <a:cs typeface="+mn-cs"/>
              </a:rPr>
              <a:t>({3})    = $0</a:t>
            </a:r>
          </a:p>
          <a:p>
            <a:pPr marL="342000" marR="0" lvl="1" indent="-342000" algn="l" defTabSz="914400" rtl="0" eaLnBrk="1" fontAlgn="auto" latinLnBrk="0" hangingPunct="1">
              <a:lnSpc>
                <a:spcPts val="2340"/>
              </a:lnSpc>
              <a:spcBef>
                <a:spcPts val="600"/>
              </a:spcBef>
              <a:spcAft>
                <a:spcPts val="0"/>
              </a:spcAft>
              <a:buClrTx/>
              <a:buSzTx/>
              <a:buFont typeface="Arial" charset="0"/>
              <a:buChar char="•"/>
              <a:tabLst/>
              <a:defRPr/>
            </a:pPr>
            <a:r>
              <a:rPr kumimoji="0" lang="en-US" sz="2200" b="0" i="1" u="none" strike="noStrike" kern="1200" cap="none" spc="0" normalizeH="0" baseline="0" noProof="0" dirty="0">
                <a:ln>
                  <a:noFill/>
                </a:ln>
                <a:solidFill>
                  <a:schemeClr val="tx1"/>
                </a:solidFill>
                <a:effectLst/>
                <a:uLnTx/>
                <a:uFillTx/>
                <a:latin typeface="+mn-lt"/>
                <a:ea typeface="+mn-ea"/>
                <a:cs typeface="+mn-cs"/>
              </a:rPr>
              <a:t>v</a:t>
            </a:r>
            <a:r>
              <a:rPr kumimoji="0" lang="en-US" sz="2200" b="0" i="0" u="none" strike="noStrike" kern="1200" cap="none" spc="0" normalizeH="0" baseline="0" noProof="0" dirty="0">
                <a:ln>
                  <a:noFill/>
                </a:ln>
                <a:solidFill>
                  <a:schemeClr val="tx1"/>
                </a:solidFill>
                <a:effectLst/>
                <a:uLnTx/>
                <a:uFillTx/>
                <a:latin typeface="+mn-lt"/>
                <a:ea typeface="+mn-ea"/>
                <a:cs typeface="+mn-cs"/>
              </a:rPr>
              <a:t>({1,3}) = $0.50</a:t>
            </a:r>
            <a:endParaRPr lang="en-US" sz="2200" i="1" dirty="0"/>
          </a:p>
          <a:p>
            <a:pPr marL="342000" lvl="1" indent="-342000">
              <a:lnSpc>
                <a:spcPts val="2340"/>
              </a:lnSpc>
              <a:spcBef>
                <a:spcPts val="600"/>
              </a:spcBef>
              <a:buFontTx/>
              <a:buChar char="•"/>
              <a:defRPr/>
            </a:pPr>
            <a:r>
              <a:rPr lang="en-US" sz="2200" i="1" dirty="0"/>
              <a:t>v</a:t>
            </a:r>
            <a:r>
              <a:rPr lang="en-US" sz="2200" dirty="0"/>
              <a:t>({1})    = $0.40 </a:t>
            </a:r>
          </a:p>
          <a:p>
            <a:pPr marL="342000" lvl="1" indent="-342000">
              <a:lnSpc>
                <a:spcPts val="2340"/>
              </a:lnSpc>
              <a:spcBef>
                <a:spcPts val="600"/>
              </a:spcBef>
              <a:buFontTx/>
              <a:buChar char="•"/>
              <a:defRPr/>
            </a:pPr>
            <a:r>
              <a:rPr lang="en-US" sz="2200" i="1" dirty="0"/>
              <a:t>v</a:t>
            </a:r>
            <a:r>
              <a:rPr lang="en-US" sz="2200" dirty="0"/>
              <a:t>({2,3}) = $0.20   …</a:t>
            </a:r>
          </a:p>
        </p:txBody>
      </p:sp>
      <p:sp>
        <p:nvSpPr>
          <p:cNvPr id="14" name="Rectangle 13">
            <a:extLst>
              <a:ext uri="{FF2B5EF4-FFF2-40B4-BE49-F238E27FC236}">
                <a16:creationId xmlns:a16="http://schemas.microsoft.com/office/drawing/2014/main" id="{97ABBB47-402E-4192-BAA5-F7164B3B0C69}"/>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https://commons.wikimedia.org/w/index.php?curid=4998292</a:t>
            </a:r>
          </a:p>
        </p:txBody>
      </p:sp>
      <p:sp>
        <p:nvSpPr>
          <p:cNvPr id="6" name="TextBox 5">
            <a:extLst>
              <a:ext uri="{FF2B5EF4-FFF2-40B4-BE49-F238E27FC236}">
                <a16:creationId xmlns:a16="http://schemas.microsoft.com/office/drawing/2014/main" id="{09E6A4B1-9947-4CFA-B4ED-729D683A899A}"/>
              </a:ext>
            </a:extLst>
          </p:cNvPr>
          <p:cNvSpPr txBox="1"/>
          <p:nvPr/>
        </p:nvSpPr>
        <p:spPr>
          <a:xfrm>
            <a:off x="457200" y="5294979"/>
            <a:ext cx="5982034" cy="768938"/>
          </a:xfrm>
          <a:prstGeom prst="rect">
            <a:avLst/>
          </a:prstGeom>
          <a:solidFill>
            <a:schemeClr val="accent2">
              <a:lumMod val="20000"/>
              <a:lumOff val="80000"/>
            </a:schemeClr>
          </a:solidFill>
        </p:spPr>
        <p:txBody>
          <a:bodyPr wrap="square" rtlCol="0">
            <a:noAutofit/>
          </a:bodyPr>
          <a:lstStyle/>
          <a:p>
            <a:pPr>
              <a:spcBef>
                <a:spcPts val="600"/>
              </a:spcBef>
            </a:pPr>
            <a:r>
              <a:rPr lang="en-IN" sz="2200" dirty="0"/>
              <a:t>Shapley Value for person </a:t>
            </a:r>
            <a:r>
              <a:rPr lang="en-IN" sz="2200" i="1" dirty="0" err="1"/>
              <a:t>i</a:t>
            </a:r>
            <a:r>
              <a:rPr lang="en-IN" sz="2200" dirty="0"/>
              <a:t> is the average marginal contribution of </a:t>
            </a:r>
            <a:r>
              <a:rPr lang="en-IN" sz="2200" i="1" dirty="0" err="1"/>
              <a:t>i</a:t>
            </a:r>
            <a:r>
              <a:rPr lang="en-IN" sz="2200" dirty="0"/>
              <a:t> across all sequences</a:t>
            </a:r>
          </a:p>
        </p:txBody>
      </p:sp>
      <p:sp>
        <p:nvSpPr>
          <p:cNvPr id="12" name="Content Placeholder 2">
            <a:extLst>
              <a:ext uri="{FF2B5EF4-FFF2-40B4-BE49-F238E27FC236}">
                <a16:creationId xmlns:a16="http://schemas.microsoft.com/office/drawing/2014/main" id="{B0ADA96A-1FA6-5B44-8794-1CCD2068177E}"/>
              </a:ext>
            </a:extLst>
          </p:cNvPr>
          <p:cNvSpPr txBox="1">
            <a:spLocks/>
          </p:cNvSpPr>
          <p:nvPr/>
        </p:nvSpPr>
        <p:spPr>
          <a:xfrm>
            <a:off x="457200" y="3287158"/>
            <a:ext cx="8229600" cy="1908095"/>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mj-lt"/>
              <a:buAutoNum type="arabicPeriod" startAt="2"/>
            </a:pPr>
            <a:r>
              <a:rPr lang="en-IN" sz="2200" dirty="0"/>
              <a:t>For each individual </a:t>
            </a:r>
            <a:r>
              <a:rPr lang="en-IN" sz="2200" i="1" dirty="0" err="1"/>
              <a:t>i</a:t>
            </a:r>
            <a:r>
              <a:rPr lang="en-IN" sz="2200" dirty="0"/>
              <a:t>, and each possible sequence of team members, calculate the </a:t>
            </a:r>
            <a:r>
              <a:rPr lang="en-IN" sz="2200" b="1" dirty="0"/>
              <a:t>marginal contribution</a:t>
            </a:r>
            <a:r>
              <a:rPr lang="en-IN" sz="2200" dirty="0"/>
              <a:t> of </a:t>
            </a:r>
            <a:r>
              <a:rPr lang="en-IN" sz="2200" i="1" dirty="0" err="1"/>
              <a:t>i</a:t>
            </a:r>
            <a:r>
              <a:rPr lang="en-IN" sz="2200" i="1" dirty="0"/>
              <a:t>:</a:t>
            </a:r>
            <a:endParaRPr lang="en-IN" sz="2200" dirty="0"/>
          </a:p>
          <a:p>
            <a:pPr marL="342000" indent="0">
              <a:lnSpc>
                <a:spcPts val="2440"/>
              </a:lnSpc>
              <a:buFont typeface="Arial" charset="0"/>
              <a:buNone/>
            </a:pPr>
            <a:r>
              <a:rPr lang="en-US" sz="2200" dirty="0"/>
              <a:t>Sequence (1,2,3). MC</a:t>
            </a:r>
            <a:r>
              <a:rPr lang="en-US" sz="2200" i="1" dirty="0"/>
              <a:t> </a:t>
            </a:r>
            <a:r>
              <a:rPr lang="en-US" sz="2200" dirty="0"/>
              <a:t>of 1 is </a:t>
            </a:r>
            <a:r>
              <a:rPr lang="en-US" sz="2200" i="1" dirty="0"/>
              <a:t>v</a:t>
            </a:r>
            <a:r>
              <a:rPr lang="en-US" sz="2200" dirty="0"/>
              <a:t>({1}) – 0 = 0.4</a:t>
            </a:r>
          </a:p>
          <a:p>
            <a:pPr marL="342000" indent="0">
              <a:lnSpc>
                <a:spcPts val="2440"/>
              </a:lnSpc>
              <a:buNone/>
            </a:pPr>
            <a:r>
              <a:rPr lang="en-US" sz="2200" dirty="0"/>
              <a:t>Sequence (3,1,2). MC</a:t>
            </a:r>
            <a:r>
              <a:rPr lang="en-US" sz="2200" i="1" dirty="0"/>
              <a:t> </a:t>
            </a:r>
            <a:r>
              <a:rPr lang="en-US" sz="2200" dirty="0"/>
              <a:t>of 1 is </a:t>
            </a:r>
            <a:r>
              <a:rPr lang="en-US" sz="2200" i="1" dirty="0"/>
              <a:t>v</a:t>
            </a:r>
            <a:r>
              <a:rPr lang="en-US" sz="2200" dirty="0"/>
              <a:t>({1,3}) – </a:t>
            </a:r>
            <a:r>
              <a:rPr lang="en-US" sz="2200" i="1" dirty="0"/>
              <a:t>v</a:t>
            </a:r>
            <a:r>
              <a:rPr lang="en-US" sz="2200" dirty="0"/>
              <a:t>({3}) = 0.5</a:t>
            </a:r>
          </a:p>
          <a:p>
            <a:pPr marL="342000" indent="0">
              <a:lnSpc>
                <a:spcPts val="2440"/>
              </a:lnSpc>
              <a:buFont typeface="Arial" charset="0"/>
              <a:buNone/>
            </a:pPr>
            <a:r>
              <a:rPr lang="en-US" sz="2200" dirty="0"/>
              <a:t>… 		     …</a:t>
            </a:r>
          </a:p>
        </p:txBody>
      </p:sp>
      <p:sp>
        <p:nvSpPr>
          <p:cNvPr id="4" name="Rectangle 3">
            <a:extLst>
              <a:ext uri="{FF2B5EF4-FFF2-40B4-BE49-F238E27FC236}">
                <a16:creationId xmlns:a16="http://schemas.microsoft.com/office/drawing/2014/main" id="{5D449EB3-2E88-AC4A-97C0-7D6A98B2A527}"/>
              </a:ext>
            </a:extLst>
          </p:cNvPr>
          <p:cNvSpPr/>
          <p:nvPr/>
        </p:nvSpPr>
        <p:spPr>
          <a:xfrm>
            <a:off x="1125285" y="1393001"/>
            <a:ext cx="6688085" cy="769441"/>
          </a:xfrm>
          <a:prstGeom prst="rect">
            <a:avLst/>
          </a:prstGeom>
          <a:solidFill>
            <a:schemeClr val="accent2">
              <a:lumMod val="20000"/>
              <a:lumOff val="80000"/>
            </a:schemeClr>
          </a:solidFill>
        </p:spPr>
        <p:txBody>
          <a:bodyPr wrap="square">
            <a:spAutoFit/>
          </a:bodyPr>
          <a:lstStyle/>
          <a:p>
            <a:r>
              <a:rPr lang="en-US" sz="2200" i="1" dirty="0"/>
              <a:t>Question</a:t>
            </a:r>
            <a:r>
              <a:rPr lang="en-US" sz="2200" dirty="0"/>
              <a:t>: How to credit the value ($1) generated by a team {1,2,3} to each individual?</a:t>
            </a:r>
          </a:p>
        </p:txBody>
      </p:sp>
    </p:spTree>
    <p:extLst>
      <p:ext uri="{BB962C8B-B14F-4D97-AF65-F5344CB8AC3E}">
        <p14:creationId xmlns:p14="http://schemas.microsoft.com/office/powerpoint/2010/main" val="15343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3" grpId="0"/>
      <p:bldP spid="14" grpId="0"/>
      <p:bldP spid="6" grpId="0" animBg="1"/>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a:xfrm>
            <a:off x="457200" y="228600"/>
            <a:ext cx="8229600" cy="1143000"/>
          </a:xfrm>
        </p:spPr>
        <p:txBody>
          <a:bodyPr/>
          <a:lstStyle/>
          <a:p>
            <a:r>
              <a:rPr lang="en-US" dirty="0"/>
              <a:t>Shapley-Based Fair Attribution</a:t>
            </a:r>
          </a:p>
        </p:txBody>
      </p:sp>
      <p:sp>
        <p:nvSpPr>
          <p:cNvPr id="17" name="Rectangle 16">
            <a:extLst>
              <a:ext uri="{FF2B5EF4-FFF2-40B4-BE49-F238E27FC236}">
                <a16:creationId xmlns:a16="http://schemas.microsoft.com/office/drawing/2014/main" id="{3749309C-CBDF-41F0-9E70-66817B79B75E}"/>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https://www.smartly.io/blog/data-driven-attribution-101-how-it-helps-incrementality-testing-and-lookback-windows</a:t>
            </a:r>
          </a:p>
        </p:txBody>
      </p:sp>
      <p:sp>
        <p:nvSpPr>
          <p:cNvPr id="12" name="Rectangle 11"/>
          <p:cNvSpPr/>
          <p:nvPr/>
        </p:nvSpPr>
        <p:spPr>
          <a:xfrm>
            <a:off x="457200" y="1370761"/>
            <a:ext cx="3581400" cy="584775"/>
          </a:xfrm>
          <a:prstGeom prst="rect">
            <a:avLst/>
          </a:prstGeom>
        </p:spPr>
        <p:txBody>
          <a:bodyPr wrap="square">
            <a:noAutofit/>
          </a:bodyPr>
          <a:lstStyle/>
          <a:p>
            <a:pPr marL="342900" indent="-342900">
              <a:spcBef>
                <a:spcPts val="600"/>
              </a:spcBef>
              <a:buFont typeface="+mj-lt"/>
              <a:buAutoNum type="arabicPeriod"/>
            </a:pPr>
            <a:r>
              <a:rPr lang="en-US" sz="1600" dirty="0"/>
              <a:t>Estimate value of </a:t>
            </a:r>
            <a:r>
              <a:rPr lang="en-US" sz="1600" b="1" dirty="0"/>
              <a:t>each channel by itself</a:t>
            </a:r>
          </a:p>
        </p:txBody>
      </p:sp>
      <p:sp>
        <p:nvSpPr>
          <p:cNvPr id="13" name="Rectangle 12"/>
          <p:cNvSpPr/>
          <p:nvPr/>
        </p:nvSpPr>
        <p:spPr>
          <a:xfrm>
            <a:off x="457200" y="3682425"/>
            <a:ext cx="3581400" cy="584775"/>
          </a:xfrm>
          <a:prstGeom prst="rect">
            <a:avLst/>
          </a:prstGeom>
        </p:spPr>
        <p:txBody>
          <a:bodyPr wrap="square">
            <a:noAutofit/>
          </a:bodyPr>
          <a:lstStyle/>
          <a:p>
            <a:pPr marL="342900" indent="-342900">
              <a:spcBef>
                <a:spcPts val="600"/>
              </a:spcBef>
              <a:buFont typeface="+mj-lt"/>
              <a:buAutoNum type="arabicPeriod" startAt="2"/>
            </a:pPr>
            <a:r>
              <a:rPr lang="en-US" sz="1600" dirty="0"/>
              <a:t>Estimate total value for </a:t>
            </a:r>
            <a:r>
              <a:rPr lang="en-US" sz="1600" b="1" dirty="0"/>
              <a:t>each set of channels</a:t>
            </a:r>
          </a:p>
        </p:txBody>
      </p:sp>
      <p:sp>
        <p:nvSpPr>
          <p:cNvPr id="14" name="Rectangle 13"/>
          <p:cNvSpPr/>
          <p:nvPr/>
        </p:nvSpPr>
        <p:spPr>
          <a:xfrm>
            <a:off x="4151287" y="1396425"/>
            <a:ext cx="4551739" cy="584775"/>
          </a:xfrm>
          <a:prstGeom prst="rect">
            <a:avLst/>
          </a:prstGeom>
        </p:spPr>
        <p:txBody>
          <a:bodyPr wrap="square">
            <a:noAutofit/>
          </a:bodyPr>
          <a:lstStyle/>
          <a:p>
            <a:pPr marL="342900" indent="-342900">
              <a:spcBef>
                <a:spcPts val="600"/>
              </a:spcBef>
              <a:buFont typeface="+mj-lt"/>
              <a:buAutoNum type="arabicPeriod" startAt="3"/>
            </a:pPr>
            <a:r>
              <a:rPr lang="en-US" sz="1600" dirty="0"/>
              <a:t>Calculate </a:t>
            </a:r>
            <a:r>
              <a:rPr lang="en-US" sz="1600" b="1" dirty="0"/>
              <a:t>marginal contributions</a:t>
            </a:r>
            <a:r>
              <a:rPr lang="en-US" sz="1600" dirty="0"/>
              <a:t> for every path through channels</a:t>
            </a:r>
          </a:p>
        </p:txBody>
      </p:sp>
      <p:sp>
        <p:nvSpPr>
          <p:cNvPr id="15" name="Rectangle 14"/>
          <p:cNvSpPr/>
          <p:nvPr/>
        </p:nvSpPr>
        <p:spPr>
          <a:xfrm>
            <a:off x="4151287" y="4876800"/>
            <a:ext cx="4551738" cy="359818"/>
          </a:xfrm>
          <a:prstGeom prst="rect">
            <a:avLst/>
          </a:prstGeom>
        </p:spPr>
        <p:txBody>
          <a:bodyPr wrap="square">
            <a:noAutofit/>
          </a:bodyPr>
          <a:lstStyle/>
          <a:p>
            <a:pPr marL="342900" indent="-342900">
              <a:spcBef>
                <a:spcPts val="600"/>
              </a:spcBef>
              <a:buFont typeface="+mj-lt"/>
              <a:buAutoNum type="arabicPeriod" startAt="4"/>
            </a:pPr>
            <a:r>
              <a:rPr lang="en-US" sz="1600" dirty="0"/>
              <a:t>Calculate </a:t>
            </a:r>
            <a:r>
              <a:rPr lang="en-US" sz="1600" b="1" dirty="0"/>
              <a:t>average marginal contributions</a:t>
            </a:r>
          </a:p>
        </p:txBody>
      </p:sp>
      <p:graphicFrame>
        <p:nvGraphicFramePr>
          <p:cNvPr id="16" name="Table 15" descr="Image of table relating channel to conversion rate"/>
          <p:cNvGraphicFramePr>
            <a:graphicFrameLocks noGrp="1"/>
          </p:cNvGraphicFramePr>
          <p:nvPr/>
        </p:nvGraphicFramePr>
        <p:xfrm>
          <a:off x="985860" y="1990511"/>
          <a:ext cx="2514600" cy="1478468"/>
        </p:xfrm>
        <a:graphic>
          <a:graphicData uri="http://schemas.openxmlformats.org/drawingml/2006/table">
            <a:tbl>
              <a:tblPr firstRow="1" bandRow="1">
                <a:tableStyleId>{9DCAF9ED-07DC-4A11-8D7F-57B35C25682E}</a:tableStyleId>
              </a:tblPr>
              <a:tblGrid>
                <a:gridCol w="1068567">
                  <a:extLst>
                    <a:ext uri="{9D8B030D-6E8A-4147-A177-3AD203B41FA5}">
                      <a16:colId xmlns:a16="http://schemas.microsoft.com/office/drawing/2014/main" val="20000"/>
                    </a:ext>
                  </a:extLst>
                </a:gridCol>
                <a:gridCol w="1446033">
                  <a:extLst>
                    <a:ext uri="{9D8B030D-6E8A-4147-A177-3AD203B41FA5}">
                      <a16:colId xmlns:a16="http://schemas.microsoft.com/office/drawing/2014/main" val="20001"/>
                    </a:ext>
                  </a:extLst>
                </a:gridCol>
              </a:tblGrid>
              <a:tr h="369617">
                <a:tc>
                  <a:txBody>
                    <a:bodyPr/>
                    <a:lstStyle/>
                    <a:p>
                      <a:pPr algn="ctr"/>
                      <a:r>
                        <a:rPr lang="en-US" sz="1200" dirty="0"/>
                        <a:t>Channel</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tc>
                  <a:txBody>
                    <a:bodyPr/>
                    <a:lstStyle/>
                    <a:p>
                      <a:pPr algn="ctr"/>
                      <a:r>
                        <a:rPr lang="en-US" sz="1200" dirty="0"/>
                        <a:t>Conversion Rate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extLst>
                  <a:ext uri="{0D108BD9-81ED-4DB2-BD59-A6C34878D82A}">
                    <a16:rowId xmlns:a16="http://schemas.microsoft.com/office/drawing/2014/main" val="10000"/>
                  </a:ext>
                </a:extLst>
              </a:tr>
              <a:tr h="369617">
                <a:tc>
                  <a:txBody>
                    <a:bodyPr/>
                    <a:lstStyle/>
                    <a:p>
                      <a:endParaRPr lang="en-US" sz="12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9617">
                <a:tc>
                  <a:txBody>
                    <a:bodyPr/>
                    <a:lstStyle/>
                    <a:p>
                      <a:endParaRPr lang="en-US" sz="12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9617">
                <a:tc>
                  <a:txBody>
                    <a:bodyPr/>
                    <a:lstStyle/>
                    <a:p>
                      <a:endParaRPr lang="en-US" sz="120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10%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8" name="Group 17" descr="Image of table relating channel to conversion rate"/>
          <p:cNvGrpSpPr/>
          <p:nvPr/>
        </p:nvGrpSpPr>
        <p:grpSpPr>
          <a:xfrm>
            <a:off x="1054418" y="2811451"/>
            <a:ext cx="757713" cy="198782"/>
            <a:chOff x="1054418" y="2986379"/>
            <a:chExt cx="757713" cy="198782"/>
          </a:xfrm>
          <a:solidFill>
            <a:srgbClr val="DCD6F4"/>
          </a:solidFill>
        </p:grpSpPr>
        <p:sp>
          <p:nvSpPr>
            <p:cNvPr id="19" name="Pentagon 18"/>
            <p:cNvSpPr/>
            <p:nvPr/>
          </p:nvSpPr>
          <p:spPr>
            <a:xfrm>
              <a:off x="1054418" y="2986379"/>
              <a:ext cx="757713"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1098750" y="3010233"/>
              <a:ext cx="565744" cy="151075"/>
            </a:xfrm>
            <a:prstGeom prst="rect">
              <a:avLst/>
            </a:prstGeom>
            <a:noFill/>
          </p:spPr>
          <p:txBody>
            <a:bodyPr wrap="none" lIns="0" tIns="0" rIns="0" bIns="0" rtlCol="0" anchor="ctr">
              <a:noAutofit/>
            </a:bodyPr>
            <a:lstStyle/>
            <a:p>
              <a:r>
                <a:rPr lang="en-US" sz="800" dirty="0">
                  <a:solidFill>
                    <a:srgbClr val="4672E5"/>
                  </a:solidFill>
                </a:rPr>
                <a:t>Paid Search</a:t>
              </a:r>
            </a:p>
          </p:txBody>
        </p:sp>
      </p:grpSp>
      <p:grpSp>
        <p:nvGrpSpPr>
          <p:cNvPr id="21" name="Group 20" descr="Image of table relating channel to conversion rate"/>
          <p:cNvGrpSpPr/>
          <p:nvPr/>
        </p:nvGrpSpPr>
        <p:grpSpPr>
          <a:xfrm>
            <a:off x="1054418" y="2441072"/>
            <a:ext cx="891063" cy="198782"/>
            <a:chOff x="1054418" y="2986379"/>
            <a:chExt cx="891063" cy="198782"/>
          </a:xfrm>
          <a:solidFill>
            <a:srgbClr val="DCD6F4"/>
          </a:solidFill>
        </p:grpSpPr>
        <p:sp>
          <p:nvSpPr>
            <p:cNvPr id="23" name="Pentagon 22"/>
            <p:cNvSpPr/>
            <p:nvPr/>
          </p:nvSpPr>
          <p:spPr>
            <a:xfrm>
              <a:off x="1054418" y="2986379"/>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1098750" y="3010233"/>
              <a:ext cx="565744" cy="151075"/>
            </a:xfrm>
            <a:prstGeom prst="rect">
              <a:avLst/>
            </a:prstGeom>
            <a:noFill/>
          </p:spPr>
          <p:txBody>
            <a:bodyPr wrap="none" lIns="0" tIns="0" rIns="0" bIns="0" rtlCol="0" anchor="ctr">
              <a:noAutofit/>
            </a:bodyPr>
            <a:lstStyle/>
            <a:p>
              <a:r>
                <a:rPr lang="en-US" sz="800" dirty="0">
                  <a:solidFill>
                    <a:srgbClr val="513CA0"/>
                  </a:solidFill>
                </a:rPr>
                <a:t>Social Network</a:t>
              </a:r>
            </a:p>
          </p:txBody>
        </p:sp>
      </p:grpSp>
      <p:grpSp>
        <p:nvGrpSpPr>
          <p:cNvPr id="25" name="Group 24" descr="Image of table relating channel to conversion rate"/>
          <p:cNvGrpSpPr/>
          <p:nvPr/>
        </p:nvGrpSpPr>
        <p:grpSpPr>
          <a:xfrm>
            <a:off x="1054418" y="3180730"/>
            <a:ext cx="610076" cy="198782"/>
            <a:chOff x="1054418" y="2986379"/>
            <a:chExt cx="610076" cy="198782"/>
          </a:xfrm>
          <a:solidFill>
            <a:srgbClr val="DCD6F4"/>
          </a:solidFill>
        </p:grpSpPr>
        <p:sp>
          <p:nvSpPr>
            <p:cNvPr id="26" name="Pentagon 25"/>
            <p:cNvSpPr/>
            <p:nvPr/>
          </p:nvSpPr>
          <p:spPr>
            <a:xfrm>
              <a:off x="1054418" y="2986379"/>
              <a:ext cx="44553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1098750" y="3010233"/>
              <a:ext cx="565744" cy="151075"/>
            </a:xfrm>
            <a:prstGeom prst="rect">
              <a:avLst/>
            </a:prstGeom>
            <a:noFill/>
          </p:spPr>
          <p:txBody>
            <a:bodyPr wrap="none" lIns="0" tIns="0" rIns="0" bIns="0" rtlCol="0" anchor="ctr">
              <a:noAutofit/>
            </a:bodyPr>
            <a:lstStyle/>
            <a:p>
              <a:r>
                <a:rPr lang="en-US" sz="800" dirty="0">
                  <a:solidFill>
                    <a:srgbClr val="AF3528"/>
                  </a:solidFill>
                </a:rPr>
                <a:t>Email</a:t>
              </a:r>
            </a:p>
          </p:txBody>
        </p:sp>
      </p:grpSp>
      <p:graphicFrame>
        <p:nvGraphicFramePr>
          <p:cNvPr id="28" name="Table 27" descr="A more complicated table showing how to calculate marginal contributions for every path through channels."/>
          <p:cNvGraphicFramePr>
            <a:graphicFrameLocks noGrp="1"/>
          </p:cNvGraphicFramePr>
          <p:nvPr/>
        </p:nvGraphicFramePr>
        <p:xfrm>
          <a:off x="4707981" y="1990511"/>
          <a:ext cx="3438143" cy="2811206"/>
        </p:xfrm>
        <a:graphic>
          <a:graphicData uri="http://schemas.openxmlformats.org/drawingml/2006/table">
            <a:tbl>
              <a:tblPr firstRow="1" bandRow="1">
                <a:tableStyleId>{9DCAF9ED-07DC-4A11-8D7F-57B35C25682E}</a:tableStyleId>
              </a:tblPr>
              <a:tblGrid>
                <a:gridCol w="679511">
                  <a:extLst>
                    <a:ext uri="{9D8B030D-6E8A-4147-A177-3AD203B41FA5}">
                      <a16:colId xmlns:a16="http://schemas.microsoft.com/office/drawing/2014/main" val="20000"/>
                    </a:ext>
                  </a:extLst>
                </a:gridCol>
                <a:gridCol w="919544">
                  <a:extLst>
                    <a:ext uri="{9D8B030D-6E8A-4147-A177-3AD203B41FA5}">
                      <a16:colId xmlns:a16="http://schemas.microsoft.com/office/drawing/2014/main" val="20001"/>
                    </a:ext>
                  </a:extLst>
                </a:gridCol>
                <a:gridCol w="919544">
                  <a:extLst>
                    <a:ext uri="{9D8B030D-6E8A-4147-A177-3AD203B41FA5}">
                      <a16:colId xmlns:a16="http://schemas.microsoft.com/office/drawing/2014/main" val="20002"/>
                    </a:ext>
                  </a:extLst>
                </a:gridCol>
                <a:gridCol w="919544">
                  <a:extLst>
                    <a:ext uri="{9D8B030D-6E8A-4147-A177-3AD203B41FA5}">
                      <a16:colId xmlns:a16="http://schemas.microsoft.com/office/drawing/2014/main" val="20003"/>
                    </a:ext>
                  </a:extLst>
                </a:gridCol>
              </a:tblGrid>
              <a:tr h="232123">
                <a:tc>
                  <a:txBody>
                    <a:bodyPr/>
                    <a:lstStyle/>
                    <a:p>
                      <a:pPr algn="ctr"/>
                      <a:r>
                        <a:rPr lang="en-US" sz="800" dirty="0"/>
                        <a:t>Path</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tc>
                  <a:txBody>
                    <a:bodyPr/>
                    <a:lstStyle/>
                    <a:p>
                      <a:pPr algn="ctr"/>
                      <a:r>
                        <a:rPr lang="en-US" sz="800" dirty="0"/>
                        <a:t>Channel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Channel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Channel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extLst>
                  <a:ext uri="{0D108BD9-81ED-4DB2-BD59-A6C34878D82A}">
                    <a16:rowId xmlns:a16="http://schemas.microsoft.com/office/drawing/2014/main" val="10000"/>
                  </a:ext>
                </a:extLst>
              </a:tr>
              <a:tr h="232123">
                <a:tc rowSpan="2">
                  <a:txBody>
                    <a:bodyPr/>
                    <a:lstStyle/>
                    <a:p>
                      <a:pPr algn="ctr"/>
                      <a:r>
                        <a:rPr lang="en-US" sz="800" dirty="0"/>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6331">
                <a:tc vMerge="1">
                  <a:txBody>
                    <a:bodyPr/>
                    <a:lstStyle/>
                    <a:p>
                      <a:endParaRPr lang="en-US" sz="12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i="0" dirty="0">
                          <a:solidFill>
                            <a:srgbClr val="574AA0"/>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dirty="0">
                          <a:solidFill>
                            <a:srgbClr val="4672E5"/>
                          </a:solidFill>
                        </a:rPr>
                        <a:t>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6331">
                <a:tc rowSpan="2">
                  <a:txBody>
                    <a:bodyPr/>
                    <a:lstStyle/>
                    <a:p>
                      <a:pPr algn="ctr"/>
                      <a:r>
                        <a:rPr lang="en-US" sz="800" dirty="0"/>
                        <a:t>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06331">
                <a:tc vMerge="1">
                  <a:txBody>
                    <a:bodyPr/>
                    <a:lstStyle/>
                    <a:p>
                      <a:endParaRPr lang="en-US" sz="12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i="0" dirty="0">
                          <a:solidFill>
                            <a:srgbClr val="574AA0"/>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i="0" dirty="0">
                          <a:solidFill>
                            <a:srgbClr val="A23C2E"/>
                          </a:solidFill>
                        </a:rPr>
                        <a:t>12%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06331">
                <a:tc rowSpan="2">
                  <a:txBody>
                    <a:bodyPr/>
                    <a:lstStyle/>
                    <a:p>
                      <a:pPr algn="ctr"/>
                      <a:r>
                        <a:rPr lang="en-US" sz="800" dirty="0"/>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6331">
                <a:tc vMerge="1">
                  <a:txBody>
                    <a:bodyPr/>
                    <a:lstStyle/>
                    <a:p>
                      <a:endParaRPr lang="en-US" sz="12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dirty="0">
                          <a:solidFill>
                            <a:srgbClr val="4672E5"/>
                          </a:solidFill>
                        </a:rPr>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i="0" dirty="0">
                          <a:solidFill>
                            <a:srgbClr val="A23C2E"/>
                          </a:solidFill>
                        </a:rPr>
                        <a:t>13%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06331">
                <a:tc rowSpan="2">
                  <a:txBody>
                    <a:bodyPr/>
                    <a:lstStyle/>
                    <a:p>
                      <a:pPr algn="ctr"/>
                      <a:r>
                        <a:rPr lang="en-US" sz="800" dirty="0"/>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06331">
                <a:tc vMerge="1">
                  <a:txBody>
                    <a:bodyPr/>
                    <a:lstStyle/>
                    <a:p>
                      <a:endParaRPr lang="en-US" sz="12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dirty="0">
                          <a:solidFill>
                            <a:srgbClr val="4672E5"/>
                          </a:solidFill>
                        </a:rPr>
                        <a:t>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i="0" dirty="0">
                          <a:solidFill>
                            <a:srgbClr val="574AA0"/>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15%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06331">
                <a:tc rowSpan="2">
                  <a:txBody>
                    <a:bodyPr/>
                    <a:lstStyle/>
                    <a:p>
                      <a:pPr algn="ctr"/>
                      <a:r>
                        <a:rPr lang="en-US" sz="800" dirty="0"/>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06331">
                <a:tc vMerge="1">
                  <a:txBody>
                    <a:bodyPr/>
                    <a:lstStyle/>
                    <a:p>
                      <a:endParaRPr lang="en-US" sz="12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i="0" dirty="0">
                          <a:solidFill>
                            <a:srgbClr val="A23C2E"/>
                          </a:solidFill>
                        </a:rPr>
                        <a:t>10%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dirty="0">
                          <a:solidFill>
                            <a:srgbClr val="4672E5"/>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06331">
                <a:tc rowSpan="2">
                  <a:txBody>
                    <a:bodyPr/>
                    <a:lstStyle/>
                    <a:p>
                      <a:pPr algn="ctr"/>
                      <a:r>
                        <a:rPr lang="en-US" sz="800" dirty="0"/>
                        <a:t>6</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06331">
                <a:tc vMerge="1">
                  <a:txBody>
                    <a:bodyPr/>
                    <a:lstStyle/>
                    <a:p>
                      <a:endParaRPr lang="en-US" sz="12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i="0" dirty="0">
                          <a:solidFill>
                            <a:srgbClr val="A23C2E"/>
                          </a:solidFill>
                        </a:rPr>
                        <a:t>10%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b="1" i="0" dirty="0">
                          <a:solidFill>
                            <a:srgbClr val="574AA0"/>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800" dirty="0"/>
                        <a:t>9%</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bl>
          </a:graphicData>
        </a:graphic>
      </p:graphicFrame>
      <p:grpSp>
        <p:nvGrpSpPr>
          <p:cNvPr id="29" name="Group 28" descr="A more complicated table showing how to calculate marginal contributions for every path through channels."/>
          <p:cNvGrpSpPr/>
          <p:nvPr/>
        </p:nvGrpSpPr>
        <p:grpSpPr>
          <a:xfrm>
            <a:off x="5514408" y="2259387"/>
            <a:ext cx="667650" cy="148942"/>
            <a:chOff x="1054418" y="2986378"/>
            <a:chExt cx="891063" cy="198782"/>
          </a:xfrm>
          <a:solidFill>
            <a:srgbClr val="DCD6F4"/>
          </a:solidFill>
        </p:grpSpPr>
        <p:sp>
          <p:nvSpPr>
            <p:cNvPr id="30" name="Pentagon 29"/>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74AA0"/>
                </a:solidFill>
              </a:endParaRPr>
            </a:p>
          </p:txBody>
        </p:sp>
        <p:sp>
          <p:nvSpPr>
            <p:cNvPr id="32" name="TextBox 31"/>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574AA0"/>
                  </a:solidFill>
                </a:rPr>
                <a:t>Social Network</a:t>
              </a:r>
            </a:p>
          </p:txBody>
        </p:sp>
      </p:grpSp>
      <p:grpSp>
        <p:nvGrpSpPr>
          <p:cNvPr id="34" name="Group 33" descr="A more complicated table showing how to calculate marginal contributions for every path through channels."/>
          <p:cNvGrpSpPr/>
          <p:nvPr/>
        </p:nvGrpSpPr>
        <p:grpSpPr>
          <a:xfrm>
            <a:off x="6487584" y="2259387"/>
            <a:ext cx="572536" cy="148942"/>
            <a:chOff x="1054419" y="2986378"/>
            <a:chExt cx="764121" cy="198782"/>
          </a:xfrm>
          <a:solidFill>
            <a:srgbClr val="DCD6F4"/>
          </a:solidFill>
        </p:grpSpPr>
        <p:sp>
          <p:nvSpPr>
            <p:cNvPr id="36" name="Pentagon 35"/>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72E5"/>
                </a:solidFill>
              </a:endParaRPr>
            </a:p>
          </p:txBody>
        </p:sp>
        <p:sp>
          <p:nvSpPr>
            <p:cNvPr id="38" name="TextBox 37"/>
            <p:cNvSpPr txBox="1"/>
            <p:nvPr/>
          </p:nvSpPr>
          <p:spPr>
            <a:xfrm>
              <a:off x="1098750" y="3010233"/>
              <a:ext cx="565744" cy="151074"/>
            </a:xfrm>
            <a:prstGeom prst="rect">
              <a:avLst/>
            </a:prstGeom>
            <a:noFill/>
          </p:spPr>
          <p:txBody>
            <a:bodyPr wrap="none" lIns="0" tIns="0" rIns="0" bIns="0" rtlCol="0" anchor="ctr">
              <a:noAutofit/>
            </a:bodyPr>
            <a:lstStyle/>
            <a:p>
              <a:r>
                <a:rPr lang="en-US" sz="600" dirty="0">
                  <a:solidFill>
                    <a:srgbClr val="4672E5"/>
                  </a:solidFill>
                </a:rPr>
                <a:t>Paid Search</a:t>
              </a:r>
            </a:p>
          </p:txBody>
        </p:sp>
      </p:grpSp>
      <p:grpSp>
        <p:nvGrpSpPr>
          <p:cNvPr id="40" name="Group 39" descr="A more complicated table showing how to calculate marginal contributions for every path through channels."/>
          <p:cNvGrpSpPr/>
          <p:nvPr/>
        </p:nvGrpSpPr>
        <p:grpSpPr>
          <a:xfrm>
            <a:off x="7508162" y="2259387"/>
            <a:ext cx="457113" cy="148942"/>
            <a:chOff x="1054419" y="2986378"/>
            <a:chExt cx="610075" cy="198782"/>
          </a:xfrm>
          <a:solidFill>
            <a:srgbClr val="DCD6F4"/>
          </a:solidFill>
        </p:grpSpPr>
        <p:sp>
          <p:nvSpPr>
            <p:cNvPr id="42" name="Pentagon 41"/>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43" name="TextBox 42"/>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AF3528"/>
                  </a:solidFill>
                </a:rPr>
                <a:t>Email</a:t>
              </a:r>
            </a:p>
          </p:txBody>
        </p:sp>
      </p:grpSp>
      <p:grpSp>
        <p:nvGrpSpPr>
          <p:cNvPr id="44" name="Group 43" descr="A more complicated table showing how to calculate marginal contributions for every path through channels."/>
          <p:cNvGrpSpPr/>
          <p:nvPr/>
        </p:nvGrpSpPr>
        <p:grpSpPr>
          <a:xfrm>
            <a:off x="5514408" y="2699693"/>
            <a:ext cx="667650" cy="148942"/>
            <a:chOff x="1054418" y="2986378"/>
            <a:chExt cx="891063" cy="198782"/>
          </a:xfrm>
          <a:solidFill>
            <a:srgbClr val="DCD6F4"/>
          </a:solidFill>
        </p:grpSpPr>
        <p:sp>
          <p:nvSpPr>
            <p:cNvPr id="45" name="Pentagon 44"/>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74AA0"/>
                </a:solidFill>
              </a:endParaRPr>
            </a:p>
          </p:txBody>
        </p:sp>
        <p:sp>
          <p:nvSpPr>
            <p:cNvPr id="46" name="TextBox 45"/>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574AA0"/>
                  </a:solidFill>
                </a:rPr>
                <a:t>Social Network</a:t>
              </a:r>
            </a:p>
          </p:txBody>
        </p:sp>
      </p:grpSp>
      <p:grpSp>
        <p:nvGrpSpPr>
          <p:cNvPr id="47" name="Group 46" descr="A more complicated table showing how to calculate marginal contributions for every path through channels."/>
          <p:cNvGrpSpPr/>
          <p:nvPr/>
        </p:nvGrpSpPr>
        <p:grpSpPr>
          <a:xfrm>
            <a:off x="7389490" y="2699693"/>
            <a:ext cx="572536" cy="148942"/>
            <a:chOff x="1054419" y="2986378"/>
            <a:chExt cx="764121" cy="198782"/>
          </a:xfrm>
          <a:solidFill>
            <a:srgbClr val="DCD6F4"/>
          </a:solidFill>
        </p:grpSpPr>
        <p:sp>
          <p:nvSpPr>
            <p:cNvPr id="48" name="Pentagon 47"/>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72E5"/>
                </a:solidFill>
              </a:endParaRPr>
            </a:p>
          </p:txBody>
        </p:sp>
        <p:sp>
          <p:nvSpPr>
            <p:cNvPr id="49" name="TextBox 48"/>
            <p:cNvSpPr txBox="1"/>
            <p:nvPr/>
          </p:nvSpPr>
          <p:spPr>
            <a:xfrm>
              <a:off x="1098750" y="3010233"/>
              <a:ext cx="565744" cy="151074"/>
            </a:xfrm>
            <a:prstGeom prst="rect">
              <a:avLst/>
            </a:prstGeom>
            <a:noFill/>
          </p:spPr>
          <p:txBody>
            <a:bodyPr wrap="none" lIns="0" tIns="0" rIns="0" bIns="0" rtlCol="0" anchor="ctr">
              <a:noAutofit/>
            </a:bodyPr>
            <a:lstStyle/>
            <a:p>
              <a:r>
                <a:rPr lang="en-US" sz="600" dirty="0">
                  <a:solidFill>
                    <a:srgbClr val="4672E5"/>
                  </a:solidFill>
                </a:rPr>
                <a:t>Paid Search</a:t>
              </a:r>
            </a:p>
          </p:txBody>
        </p:sp>
      </p:grpSp>
      <p:grpSp>
        <p:nvGrpSpPr>
          <p:cNvPr id="50" name="Group 49" descr="A more complicated table showing how to calculate marginal contributions for every path through channels."/>
          <p:cNvGrpSpPr/>
          <p:nvPr/>
        </p:nvGrpSpPr>
        <p:grpSpPr>
          <a:xfrm>
            <a:off x="6606256" y="2699693"/>
            <a:ext cx="457113" cy="148942"/>
            <a:chOff x="1054419" y="2986378"/>
            <a:chExt cx="610075" cy="198782"/>
          </a:xfrm>
          <a:solidFill>
            <a:srgbClr val="DCD6F4"/>
          </a:solidFill>
        </p:grpSpPr>
        <p:sp>
          <p:nvSpPr>
            <p:cNvPr id="51" name="Pentagon 50"/>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52" name="TextBox 51"/>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AF3528"/>
                  </a:solidFill>
                </a:rPr>
                <a:t>Email</a:t>
              </a:r>
            </a:p>
          </p:txBody>
        </p:sp>
      </p:grpSp>
      <p:grpSp>
        <p:nvGrpSpPr>
          <p:cNvPr id="53" name="Group 52" descr="A more complicated table showing how to calculate marginal contributions for every path through channels."/>
          <p:cNvGrpSpPr/>
          <p:nvPr/>
        </p:nvGrpSpPr>
        <p:grpSpPr>
          <a:xfrm>
            <a:off x="7341933" y="3123089"/>
            <a:ext cx="667650" cy="148942"/>
            <a:chOff x="1054418" y="2986378"/>
            <a:chExt cx="891063" cy="198782"/>
          </a:xfrm>
          <a:solidFill>
            <a:srgbClr val="DCD6F4"/>
          </a:solidFill>
        </p:grpSpPr>
        <p:sp>
          <p:nvSpPr>
            <p:cNvPr id="54" name="Pentagon 53"/>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74AA0"/>
                </a:solidFill>
              </a:endParaRPr>
            </a:p>
          </p:txBody>
        </p:sp>
        <p:sp>
          <p:nvSpPr>
            <p:cNvPr id="55" name="TextBox 54"/>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574AA0"/>
                  </a:solidFill>
                </a:rPr>
                <a:t>Social Network</a:t>
              </a:r>
            </a:p>
          </p:txBody>
        </p:sp>
      </p:grpSp>
      <p:grpSp>
        <p:nvGrpSpPr>
          <p:cNvPr id="56" name="Group 55" descr="A more complicated table showing how to calculate marginal contributions for every path through channels."/>
          <p:cNvGrpSpPr/>
          <p:nvPr/>
        </p:nvGrpSpPr>
        <p:grpSpPr>
          <a:xfrm>
            <a:off x="5561965" y="3123089"/>
            <a:ext cx="572536" cy="148942"/>
            <a:chOff x="1054419" y="2986378"/>
            <a:chExt cx="764121" cy="198782"/>
          </a:xfrm>
          <a:solidFill>
            <a:srgbClr val="DCD6F4"/>
          </a:solidFill>
        </p:grpSpPr>
        <p:sp>
          <p:nvSpPr>
            <p:cNvPr id="57" name="Pentagon 56"/>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72E5"/>
                </a:solidFill>
              </a:endParaRPr>
            </a:p>
          </p:txBody>
        </p:sp>
        <p:sp>
          <p:nvSpPr>
            <p:cNvPr id="58" name="TextBox 57"/>
            <p:cNvSpPr txBox="1"/>
            <p:nvPr/>
          </p:nvSpPr>
          <p:spPr>
            <a:xfrm>
              <a:off x="1098750" y="3010233"/>
              <a:ext cx="565744" cy="151074"/>
            </a:xfrm>
            <a:prstGeom prst="rect">
              <a:avLst/>
            </a:prstGeom>
            <a:noFill/>
          </p:spPr>
          <p:txBody>
            <a:bodyPr wrap="none" lIns="0" tIns="0" rIns="0" bIns="0" rtlCol="0" anchor="ctr">
              <a:noAutofit/>
            </a:bodyPr>
            <a:lstStyle/>
            <a:p>
              <a:r>
                <a:rPr lang="en-US" sz="600" dirty="0">
                  <a:solidFill>
                    <a:srgbClr val="4672E5"/>
                  </a:solidFill>
                </a:rPr>
                <a:t>Paid Search</a:t>
              </a:r>
            </a:p>
          </p:txBody>
        </p:sp>
      </p:grpSp>
      <p:grpSp>
        <p:nvGrpSpPr>
          <p:cNvPr id="59" name="Group 58" descr="A more complicated table showing how to calculate marginal contributions for every path through channels."/>
          <p:cNvGrpSpPr/>
          <p:nvPr/>
        </p:nvGrpSpPr>
        <p:grpSpPr>
          <a:xfrm>
            <a:off x="6606256" y="3123089"/>
            <a:ext cx="457113" cy="148942"/>
            <a:chOff x="1054419" y="2986378"/>
            <a:chExt cx="610075" cy="198782"/>
          </a:xfrm>
          <a:solidFill>
            <a:srgbClr val="DCD6F4"/>
          </a:solidFill>
        </p:grpSpPr>
        <p:sp>
          <p:nvSpPr>
            <p:cNvPr id="60" name="Pentagon 59"/>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61" name="TextBox 60"/>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AF3528"/>
                  </a:solidFill>
                </a:rPr>
                <a:t>Email</a:t>
              </a:r>
            </a:p>
          </p:txBody>
        </p:sp>
      </p:grpSp>
      <p:grpSp>
        <p:nvGrpSpPr>
          <p:cNvPr id="62" name="Group 61" descr="A more complicated table showing how to calculate marginal contributions for every path through channels."/>
          <p:cNvGrpSpPr/>
          <p:nvPr/>
        </p:nvGrpSpPr>
        <p:grpSpPr>
          <a:xfrm>
            <a:off x="6440027" y="3555923"/>
            <a:ext cx="667650" cy="148942"/>
            <a:chOff x="1054418" y="2986378"/>
            <a:chExt cx="891063" cy="198782"/>
          </a:xfrm>
          <a:solidFill>
            <a:srgbClr val="DCD6F4"/>
          </a:solidFill>
        </p:grpSpPr>
        <p:sp>
          <p:nvSpPr>
            <p:cNvPr id="63" name="Pentagon 62"/>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74AA0"/>
                </a:solidFill>
              </a:endParaRPr>
            </a:p>
          </p:txBody>
        </p:sp>
        <p:sp>
          <p:nvSpPr>
            <p:cNvPr id="64" name="TextBox 63"/>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574AA0"/>
                  </a:solidFill>
                </a:rPr>
                <a:t>Social Network</a:t>
              </a:r>
            </a:p>
          </p:txBody>
        </p:sp>
      </p:grpSp>
      <p:grpSp>
        <p:nvGrpSpPr>
          <p:cNvPr id="65" name="Group 64" descr="A more complicated table showing how to calculate marginal contributions for every path through channels."/>
          <p:cNvGrpSpPr/>
          <p:nvPr/>
        </p:nvGrpSpPr>
        <p:grpSpPr>
          <a:xfrm>
            <a:off x="5561965" y="3555923"/>
            <a:ext cx="572536" cy="148942"/>
            <a:chOff x="1054419" y="2986378"/>
            <a:chExt cx="764121" cy="198782"/>
          </a:xfrm>
          <a:solidFill>
            <a:srgbClr val="DCD6F4"/>
          </a:solidFill>
        </p:grpSpPr>
        <p:sp>
          <p:nvSpPr>
            <p:cNvPr id="66" name="Pentagon 65"/>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72E5"/>
                </a:solidFill>
              </a:endParaRPr>
            </a:p>
          </p:txBody>
        </p:sp>
        <p:sp>
          <p:nvSpPr>
            <p:cNvPr id="67" name="TextBox 66"/>
            <p:cNvSpPr txBox="1"/>
            <p:nvPr/>
          </p:nvSpPr>
          <p:spPr>
            <a:xfrm>
              <a:off x="1098750" y="3010233"/>
              <a:ext cx="565744" cy="151074"/>
            </a:xfrm>
            <a:prstGeom prst="rect">
              <a:avLst/>
            </a:prstGeom>
            <a:noFill/>
          </p:spPr>
          <p:txBody>
            <a:bodyPr wrap="none" lIns="0" tIns="0" rIns="0" bIns="0" rtlCol="0" anchor="ctr">
              <a:noAutofit/>
            </a:bodyPr>
            <a:lstStyle/>
            <a:p>
              <a:r>
                <a:rPr lang="en-US" sz="600" dirty="0">
                  <a:solidFill>
                    <a:srgbClr val="4672E5"/>
                  </a:solidFill>
                </a:rPr>
                <a:t>Paid Search</a:t>
              </a:r>
            </a:p>
          </p:txBody>
        </p:sp>
      </p:grpSp>
      <p:grpSp>
        <p:nvGrpSpPr>
          <p:cNvPr id="68" name="Group 67" descr="A more complicated table showing how to calculate marginal contributions for every path through channels."/>
          <p:cNvGrpSpPr/>
          <p:nvPr/>
        </p:nvGrpSpPr>
        <p:grpSpPr>
          <a:xfrm>
            <a:off x="7508162" y="3555923"/>
            <a:ext cx="457113" cy="148942"/>
            <a:chOff x="1054419" y="2986378"/>
            <a:chExt cx="610075" cy="198782"/>
          </a:xfrm>
          <a:solidFill>
            <a:srgbClr val="DCD6F4"/>
          </a:solidFill>
        </p:grpSpPr>
        <p:sp>
          <p:nvSpPr>
            <p:cNvPr id="69" name="Pentagon 68"/>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70" name="TextBox 69"/>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AF3528"/>
                  </a:solidFill>
                </a:rPr>
                <a:t>Email</a:t>
              </a:r>
            </a:p>
          </p:txBody>
        </p:sp>
      </p:grpSp>
      <p:grpSp>
        <p:nvGrpSpPr>
          <p:cNvPr id="71" name="Group 70" descr="A more complicated table showing how to calculate marginal contributions for every path through channels."/>
          <p:cNvGrpSpPr/>
          <p:nvPr/>
        </p:nvGrpSpPr>
        <p:grpSpPr>
          <a:xfrm>
            <a:off x="7341933" y="3976175"/>
            <a:ext cx="667650" cy="148942"/>
            <a:chOff x="1054418" y="2986378"/>
            <a:chExt cx="891063" cy="198782"/>
          </a:xfrm>
          <a:solidFill>
            <a:srgbClr val="DCD6F4"/>
          </a:solidFill>
        </p:grpSpPr>
        <p:sp>
          <p:nvSpPr>
            <p:cNvPr id="72" name="Pentagon 71"/>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74AA0"/>
                </a:solidFill>
              </a:endParaRPr>
            </a:p>
          </p:txBody>
        </p:sp>
        <p:sp>
          <p:nvSpPr>
            <p:cNvPr id="73" name="TextBox 72"/>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574AA0"/>
                  </a:solidFill>
                </a:rPr>
                <a:t>Social Network</a:t>
              </a:r>
            </a:p>
          </p:txBody>
        </p:sp>
      </p:grpSp>
      <p:grpSp>
        <p:nvGrpSpPr>
          <p:cNvPr id="74" name="Group 73" descr="A more complicated table showing how to calculate marginal contributions for every path through channels."/>
          <p:cNvGrpSpPr/>
          <p:nvPr/>
        </p:nvGrpSpPr>
        <p:grpSpPr>
          <a:xfrm>
            <a:off x="6487584" y="3976175"/>
            <a:ext cx="572536" cy="148942"/>
            <a:chOff x="1054419" y="2986378"/>
            <a:chExt cx="764121" cy="198782"/>
          </a:xfrm>
          <a:solidFill>
            <a:srgbClr val="DCD6F4"/>
          </a:solidFill>
        </p:grpSpPr>
        <p:sp>
          <p:nvSpPr>
            <p:cNvPr id="75" name="Pentagon 74"/>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72E5"/>
                </a:solidFill>
              </a:endParaRPr>
            </a:p>
          </p:txBody>
        </p:sp>
        <p:sp>
          <p:nvSpPr>
            <p:cNvPr id="76" name="TextBox 75"/>
            <p:cNvSpPr txBox="1"/>
            <p:nvPr/>
          </p:nvSpPr>
          <p:spPr>
            <a:xfrm>
              <a:off x="1098750" y="3010233"/>
              <a:ext cx="565744" cy="151074"/>
            </a:xfrm>
            <a:prstGeom prst="rect">
              <a:avLst/>
            </a:prstGeom>
            <a:noFill/>
          </p:spPr>
          <p:txBody>
            <a:bodyPr wrap="none" lIns="0" tIns="0" rIns="0" bIns="0" rtlCol="0" anchor="ctr">
              <a:noAutofit/>
            </a:bodyPr>
            <a:lstStyle/>
            <a:p>
              <a:r>
                <a:rPr lang="en-US" sz="600" dirty="0">
                  <a:solidFill>
                    <a:srgbClr val="4672E5"/>
                  </a:solidFill>
                </a:rPr>
                <a:t>Paid Search</a:t>
              </a:r>
            </a:p>
          </p:txBody>
        </p:sp>
      </p:grpSp>
      <p:grpSp>
        <p:nvGrpSpPr>
          <p:cNvPr id="77" name="Group 76" descr="A more complicated table showing how to calculate marginal contributions for every path through channels."/>
          <p:cNvGrpSpPr/>
          <p:nvPr/>
        </p:nvGrpSpPr>
        <p:grpSpPr>
          <a:xfrm>
            <a:off x="5680637" y="3976175"/>
            <a:ext cx="457113" cy="148942"/>
            <a:chOff x="1054419" y="2986378"/>
            <a:chExt cx="610075" cy="198782"/>
          </a:xfrm>
          <a:solidFill>
            <a:srgbClr val="DCD6F4"/>
          </a:solidFill>
        </p:grpSpPr>
        <p:sp>
          <p:nvSpPr>
            <p:cNvPr id="78" name="Pentagon 77"/>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79" name="TextBox 78"/>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AF3528"/>
                  </a:solidFill>
                </a:rPr>
                <a:t>Email</a:t>
              </a:r>
            </a:p>
          </p:txBody>
        </p:sp>
      </p:grpSp>
      <p:grpSp>
        <p:nvGrpSpPr>
          <p:cNvPr id="80" name="Group 79" descr="A more complicated table showing how to calculate marginal contributions for every path through channels."/>
          <p:cNvGrpSpPr/>
          <p:nvPr/>
        </p:nvGrpSpPr>
        <p:grpSpPr>
          <a:xfrm>
            <a:off x="6440027" y="4404585"/>
            <a:ext cx="667650" cy="148942"/>
            <a:chOff x="1054418" y="2986378"/>
            <a:chExt cx="891063" cy="198782"/>
          </a:xfrm>
          <a:solidFill>
            <a:srgbClr val="DCD6F4"/>
          </a:solidFill>
        </p:grpSpPr>
        <p:sp>
          <p:nvSpPr>
            <p:cNvPr id="81" name="Pentagon 80"/>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74AA0"/>
                </a:solidFill>
              </a:endParaRPr>
            </a:p>
          </p:txBody>
        </p:sp>
        <p:sp>
          <p:nvSpPr>
            <p:cNvPr id="82" name="TextBox 81"/>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574AA0"/>
                  </a:solidFill>
                </a:rPr>
                <a:t>Social Network</a:t>
              </a:r>
            </a:p>
          </p:txBody>
        </p:sp>
      </p:grpSp>
      <p:grpSp>
        <p:nvGrpSpPr>
          <p:cNvPr id="83" name="Group 82" descr="A more complicated table showing how to calculate marginal contributions for every path through channels."/>
          <p:cNvGrpSpPr/>
          <p:nvPr/>
        </p:nvGrpSpPr>
        <p:grpSpPr>
          <a:xfrm>
            <a:off x="7389490" y="4404585"/>
            <a:ext cx="572536" cy="148942"/>
            <a:chOff x="1054419" y="2986378"/>
            <a:chExt cx="764121" cy="198782"/>
          </a:xfrm>
          <a:solidFill>
            <a:srgbClr val="DCD6F4"/>
          </a:solidFill>
        </p:grpSpPr>
        <p:sp>
          <p:nvSpPr>
            <p:cNvPr id="84" name="Pentagon 83"/>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72E5"/>
                </a:solidFill>
              </a:endParaRPr>
            </a:p>
          </p:txBody>
        </p:sp>
        <p:sp>
          <p:nvSpPr>
            <p:cNvPr id="85" name="TextBox 84"/>
            <p:cNvSpPr txBox="1"/>
            <p:nvPr/>
          </p:nvSpPr>
          <p:spPr>
            <a:xfrm>
              <a:off x="1098750" y="3010233"/>
              <a:ext cx="565744" cy="151074"/>
            </a:xfrm>
            <a:prstGeom prst="rect">
              <a:avLst/>
            </a:prstGeom>
            <a:noFill/>
          </p:spPr>
          <p:txBody>
            <a:bodyPr wrap="none" lIns="0" tIns="0" rIns="0" bIns="0" rtlCol="0" anchor="ctr">
              <a:noAutofit/>
            </a:bodyPr>
            <a:lstStyle/>
            <a:p>
              <a:r>
                <a:rPr lang="en-US" sz="600" dirty="0">
                  <a:solidFill>
                    <a:srgbClr val="4672E5"/>
                  </a:solidFill>
                </a:rPr>
                <a:t>Paid Search</a:t>
              </a:r>
            </a:p>
          </p:txBody>
        </p:sp>
      </p:grpSp>
      <p:grpSp>
        <p:nvGrpSpPr>
          <p:cNvPr id="86" name="Group 85" descr="A more complicated table showing how to calculate marginal contributions for every path through channels."/>
          <p:cNvGrpSpPr/>
          <p:nvPr/>
        </p:nvGrpSpPr>
        <p:grpSpPr>
          <a:xfrm>
            <a:off x="5680637" y="4404585"/>
            <a:ext cx="457113" cy="148942"/>
            <a:chOff x="1054419" y="2986378"/>
            <a:chExt cx="610075" cy="198782"/>
          </a:xfrm>
          <a:solidFill>
            <a:srgbClr val="DCD6F4"/>
          </a:solidFill>
        </p:grpSpPr>
        <p:sp>
          <p:nvSpPr>
            <p:cNvPr id="87" name="Pentagon 86"/>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88" name="TextBox 87"/>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AF3528"/>
                  </a:solidFill>
                </a:rPr>
                <a:t>Email</a:t>
              </a:r>
            </a:p>
          </p:txBody>
        </p:sp>
      </p:grpSp>
      <p:graphicFrame>
        <p:nvGraphicFramePr>
          <p:cNvPr id="89" name="Table 88" descr="A table showcasing calculation of average marginal contributions."/>
          <p:cNvGraphicFramePr>
            <a:graphicFrameLocks noGrp="1"/>
          </p:cNvGraphicFramePr>
          <p:nvPr/>
        </p:nvGraphicFramePr>
        <p:xfrm>
          <a:off x="4202908" y="5288380"/>
          <a:ext cx="4488915" cy="1034156"/>
        </p:xfrm>
        <a:graphic>
          <a:graphicData uri="http://schemas.openxmlformats.org/drawingml/2006/table">
            <a:tbl>
              <a:tblPr firstRow="1" bandRow="1">
                <a:tableStyleId>{9DCAF9ED-07DC-4A11-8D7F-57B35C25682E}</a:tableStyleId>
              </a:tblPr>
              <a:tblGrid>
                <a:gridCol w="1095078">
                  <a:extLst>
                    <a:ext uri="{9D8B030D-6E8A-4147-A177-3AD203B41FA5}">
                      <a16:colId xmlns:a16="http://schemas.microsoft.com/office/drawing/2014/main" val="20000"/>
                    </a:ext>
                  </a:extLst>
                </a:gridCol>
                <a:gridCol w="2298565">
                  <a:extLst>
                    <a:ext uri="{9D8B030D-6E8A-4147-A177-3AD203B41FA5}">
                      <a16:colId xmlns:a16="http://schemas.microsoft.com/office/drawing/2014/main" val="20001"/>
                    </a:ext>
                  </a:extLst>
                </a:gridCol>
                <a:gridCol w="256686">
                  <a:extLst>
                    <a:ext uri="{9D8B030D-6E8A-4147-A177-3AD203B41FA5}">
                      <a16:colId xmlns:a16="http://schemas.microsoft.com/office/drawing/2014/main" val="20002"/>
                    </a:ext>
                  </a:extLst>
                </a:gridCol>
                <a:gridCol w="838586">
                  <a:extLst>
                    <a:ext uri="{9D8B030D-6E8A-4147-A177-3AD203B41FA5}">
                      <a16:colId xmlns:a16="http://schemas.microsoft.com/office/drawing/2014/main" val="20003"/>
                    </a:ext>
                  </a:extLst>
                </a:gridCol>
              </a:tblGrid>
              <a:tr h="269428">
                <a:tc>
                  <a:txBody>
                    <a:bodyPr/>
                    <a:lstStyle/>
                    <a:p>
                      <a:pPr algn="ctr"/>
                      <a:r>
                        <a:rPr lang="en-US" sz="1000" dirty="0"/>
                        <a:t>Channel Path</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sz="1000" dirty="0"/>
                        <a:t>Σ</a:t>
                      </a:r>
                      <a:r>
                        <a:rPr lang="en-US" sz="1000" dirty="0"/>
                        <a:t> of incremental CR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Average CR</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extLst>
                  <a:ext uri="{0D108BD9-81ED-4DB2-BD59-A6C34878D82A}">
                    <a16:rowId xmlns:a16="http://schemas.microsoft.com/office/drawing/2014/main" val="10000"/>
                  </a:ext>
                </a:extLst>
              </a:tr>
              <a:tr h="269428">
                <a:tc>
                  <a:txBody>
                    <a:bodyPr/>
                    <a:lstStyle/>
                    <a:p>
                      <a:pPr algn="ctr"/>
                      <a:endParaRPr lang="en-US" sz="1000" b="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t>3%+3%+7%+5%+7%+5%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anchor="ctr">
                    <a:lnL w="9525"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a:t>5%</a:t>
                      </a:r>
                    </a:p>
                  </a:txBody>
                  <a:tcPr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7650">
                <a:tc>
                  <a:txBody>
                    <a:bodyPr/>
                    <a:lstStyle/>
                    <a:p>
                      <a:pPr algn="ctr"/>
                      <a:endParaRPr lang="en-US" sz="1000" b="0" i="1"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t>6%+9%+4%+4%+7%+9%</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anchor="ctr">
                    <a:lnL w="9525"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a:t>6.5%</a:t>
                      </a:r>
                    </a:p>
                  </a:txBody>
                  <a:tcPr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7650">
                <a:tc>
                  <a:txBody>
                    <a:bodyPr/>
                    <a:lstStyle/>
                    <a:p>
                      <a:pPr algn="ctr"/>
                      <a:endParaRPr lang="en-US" sz="1000" b="0"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000" b="0" dirty="0"/>
                        <a:t>15%+12%+13%+15%+10%+10%</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dirty="0"/>
                    </a:p>
                  </a:txBody>
                  <a:tcPr anchor="ctr">
                    <a:lnL w="9525"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a:t>12.5%</a:t>
                      </a:r>
                    </a:p>
                  </a:txBody>
                  <a:tcPr anchor="ctr">
                    <a:lnL w="9525"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90" name="Group 89" descr="A table showcasing calculation of average marginal contributions."/>
          <p:cNvGrpSpPr/>
          <p:nvPr/>
        </p:nvGrpSpPr>
        <p:grpSpPr>
          <a:xfrm>
            <a:off x="4427480" y="5605750"/>
            <a:ext cx="667650" cy="148942"/>
            <a:chOff x="1054418" y="2986378"/>
            <a:chExt cx="891063" cy="198782"/>
          </a:xfrm>
          <a:solidFill>
            <a:srgbClr val="DCD6F4"/>
          </a:solidFill>
        </p:grpSpPr>
        <p:sp>
          <p:nvSpPr>
            <p:cNvPr id="91" name="Pentagon 90"/>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574AA0"/>
                  </a:solidFill>
                </a:rPr>
                <a:t>Social Network</a:t>
              </a:r>
            </a:p>
          </p:txBody>
        </p:sp>
      </p:grpSp>
      <p:grpSp>
        <p:nvGrpSpPr>
          <p:cNvPr id="93" name="Group 92" descr="A table showcasing calculation of average marginal contributions."/>
          <p:cNvGrpSpPr/>
          <p:nvPr/>
        </p:nvGrpSpPr>
        <p:grpSpPr>
          <a:xfrm>
            <a:off x="4475037" y="5873878"/>
            <a:ext cx="572536" cy="148942"/>
            <a:chOff x="1054419" y="2986378"/>
            <a:chExt cx="764121" cy="198782"/>
          </a:xfrm>
          <a:solidFill>
            <a:srgbClr val="DCD6F4"/>
          </a:solidFill>
        </p:grpSpPr>
        <p:sp>
          <p:nvSpPr>
            <p:cNvPr id="94" name="Pentagon 93"/>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p:cNvSpPr txBox="1"/>
            <p:nvPr/>
          </p:nvSpPr>
          <p:spPr>
            <a:xfrm>
              <a:off x="1098750" y="3010233"/>
              <a:ext cx="565744" cy="151074"/>
            </a:xfrm>
            <a:prstGeom prst="rect">
              <a:avLst/>
            </a:prstGeom>
            <a:noFill/>
          </p:spPr>
          <p:txBody>
            <a:bodyPr wrap="none" lIns="0" tIns="0" rIns="0" bIns="0" rtlCol="0" anchor="ctr">
              <a:noAutofit/>
            </a:bodyPr>
            <a:lstStyle/>
            <a:p>
              <a:r>
                <a:rPr lang="en-US" sz="600" dirty="0">
                  <a:solidFill>
                    <a:srgbClr val="4672E5"/>
                  </a:solidFill>
                </a:rPr>
                <a:t>Paid Search</a:t>
              </a:r>
            </a:p>
          </p:txBody>
        </p:sp>
      </p:grpSp>
      <p:grpSp>
        <p:nvGrpSpPr>
          <p:cNvPr id="96" name="Group 95" descr="A table showcasing calculation of average marginal contributions."/>
          <p:cNvGrpSpPr/>
          <p:nvPr/>
        </p:nvGrpSpPr>
        <p:grpSpPr>
          <a:xfrm>
            <a:off x="4532749" y="6114518"/>
            <a:ext cx="457113" cy="148942"/>
            <a:chOff x="1054419" y="2986378"/>
            <a:chExt cx="610075" cy="198782"/>
          </a:xfrm>
          <a:solidFill>
            <a:srgbClr val="DCD6F4"/>
          </a:solidFill>
        </p:grpSpPr>
        <p:sp>
          <p:nvSpPr>
            <p:cNvPr id="97" name="Pentagon 96"/>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98" name="TextBox 97"/>
            <p:cNvSpPr txBox="1"/>
            <p:nvPr/>
          </p:nvSpPr>
          <p:spPr>
            <a:xfrm>
              <a:off x="1098750" y="3010233"/>
              <a:ext cx="565744" cy="151075"/>
            </a:xfrm>
            <a:prstGeom prst="rect">
              <a:avLst/>
            </a:prstGeom>
            <a:noFill/>
          </p:spPr>
          <p:txBody>
            <a:bodyPr wrap="none" lIns="0" tIns="0" rIns="0" bIns="0" rtlCol="0" anchor="ctr">
              <a:noAutofit/>
            </a:bodyPr>
            <a:lstStyle/>
            <a:p>
              <a:r>
                <a:rPr lang="en-US" sz="600" dirty="0">
                  <a:solidFill>
                    <a:srgbClr val="AF3528"/>
                  </a:solidFill>
                </a:rPr>
                <a:t>Email</a:t>
              </a:r>
            </a:p>
          </p:txBody>
        </p:sp>
      </p:grpSp>
      <p:graphicFrame>
        <p:nvGraphicFramePr>
          <p:cNvPr id="99" name="Table 98" descr="An image of a table that relates sets of channels to conversion rate."/>
          <p:cNvGraphicFramePr>
            <a:graphicFrameLocks noGrp="1"/>
          </p:cNvGraphicFramePr>
          <p:nvPr/>
        </p:nvGraphicFramePr>
        <p:xfrm>
          <a:off x="577633" y="4301338"/>
          <a:ext cx="3323640" cy="1798320"/>
        </p:xfrm>
        <a:graphic>
          <a:graphicData uri="http://schemas.openxmlformats.org/drawingml/2006/table">
            <a:tbl>
              <a:tblPr firstRow="1" bandRow="1">
                <a:tableStyleId>{9DCAF9ED-07DC-4A11-8D7F-57B35C25682E}</a:tableStyleId>
              </a:tblPr>
              <a:tblGrid>
                <a:gridCol w="2292482">
                  <a:extLst>
                    <a:ext uri="{9D8B030D-6E8A-4147-A177-3AD203B41FA5}">
                      <a16:colId xmlns:a16="http://schemas.microsoft.com/office/drawing/2014/main" val="20000"/>
                    </a:ext>
                  </a:extLst>
                </a:gridCol>
                <a:gridCol w="1031158">
                  <a:extLst>
                    <a:ext uri="{9D8B030D-6E8A-4147-A177-3AD203B41FA5}">
                      <a16:colId xmlns:a16="http://schemas.microsoft.com/office/drawing/2014/main" val="20001"/>
                    </a:ext>
                  </a:extLst>
                </a:gridCol>
              </a:tblGrid>
              <a:tr h="307571">
                <a:tc>
                  <a:txBody>
                    <a:bodyPr/>
                    <a:lstStyle/>
                    <a:p>
                      <a:pPr algn="ctr"/>
                      <a:r>
                        <a:rPr lang="en-US" sz="1200" dirty="0"/>
                        <a:t>Channel Set</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tc>
                  <a:txBody>
                    <a:bodyPr/>
                    <a:lstStyle/>
                    <a:p>
                      <a:pPr algn="ctr"/>
                      <a:r>
                        <a:rPr lang="en-US" sz="1200" dirty="0"/>
                        <a:t>Conversion Rate</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89DFB2"/>
                    </a:solidFill>
                  </a:tcPr>
                </a:tc>
                <a:extLst>
                  <a:ext uri="{0D108BD9-81ED-4DB2-BD59-A6C34878D82A}">
                    <a16:rowId xmlns:a16="http://schemas.microsoft.com/office/drawing/2014/main" val="10000"/>
                  </a:ext>
                </a:extLst>
              </a:tr>
              <a:tr h="310965">
                <a:tc>
                  <a:txBody>
                    <a:bodyPr/>
                    <a:lstStyle/>
                    <a:p>
                      <a:r>
                        <a:rPr lang="en-US" sz="1600" b="0" dirty="0"/>
                        <a:t>{              ,            }</a:t>
                      </a: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9%</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0965">
                <a:tc>
                  <a:txBody>
                    <a:bodyPr/>
                    <a:lstStyle/>
                    <a:p>
                      <a:r>
                        <a:rPr lang="en-US" sz="1600" dirty="0"/>
                        <a:t>{              ,       }</a:t>
                      </a:r>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200" b="1" dirty="0">
                          <a:solidFill>
                            <a:srgbClr val="2F76B5"/>
                          </a:solidFill>
                        </a:rPr>
                        <a:t>15%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0965">
                <a:tc>
                  <a:txBody>
                    <a:bodyPr/>
                    <a:lstStyle/>
                    <a:p>
                      <a:r>
                        <a:rPr lang="en-US" sz="1600" dirty="0"/>
                        <a:t>{            ,</a:t>
                      </a:r>
                      <a:r>
                        <a:rPr lang="en-US" sz="1600" baseline="0" dirty="0"/>
                        <a:t>       }</a:t>
                      </a:r>
                      <a:endParaRPr lang="en-US" sz="1600" dirty="0"/>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10965">
                <a:tc>
                  <a:txBody>
                    <a:bodyPr/>
                    <a:lstStyle/>
                    <a:p>
                      <a:r>
                        <a:rPr lang="en-US" sz="1600" dirty="0"/>
                        <a:t>{              ,</a:t>
                      </a:r>
                      <a:r>
                        <a:rPr lang="en-US" sz="1600" baseline="0" dirty="0"/>
                        <a:t>            ,       }</a:t>
                      </a:r>
                      <a:endParaRPr lang="en-US" sz="1600" dirty="0"/>
                    </a:p>
                  </a:txBody>
                  <a:tcPr marL="45720" marR="4572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24%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pSp>
        <p:nvGrpSpPr>
          <p:cNvPr id="100" name="Group 99" descr="An image of a table that relates sets of channels to conversion rate."/>
          <p:cNvGrpSpPr/>
          <p:nvPr/>
        </p:nvGrpSpPr>
        <p:grpSpPr>
          <a:xfrm>
            <a:off x="713731" y="4856000"/>
            <a:ext cx="758683" cy="169250"/>
            <a:chOff x="1054418" y="2986378"/>
            <a:chExt cx="891063" cy="198782"/>
          </a:xfrm>
          <a:solidFill>
            <a:srgbClr val="DCD6F4"/>
          </a:solidFill>
        </p:grpSpPr>
        <p:sp>
          <p:nvSpPr>
            <p:cNvPr id="101" name="Pentagon 100"/>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extBox 101"/>
            <p:cNvSpPr txBox="1"/>
            <p:nvPr/>
          </p:nvSpPr>
          <p:spPr>
            <a:xfrm>
              <a:off x="1098750" y="3010233"/>
              <a:ext cx="565744" cy="151075"/>
            </a:xfrm>
            <a:prstGeom prst="rect">
              <a:avLst/>
            </a:prstGeom>
            <a:noFill/>
          </p:spPr>
          <p:txBody>
            <a:bodyPr wrap="none" lIns="0" tIns="0" rIns="0" bIns="0" rtlCol="0" anchor="ctr">
              <a:noAutofit/>
            </a:bodyPr>
            <a:lstStyle/>
            <a:p>
              <a:r>
                <a:rPr lang="en-US" sz="700" dirty="0">
                  <a:solidFill>
                    <a:srgbClr val="574AA0"/>
                  </a:solidFill>
                </a:rPr>
                <a:t>Social Network</a:t>
              </a:r>
            </a:p>
          </p:txBody>
        </p:sp>
      </p:grpSp>
      <p:grpSp>
        <p:nvGrpSpPr>
          <p:cNvPr id="103" name="Group 102" descr="An image of a table that relates sets of channels to conversion rate."/>
          <p:cNvGrpSpPr/>
          <p:nvPr/>
        </p:nvGrpSpPr>
        <p:grpSpPr>
          <a:xfrm>
            <a:off x="1573541" y="4856000"/>
            <a:ext cx="650600" cy="169250"/>
            <a:chOff x="1054419" y="2986378"/>
            <a:chExt cx="764121" cy="198782"/>
          </a:xfrm>
          <a:solidFill>
            <a:srgbClr val="DCD6F4"/>
          </a:solidFill>
        </p:grpSpPr>
        <p:sp>
          <p:nvSpPr>
            <p:cNvPr id="104" name="Pentagon 103"/>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72E5"/>
                </a:solidFill>
              </a:endParaRPr>
            </a:p>
          </p:txBody>
        </p:sp>
        <p:sp>
          <p:nvSpPr>
            <p:cNvPr id="105" name="TextBox 104"/>
            <p:cNvSpPr txBox="1"/>
            <p:nvPr/>
          </p:nvSpPr>
          <p:spPr>
            <a:xfrm>
              <a:off x="1098750" y="3010233"/>
              <a:ext cx="565744" cy="151075"/>
            </a:xfrm>
            <a:prstGeom prst="rect">
              <a:avLst/>
            </a:prstGeom>
            <a:noFill/>
          </p:spPr>
          <p:txBody>
            <a:bodyPr wrap="none" lIns="0" tIns="0" rIns="0" bIns="0" rtlCol="0" anchor="ctr">
              <a:noAutofit/>
            </a:bodyPr>
            <a:lstStyle/>
            <a:p>
              <a:r>
                <a:rPr lang="en-US" sz="700" dirty="0">
                  <a:solidFill>
                    <a:srgbClr val="4672E5"/>
                  </a:solidFill>
                </a:rPr>
                <a:t>Paid Search</a:t>
              </a:r>
            </a:p>
          </p:txBody>
        </p:sp>
      </p:grpSp>
      <p:grpSp>
        <p:nvGrpSpPr>
          <p:cNvPr id="106" name="Group 105" descr="An image of a table that relates sets of channels to conversion rate."/>
          <p:cNvGrpSpPr/>
          <p:nvPr/>
        </p:nvGrpSpPr>
        <p:grpSpPr>
          <a:xfrm>
            <a:off x="713731" y="5869337"/>
            <a:ext cx="758683" cy="169250"/>
            <a:chOff x="1054418" y="2986378"/>
            <a:chExt cx="891063" cy="198782"/>
          </a:xfrm>
          <a:solidFill>
            <a:srgbClr val="DCD6F4"/>
          </a:solidFill>
        </p:grpSpPr>
        <p:sp>
          <p:nvSpPr>
            <p:cNvPr id="107" name="Pentagon 106"/>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p:cNvSpPr txBox="1"/>
            <p:nvPr/>
          </p:nvSpPr>
          <p:spPr>
            <a:xfrm>
              <a:off x="1098750" y="3010233"/>
              <a:ext cx="565744" cy="151075"/>
            </a:xfrm>
            <a:prstGeom prst="rect">
              <a:avLst/>
            </a:prstGeom>
            <a:noFill/>
          </p:spPr>
          <p:txBody>
            <a:bodyPr wrap="none" lIns="0" tIns="0" rIns="0" bIns="0" rtlCol="0" anchor="ctr">
              <a:noAutofit/>
            </a:bodyPr>
            <a:lstStyle/>
            <a:p>
              <a:r>
                <a:rPr lang="en-US" sz="700" dirty="0">
                  <a:solidFill>
                    <a:srgbClr val="574AA0"/>
                  </a:solidFill>
                </a:rPr>
                <a:t>Social Network</a:t>
              </a:r>
            </a:p>
          </p:txBody>
        </p:sp>
      </p:grpSp>
      <p:grpSp>
        <p:nvGrpSpPr>
          <p:cNvPr id="109" name="Group 108" descr="An image of a table that relates sets of channels to conversion rate."/>
          <p:cNvGrpSpPr/>
          <p:nvPr/>
        </p:nvGrpSpPr>
        <p:grpSpPr>
          <a:xfrm>
            <a:off x="1573541" y="5869337"/>
            <a:ext cx="650600" cy="169250"/>
            <a:chOff x="1054419" y="2986378"/>
            <a:chExt cx="764121" cy="198782"/>
          </a:xfrm>
          <a:solidFill>
            <a:srgbClr val="DCD6F4"/>
          </a:solidFill>
        </p:grpSpPr>
        <p:sp>
          <p:nvSpPr>
            <p:cNvPr id="110" name="Pentagon 109"/>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72E5"/>
                </a:solidFill>
              </a:endParaRPr>
            </a:p>
          </p:txBody>
        </p:sp>
        <p:sp>
          <p:nvSpPr>
            <p:cNvPr id="111" name="TextBox 110"/>
            <p:cNvSpPr txBox="1"/>
            <p:nvPr/>
          </p:nvSpPr>
          <p:spPr>
            <a:xfrm>
              <a:off x="1098750" y="3010233"/>
              <a:ext cx="565744" cy="151075"/>
            </a:xfrm>
            <a:prstGeom prst="rect">
              <a:avLst/>
            </a:prstGeom>
            <a:noFill/>
          </p:spPr>
          <p:txBody>
            <a:bodyPr wrap="none" lIns="0" tIns="0" rIns="0" bIns="0" rtlCol="0" anchor="ctr">
              <a:noAutofit/>
            </a:bodyPr>
            <a:lstStyle/>
            <a:p>
              <a:r>
                <a:rPr lang="en-US" sz="700" dirty="0">
                  <a:solidFill>
                    <a:srgbClr val="4672E5"/>
                  </a:solidFill>
                </a:rPr>
                <a:t>Paid Search</a:t>
              </a:r>
            </a:p>
          </p:txBody>
        </p:sp>
      </p:grpSp>
      <p:grpSp>
        <p:nvGrpSpPr>
          <p:cNvPr id="112" name="Group 111" descr="An image of a table that relates sets of channels to conversion rate."/>
          <p:cNvGrpSpPr/>
          <p:nvPr/>
        </p:nvGrpSpPr>
        <p:grpSpPr>
          <a:xfrm>
            <a:off x="2315748" y="5869337"/>
            <a:ext cx="519440" cy="169250"/>
            <a:chOff x="1054419" y="2986378"/>
            <a:chExt cx="610075" cy="198782"/>
          </a:xfrm>
          <a:solidFill>
            <a:srgbClr val="DCD6F4"/>
          </a:solidFill>
        </p:grpSpPr>
        <p:sp>
          <p:nvSpPr>
            <p:cNvPr id="113" name="Pentagon 112"/>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114" name="TextBox 113"/>
            <p:cNvSpPr txBox="1"/>
            <p:nvPr/>
          </p:nvSpPr>
          <p:spPr>
            <a:xfrm>
              <a:off x="1098750" y="3010233"/>
              <a:ext cx="565744" cy="151075"/>
            </a:xfrm>
            <a:prstGeom prst="rect">
              <a:avLst/>
            </a:prstGeom>
            <a:noFill/>
          </p:spPr>
          <p:txBody>
            <a:bodyPr wrap="none" lIns="0" tIns="0" rIns="0" bIns="0" rtlCol="0" anchor="ctr">
              <a:noAutofit/>
            </a:bodyPr>
            <a:lstStyle/>
            <a:p>
              <a:r>
                <a:rPr lang="en-US" sz="700" dirty="0">
                  <a:solidFill>
                    <a:srgbClr val="AF3528"/>
                  </a:solidFill>
                </a:rPr>
                <a:t>Email</a:t>
              </a:r>
            </a:p>
          </p:txBody>
        </p:sp>
      </p:grpSp>
      <p:grpSp>
        <p:nvGrpSpPr>
          <p:cNvPr id="115" name="Group 114" descr="An image of a table that relates sets of channels to conversion rate."/>
          <p:cNvGrpSpPr/>
          <p:nvPr/>
        </p:nvGrpSpPr>
        <p:grpSpPr>
          <a:xfrm>
            <a:off x="713731" y="5195754"/>
            <a:ext cx="758683" cy="169250"/>
            <a:chOff x="1054418" y="2986378"/>
            <a:chExt cx="891063" cy="198782"/>
          </a:xfrm>
          <a:solidFill>
            <a:srgbClr val="DCD6F4"/>
          </a:solidFill>
        </p:grpSpPr>
        <p:sp>
          <p:nvSpPr>
            <p:cNvPr id="116" name="Pentagon 115"/>
            <p:cNvSpPr/>
            <p:nvPr/>
          </p:nvSpPr>
          <p:spPr>
            <a:xfrm>
              <a:off x="1054418" y="2986378"/>
              <a:ext cx="891063" cy="198782"/>
            </a:xfrm>
            <a:prstGeom prst="homePlate">
              <a:avLst/>
            </a:prstGeom>
            <a:grpFill/>
            <a:ln w="6350">
              <a:solidFill>
                <a:srgbClr val="47329A"/>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p:cNvSpPr txBox="1"/>
            <p:nvPr/>
          </p:nvSpPr>
          <p:spPr>
            <a:xfrm>
              <a:off x="1098750" y="3010233"/>
              <a:ext cx="565744" cy="151075"/>
            </a:xfrm>
            <a:prstGeom prst="rect">
              <a:avLst/>
            </a:prstGeom>
            <a:noFill/>
          </p:spPr>
          <p:txBody>
            <a:bodyPr wrap="none" lIns="0" tIns="0" rIns="0" bIns="0" rtlCol="0" anchor="ctr">
              <a:noAutofit/>
            </a:bodyPr>
            <a:lstStyle/>
            <a:p>
              <a:r>
                <a:rPr lang="en-US" sz="700" dirty="0">
                  <a:solidFill>
                    <a:srgbClr val="574AA0"/>
                  </a:solidFill>
                </a:rPr>
                <a:t>Social Network</a:t>
              </a:r>
            </a:p>
          </p:txBody>
        </p:sp>
      </p:grpSp>
      <p:grpSp>
        <p:nvGrpSpPr>
          <p:cNvPr id="118" name="Group 117" descr="An image of a table that relates sets of channels to conversion rate."/>
          <p:cNvGrpSpPr/>
          <p:nvPr/>
        </p:nvGrpSpPr>
        <p:grpSpPr>
          <a:xfrm>
            <a:off x="1573541" y="5195754"/>
            <a:ext cx="519440" cy="169250"/>
            <a:chOff x="1054419" y="2986378"/>
            <a:chExt cx="610075" cy="198782"/>
          </a:xfrm>
          <a:solidFill>
            <a:srgbClr val="DCD6F4"/>
          </a:solidFill>
        </p:grpSpPr>
        <p:sp>
          <p:nvSpPr>
            <p:cNvPr id="119" name="Pentagon 118"/>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120" name="TextBox 119"/>
            <p:cNvSpPr txBox="1"/>
            <p:nvPr/>
          </p:nvSpPr>
          <p:spPr>
            <a:xfrm>
              <a:off x="1098750" y="3010233"/>
              <a:ext cx="565744" cy="151075"/>
            </a:xfrm>
            <a:prstGeom prst="rect">
              <a:avLst/>
            </a:prstGeom>
            <a:noFill/>
          </p:spPr>
          <p:txBody>
            <a:bodyPr wrap="none" lIns="0" tIns="0" rIns="0" bIns="0" rtlCol="0" anchor="ctr">
              <a:noAutofit/>
            </a:bodyPr>
            <a:lstStyle/>
            <a:p>
              <a:r>
                <a:rPr lang="en-US" sz="700" dirty="0">
                  <a:solidFill>
                    <a:srgbClr val="AF3528"/>
                  </a:solidFill>
                </a:rPr>
                <a:t>Email</a:t>
              </a:r>
            </a:p>
          </p:txBody>
        </p:sp>
      </p:grpSp>
      <p:grpSp>
        <p:nvGrpSpPr>
          <p:cNvPr id="121" name="Group 120" descr="An image of a table that relates sets of channels to conversion rate."/>
          <p:cNvGrpSpPr/>
          <p:nvPr/>
        </p:nvGrpSpPr>
        <p:grpSpPr>
          <a:xfrm>
            <a:off x="713731" y="5524953"/>
            <a:ext cx="650600" cy="169250"/>
            <a:chOff x="1054419" y="2986378"/>
            <a:chExt cx="764121" cy="198782"/>
          </a:xfrm>
          <a:solidFill>
            <a:srgbClr val="DCD6F4"/>
          </a:solidFill>
        </p:grpSpPr>
        <p:sp>
          <p:nvSpPr>
            <p:cNvPr id="122" name="Pentagon 121"/>
            <p:cNvSpPr/>
            <p:nvPr/>
          </p:nvSpPr>
          <p:spPr>
            <a:xfrm>
              <a:off x="1054419" y="2986378"/>
              <a:ext cx="764121" cy="198782"/>
            </a:xfrm>
            <a:prstGeom prst="homePlate">
              <a:avLst/>
            </a:prstGeom>
            <a:solidFill>
              <a:srgbClr val="E4ECFB"/>
            </a:solidFill>
            <a:ln w="6350">
              <a:solidFill>
                <a:srgbClr val="3E70ED"/>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672E5"/>
                </a:solidFill>
              </a:endParaRPr>
            </a:p>
          </p:txBody>
        </p:sp>
        <p:sp>
          <p:nvSpPr>
            <p:cNvPr id="123" name="TextBox 122"/>
            <p:cNvSpPr txBox="1"/>
            <p:nvPr/>
          </p:nvSpPr>
          <p:spPr>
            <a:xfrm>
              <a:off x="1098750" y="3010233"/>
              <a:ext cx="565744" cy="151075"/>
            </a:xfrm>
            <a:prstGeom prst="rect">
              <a:avLst/>
            </a:prstGeom>
            <a:noFill/>
          </p:spPr>
          <p:txBody>
            <a:bodyPr wrap="none" lIns="0" tIns="0" rIns="0" bIns="0" rtlCol="0" anchor="ctr">
              <a:noAutofit/>
            </a:bodyPr>
            <a:lstStyle/>
            <a:p>
              <a:r>
                <a:rPr lang="en-US" sz="700" dirty="0">
                  <a:solidFill>
                    <a:srgbClr val="4672E5"/>
                  </a:solidFill>
                </a:rPr>
                <a:t>Paid Search</a:t>
              </a:r>
            </a:p>
          </p:txBody>
        </p:sp>
      </p:grpSp>
      <p:grpSp>
        <p:nvGrpSpPr>
          <p:cNvPr id="124" name="Group 123" descr="An image of a table that relates sets of channels to conversion rate."/>
          <p:cNvGrpSpPr/>
          <p:nvPr/>
        </p:nvGrpSpPr>
        <p:grpSpPr>
          <a:xfrm>
            <a:off x="1455938" y="5524953"/>
            <a:ext cx="519440" cy="169250"/>
            <a:chOff x="1054419" y="2986378"/>
            <a:chExt cx="610075" cy="198782"/>
          </a:xfrm>
          <a:solidFill>
            <a:srgbClr val="DCD6F4"/>
          </a:solidFill>
        </p:grpSpPr>
        <p:sp>
          <p:nvSpPr>
            <p:cNvPr id="125" name="Pentagon 124"/>
            <p:cNvSpPr/>
            <p:nvPr/>
          </p:nvSpPr>
          <p:spPr>
            <a:xfrm>
              <a:off x="1054419" y="2986378"/>
              <a:ext cx="434911" cy="198782"/>
            </a:xfrm>
            <a:prstGeom prst="homePlate">
              <a:avLst/>
            </a:prstGeom>
            <a:solidFill>
              <a:srgbClr val="F6E4E4"/>
            </a:solidFill>
            <a:ln w="6350">
              <a:solidFill>
                <a:srgbClr val="AF352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AF3528"/>
                </a:solidFill>
              </a:endParaRPr>
            </a:p>
          </p:txBody>
        </p:sp>
        <p:sp>
          <p:nvSpPr>
            <p:cNvPr id="126" name="TextBox 125"/>
            <p:cNvSpPr txBox="1"/>
            <p:nvPr/>
          </p:nvSpPr>
          <p:spPr>
            <a:xfrm>
              <a:off x="1098750" y="3010233"/>
              <a:ext cx="565744" cy="151075"/>
            </a:xfrm>
            <a:prstGeom prst="rect">
              <a:avLst/>
            </a:prstGeom>
            <a:noFill/>
          </p:spPr>
          <p:txBody>
            <a:bodyPr wrap="none" lIns="0" tIns="0" rIns="0" bIns="0" rtlCol="0" anchor="ctr">
              <a:noAutofit/>
            </a:bodyPr>
            <a:lstStyle/>
            <a:p>
              <a:r>
                <a:rPr lang="en-US" sz="700" dirty="0">
                  <a:solidFill>
                    <a:srgbClr val="AF3528"/>
                  </a:solidFill>
                </a:rPr>
                <a:t>Email</a:t>
              </a:r>
            </a:p>
          </p:txBody>
        </p:sp>
      </p:grpSp>
    </p:spTree>
    <p:extLst>
      <p:ext uri="{BB962C8B-B14F-4D97-AF65-F5344CB8AC3E}">
        <p14:creationId xmlns:p14="http://schemas.microsoft.com/office/powerpoint/2010/main" val="32022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lstStyle/>
          <a:p>
            <a:r>
              <a:rPr lang="en-US" sz="4000" dirty="0"/>
              <a:t>Can Assign Credit Early in Funnel</a:t>
            </a:r>
          </a:p>
        </p:txBody>
      </p:sp>
      <p:sp>
        <p:nvSpPr>
          <p:cNvPr id="3" name="Content Placeholder 2">
            <a:extLst>
              <a:ext uri="{FF2B5EF4-FFF2-40B4-BE49-F238E27FC236}">
                <a16:creationId xmlns:a16="http://schemas.microsoft.com/office/drawing/2014/main" id="{B0ADA96A-1FA6-5B44-8794-1CCD2068177E}"/>
              </a:ext>
            </a:extLst>
          </p:cNvPr>
          <p:cNvSpPr>
            <a:spLocks noGrp="1"/>
          </p:cNvSpPr>
          <p:nvPr>
            <p:ph idx="1"/>
          </p:nvPr>
        </p:nvSpPr>
        <p:spPr>
          <a:xfrm>
            <a:off x="457200" y="1600200"/>
            <a:ext cx="8229600" cy="2743200"/>
          </a:xfrm>
        </p:spPr>
        <p:txBody>
          <a:bodyPr/>
          <a:lstStyle/>
          <a:p>
            <a:r>
              <a:rPr lang="en-US" sz="2800" dirty="0"/>
              <a:t>Shapley Value can attribute credit to ads early in the marketing funnel</a:t>
            </a:r>
          </a:p>
          <a:p>
            <a:pPr lvl="1"/>
            <a:r>
              <a:rPr lang="en-US" sz="2400" dirty="0"/>
              <a:t>{</a:t>
            </a:r>
            <a:r>
              <a:rPr lang="en-US" sz="2400" i="1" dirty="0"/>
              <a:t>Display</a:t>
            </a:r>
            <a:r>
              <a:rPr lang="en-US" sz="2400" dirty="0"/>
              <a:t>} 0%</a:t>
            </a:r>
          </a:p>
          <a:p>
            <a:pPr lvl="1"/>
            <a:r>
              <a:rPr lang="en-US" sz="2400" dirty="0"/>
              <a:t>{</a:t>
            </a:r>
            <a:r>
              <a:rPr lang="en-US" sz="2400" i="1" dirty="0"/>
              <a:t>Search</a:t>
            </a:r>
            <a:r>
              <a:rPr lang="en-US" sz="2400" dirty="0"/>
              <a:t>} 2%</a:t>
            </a:r>
          </a:p>
          <a:p>
            <a:pPr lvl="1"/>
            <a:r>
              <a:rPr lang="en-US" sz="2400" dirty="0"/>
              <a:t>{</a:t>
            </a:r>
            <a:r>
              <a:rPr lang="en-US" sz="2400" i="1" dirty="0"/>
              <a:t>Display, Search</a:t>
            </a:r>
            <a:r>
              <a:rPr lang="en-US" sz="2400" dirty="0"/>
              <a:t>} 10%</a:t>
            </a:r>
          </a:p>
        </p:txBody>
      </p:sp>
      <p:graphicFrame>
        <p:nvGraphicFramePr>
          <p:cNvPr id="5" name="Object 4"/>
          <p:cNvGraphicFramePr>
            <a:graphicFrameLocks noChangeAspect="1"/>
          </p:cNvGraphicFramePr>
          <p:nvPr>
            <p:extLst>
              <p:ext uri="{D42A27DB-BD31-4B8C-83A1-F6EECF244321}">
                <p14:modId xmlns:p14="http://schemas.microsoft.com/office/powerpoint/2010/main" val="1736406225"/>
              </p:ext>
            </p:extLst>
          </p:nvPr>
        </p:nvGraphicFramePr>
        <p:xfrm>
          <a:off x="4572000" y="2378964"/>
          <a:ext cx="2286000" cy="688086"/>
        </p:xfrm>
        <a:graphic>
          <a:graphicData uri="http://schemas.openxmlformats.org/presentationml/2006/ole">
            <mc:AlternateContent xmlns:mc="http://schemas.openxmlformats.org/markup-compatibility/2006">
              <mc:Choice xmlns:v="urn:schemas-microsoft-com:vml" Requires="v">
                <p:oleObj spid="_x0000_s17708" name="Equation" r:id="rId4" imgW="8268125" imgH="2489328" progId="Equation.3">
                  <p:embed/>
                </p:oleObj>
              </mc:Choice>
              <mc:Fallback>
                <p:oleObj name="Equation" r:id="rId4" imgW="8268125" imgH="2489328" progId="Equation.3">
                  <p:embed/>
                  <p:pic>
                    <p:nvPicPr>
                      <p:cNvPr id="0" name="Picture 2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378964"/>
                        <a:ext cx="2286000" cy="6880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31903769"/>
              </p:ext>
            </p:extLst>
          </p:nvPr>
        </p:nvGraphicFramePr>
        <p:xfrm>
          <a:off x="4568636" y="3253619"/>
          <a:ext cx="2365564" cy="689731"/>
        </p:xfrm>
        <a:graphic>
          <a:graphicData uri="http://schemas.openxmlformats.org/presentationml/2006/ole">
            <mc:AlternateContent xmlns:mc="http://schemas.openxmlformats.org/markup-compatibility/2006">
              <mc:Choice xmlns:v="urn:schemas-microsoft-com:vml" Requires="v">
                <p:oleObj spid="_x0000_s17709" name="Equation" r:id="rId6" imgW="8534839" imgH="2489328" progId="Equation.3">
                  <p:embed/>
                </p:oleObj>
              </mc:Choice>
              <mc:Fallback>
                <p:oleObj name="Equation" r:id="rId6" imgW="8534839" imgH="2489328" progId="Equation.3">
                  <p:embed/>
                  <p:pic>
                    <p:nvPicPr>
                      <p:cNvPr id="0" name="Picture 2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8636" y="3253619"/>
                        <a:ext cx="2365564" cy="6897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ontent Placeholder 2">
            <a:extLst>
              <a:ext uri="{FF2B5EF4-FFF2-40B4-BE49-F238E27FC236}">
                <a16:creationId xmlns:a16="http://schemas.microsoft.com/office/drawing/2014/main" id="{B0ADA96A-1FA6-5B44-8794-1CCD2068177E}"/>
              </a:ext>
            </a:extLst>
          </p:cNvPr>
          <p:cNvSpPr txBox="1">
            <a:spLocks/>
          </p:cNvSpPr>
          <p:nvPr/>
        </p:nvSpPr>
        <p:spPr>
          <a:xfrm>
            <a:off x="457200" y="4191000"/>
            <a:ext cx="8229600" cy="236220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Display ads receive attribution, even if search ads are last touch before purchase</a:t>
            </a:r>
          </a:p>
        </p:txBody>
      </p:sp>
    </p:spTree>
    <p:extLst>
      <p:ext uri="{BB962C8B-B14F-4D97-AF65-F5344CB8AC3E}">
        <p14:creationId xmlns:p14="http://schemas.microsoft.com/office/powerpoint/2010/main" val="389072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901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Measuring Offline ROI</a:t>
            </a:r>
          </a:p>
        </p:txBody>
      </p:sp>
      <p:sp>
        <p:nvSpPr>
          <p:cNvPr id="3" name="Subtitle 2">
            <a:extLst>
              <a:ext uri="{FF2B5EF4-FFF2-40B4-BE49-F238E27FC236}">
                <a16:creationId xmlns:a16="http://schemas.microsoft.com/office/drawing/2014/main" id="{DC622A70-02F3-496F-AE84-D234F0DC670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15495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lstStyle/>
          <a:p>
            <a:r>
              <a:rPr lang="en-US" sz="4000" dirty="0"/>
              <a:t>Major American Department Store</a:t>
            </a:r>
          </a:p>
        </p:txBody>
      </p:sp>
      <p:sp>
        <p:nvSpPr>
          <p:cNvPr id="3" name="Content Placeholder 2">
            <a:extLst>
              <a:ext uri="{FF2B5EF4-FFF2-40B4-BE49-F238E27FC236}">
                <a16:creationId xmlns:a16="http://schemas.microsoft.com/office/drawing/2014/main" id="{B0ADA96A-1FA6-5B44-8794-1CCD2068177E}"/>
              </a:ext>
            </a:extLst>
          </p:cNvPr>
          <p:cNvSpPr>
            <a:spLocks noGrp="1"/>
          </p:cNvSpPr>
          <p:nvPr>
            <p:ph idx="1"/>
          </p:nvPr>
        </p:nvSpPr>
        <p:spPr>
          <a:xfrm>
            <a:off x="457200" y="1600200"/>
            <a:ext cx="8229600" cy="4876800"/>
          </a:xfrm>
        </p:spPr>
        <p:txBody>
          <a:bodyPr/>
          <a:lstStyle/>
          <a:p>
            <a:r>
              <a:rPr lang="en-US" sz="2800" dirty="0"/>
              <a:t>Fall 2007: experiment at Yahoo to understand effect of display ads on sales</a:t>
            </a:r>
          </a:p>
          <a:p>
            <a:pPr lvl="1"/>
            <a:r>
              <a:rPr lang="en-US" sz="2400" dirty="0"/>
              <a:t>1.6 million users, matched by name and email or address to existing customers </a:t>
            </a:r>
          </a:p>
          <a:p>
            <a:pPr lvl="1"/>
            <a:r>
              <a:rPr lang="en-US" sz="2400" dirty="0"/>
              <a:t>Randomized design: 81% in treatment and 19% in control (no ads from merchant)</a:t>
            </a:r>
          </a:p>
          <a:p>
            <a:r>
              <a:rPr lang="en-US" sz="2800" i="1" dirty="0"/>
              <a:t>Results</a:t>
            </a:r>
            <a:r>
              <a:rPr lang="en-US" sz="2800" dirty="0"/>
              <a:t>: a 5% increase in sales (93% of these offline), with a significant, positive ROI</a:t>
            </a:r>
          </a:p>
        </p:txBody>
      </p:sp>
    </p:spTree>
    <p:extLst>
      <p:ext uri="{BB962C8B-B14F-4D97-AF65-F5344CB8AC3E}">
        <p14:creationId xmlns:p14="http://schemas.microsoft.com/office/powerpoint/2010/main" val="389072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a:xfrm>
            <a:off x="457200" y="228600"/>
            <a:ext cx="8229600" cy="1143000"/>
          </a:xfrm>
        </p:spPr>
        <p:txBody>
          <a:bodyPr>
            <a:noAutofit/>
          </a:bodyPr>
          <a:lstStyle/>
          <a:p>
            <a:r>
              <a:rPr lang="en-US" dirty="0"/>
              <a:t>Effect on Two Week Sales</a:t>
            </a:r>
          </a:p>
        </p:txBody>
      </p:sp>
      <p:sp>
        <p:nvSpPr>
          <p:cNvPr id="12" name="Rectangle 11">
            <a:extLst>
              <a:ext uri="{FF2B5EF4-FFF2-40B4-BE49-F238E27FC236}">
                <a16:creationId xmlns:a16="http://schemas.microsoft.com/office/drawing/2014/main" id="{9F13DCE7-5A6A-46F4-AFEE-0DEDE319B309}"/>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Lewis and </a:t>
            </a:r>
            <a:r>
              <a:rPr lang="en-US" sz="1000" dirty="0" err="1">
                <a:solidFill>
                  <a:schemeClr val="bg1">
                    <a:lumMod val="50000"/>
                  </a:schemeClr>
                </a:solidFill>
              </a:rPr>
              <a:t>Reiley</a:t>
            </a:r>
            <a:r>
              <a:rPr lang="en-US" sz="1000" dirty="0">
                <a:solidFill>
                  <a:schemeClr val="bg1">
                    <a:lumMod val="50000"/>
                  </a:schemeClr>
                </a:solidFill>
              </a:rPr>
              <a:t> ‘14</a:t>
            </a:r>
          </a:p>
        </p:txBody>
      </p:sp>
      <p:sp>
        <p:nvSpPr>
          <p:cNvPr id="13" name="Rectangle 12">
            <a:extLst>
              <a:ext uri="{FF2B5EF4-FFF2-40B4-BE49-F238E27FC236}">
                <a16:creationId xmlns:a16="http://schemas.microsoft.com/office/drawing/2014/main" id="{35D96484-34F8-B842-8843-53B9CF60DCE6}"/>
              </a:ext>
            </a:extLst>
          </p:cNvPr>
          <p:cNvSpPr/>
          <p:nvPr/>
        </p:nvSpPr>
        <p:spPr>
          <a:xfrm>
            <a:off x="1177026" y="5786588"/>
            <a:ext cx="6402838" cy="400110"/>
          </a:xfrm>
          <a:prstGeom prst="rect">
            <a:avLst/>
          </a:prstGeom>
        </p:spPr>
        <p:txBody>
          <a:bodyPr wrap="square">
            <a:spAutoFit/>
          </a:bodyPr>
          <a:lstStyle/>
          <a:p>
            <a:r>
              <a:rPr lang="en-US" sz="2000" dirty="0"/>
              <a:t>Cost R$ 0.02 / user (normalized currency)</a:t>
            </a:r>
          </a:p>
        </p:txBody>
      </p:sp>
      <p:grpSp>
        <p:nvGrpSpPr>
          <p:cNvPr id="15" name="Group 14" descr="A bar graph gesturing to promising effects, where the treatment density operation reached a higher fraction of the group than the control."/>
          <p:cNvGrpSpPr/>
          <p:nvPr/>
        </p:nvGrpSpPr>
        <p:grpSpPr>
          <a:xfrm>
            <a:off x="999181" y="1745355"/>
            <a:ext cx="5863582" cy="3745182"/>
            <a:chOff x="999181" y="1745355"/>
            <a:chExt cx="5863582" cy="3745182"/>
          </a:xfrm>
        </p:grpSpPr>
        <p:sp>
          <p:nvSpPr>
            <p:cNvPr id="16" name="Rectangle 15"/>
            <p:cNvSpPr/>
            <p:nvPr/>
          </p:nvSpPr>
          <p:spPr>
            <a:xfrm>
              <a:off x="1810985" y="2018802"/>
              <a:ext cx="5051778" cy="25055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18" name="Group 17"/>
            <p:cNvGrpSpPr/>
            <p:nvPr/>
          </p:nvGrpSpPr>
          <p:grpSpPr>
            <a:xfrm>
              <a:off x="1810985" y="2267633"/>
              <a:ext cx="5051778" cy="2009091"/>
              <a:chOff x="1810985" y="2267633"/>
              <a:chExt cx="5051778" cy="2009091"/>
            </a:xfrm>
          </p:grpSpPr>
          <p:cxnSp>
            <p:nvCxnSpPr>
              <p:cNvPr id="144" name="Straight Connector 143"/>
              <p:cNvCxnSpPr/>
              <p:nvPr/>
            </p:nvCxnSpPr>
            <p:spPr>
              <a:xfrm>
                <a:off x="1810985" y="4276724"/>
                <a:ext cx="50517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810985" y="4024311"/>
                <a:ext cx="50517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10985" y="3777005"/>
                <a:ext cx="50517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810985" y="3524592"/>
                <a:ext cx="50517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810985" y="3272518"/>
                <a:ext cx="50517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810985" y="3024869"/>
                <a:ext cx="50517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810985" y="2772457"/>
                <a:ext cx="50517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810985" y="2520046"/>
                <a:ext cx="50517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810985" y="2267633"/>
                <a:ext cx="50517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a:off x="1758600" y="4276724"/>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758600" y="4024311"/>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758600" y="3777005"/>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58600" y="3524592"/>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758600" y="327251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758600" y="3024869"/>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758600" y="2772457"/>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758600" y="2520046"/>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758600" y="2267633"/>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758600" y="4524375"/>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758600" y="2018802"/>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a:off x="1784793" y="4550567"/>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a:off x="1984354" y="4550567"/>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2186892" y="4550567"/>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a:off x="2386453" y="4550567"/>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2591967"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2791528"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2994066"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3193627"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3399142"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3598703"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3801241"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4000802"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4206317"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4405878"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4608416"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4807977"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a:off x="5016470"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a:off x="5216031"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a:off x="5418569"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a:off x="5618130"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5823645"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a:off x="6023206"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a:off x="6225744"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a:off x="6425305"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a:off x="6633801"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a:off x="6836570" y="4550568"/>
              <a:ext cx="52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836069" y="2314576"/>
              <a:ext cx="83344" cy="2209798"/>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8" name="Rectangle 57"/>
            <p:cNvSpPr/>
            <p:nvPr/>
          </p:nvSpPr>
          <p:spPr>
            <a:xfrm>
              <a:off x="2919413" y="2342961"/>
              <a:ext cx="83344" cy="2181413"/>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9" name="Rectangle 58"/>
            <p:cNvSpPr/>
            <p:nvPr/>
          </p:nvSpPr>
          <p:spPr>
            <a:xfrm>
              <a:off x="3038476" y="3200400"/>
              <a:ext cx="83344" cy="1323974"/>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0" name="Rectangle 59"/>
            <p:cNvSpPr/>
            <p:nvPr/>
          </p:nvSpPr>
          <p:spPr>
            <a:xfrm>
              <a:off x="3121820" y="3198018"/>
              <a:ext cx="83344" cy="1326355"/>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1" name="Rectangle 60"/>
            <p:cNvSpPr/>
            <p:nvPr/>
          </p:nvSpPr>
          <p:spPr>
            <a:xfrm>
              <a:off x="3240882" y="3867150"/>
              <a:ext cx="83344" cy="657224"/>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2" name="Rectangle 61"/>
            <p:cNvSpPr/>
            <p:nvPr/>
          </p:nvSpPr>
          <p:spPr>
            <a:xfrm>
              <a:off x="3324226" y="3924299"/>
              <a:ext cx="83344" cy="600073"/>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3" name="Rectangle 62"/>
            <p:cNvSpPr/>
            <p:nvPr/>
          </p:nvSpPr>
          <p:spPr>
            <a:xfrm>
              <a:off x="3440907" y="4138612"/>
              <a:ext cx="83344" cy="385761"/>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4" name="Rectangle 63"/>
            <p:cNvSpPr/>
            <p:nvPr/>
          </p:nvSpPr>
          <p:spPr>
            <a:xfrm>
              <a:off x="3524251" y="4152900"/>
              <a:ext cx="83344" cy="371472"/>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5" name="Rectangle 64"/>
            <p:cNvSpPr/>
            <p:nvPr/>
          </p:nvSpPr>
          <p:spPr>
            <a:xfrm>
              <a:off x="3645694" y="4288631"/>
              <a:ext cx="83344" cy="235742"/>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6" name="Rectangle 65"/>
            <p:cNvSpPr/>
            <p:nvPr/>
          </p:nvSpPr>
          <p:spPr>
            <a:xfrm>
              <a:off x="3729038" y="4298156"/>
              <a:ext cx="83344" cy="226216"/>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7" name="Rectangle 66"/>
            <p:cNvSpPr/>
            <p:nvPr/>
          </p:nvSpPr>
          <p:spPr>
            <a:xfrm>
              <a:off x="2633663" y="4167188"/>
              <a:ext cx="83344" cy="357185"/>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8" name="Rectangle 67"/>
            <p:cNvSpPr/>
            <p:nvPr/>
          </p:nvSpPr>
          <p:spPr>
            <a:xfrm>
              <a:off x="2717007" y="4136231"/>
              <a:ext cx="83344" cy="388141"/>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9" name="Rectangle 68"/>
            <p:cNvSpPr/>
            <p:nvPr/>
          </p:nvSpPr>
          <p:spPr>
            <a:xfrm>
              <a:off x="2431257" y="4364831"/>
              <a:ext cx="83344" cy="159542"/>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0" name="Rectangle 69"/>
            <p:cNvSpPr/>
            <p:nvPr/>
          </p:nvSpPr>
          <p:spPr>
            <a:xfrm>
              <a:off x="2514601" y="4357688"/>
              <a:ext cx="83344" cy="166684"/>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1" name="Rectangle 70"/>
            <p:cNvSpPr/>
            <p:nvPr/>
          </p:nvSpPr>
          <p:spPr>
            <a:xfrm>
              <a:off x="3848100" y="4376737"/>
              <a:ext cx="83344" cy="147635"/>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2" name="Rectangle 71"/>
            <p:cNvSpPr/>
            <p:nvPr/>
          </p:nvSpPr>
          <p:spPr>
            <a:xfrm>
              <a:off x="3931444" y="4391024"/>
              <a:ext cx="83344" cy="133347"/>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3" name="Rectangle 72"/>
            <p:cNvSpPr/>
            <p:nvPr/>
          </p:nvSpPr>
          <p:spPr>
            <a:xfrm>
              <a:off x="4048125" y="4431505"/>
              <a:ext cx="83344" cy="92867"/>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4" name="Rectangle 73"/>
            <p:cNvSpPr/>
            <p:nvPr/>
          </p:nvSpPr>
          <p:spPr>
            <a:xfrm>
              <a:off x="4131469" y="4417218"/>
              <a:ext cx="83344" cy="107153"/>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5" name="Rectangle 74"/>
            <p:cNvSpPr/>
            <p:nvPr/>
          </p:nvSpPr>
          <p:spPr>
            <a:xfrm>
              <a:off x="4250531" y="4450555"/>
              <a:ext cx="83344" cy="73817"/>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6" name="Rectangle 75"/>
            <p:cNvSpPr/>
            <p:nvPr/>
          </p:nvSpPr>
          <p:spPr>
            <a:xfrm>
              <a:off x="4333875" y="4455318"/>
              <a:ext cx="83344" cy="69053"/>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7" name="Rectangle 76"/>
            <p:cNvSpPr/>
            <p:nvPr/>
          </p:nvSpPr>
          <p:spPr>
            <a:xfrm>
              <a:off x="2231231" y="4460081"/>
              <a:ext cx="83344" cy="64292"/>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8" name="Rectangle 77"/>
            <p:cNvSpPr/>
            <p:nvPr/>
          </p:nvSpPr>
          <p:spPr>
            <a:xfrm>
              <a:off x="2314575" y="4455318"/>
              <a:ext cx="83344" cy="69053"/>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9" name="Rectangle 78"/>
            <p:cNvSpPr/>
            <p:nvPr/>
          </p:nvSpPr>
          <p:spPr>
            <a:xfrm>
              <a:off x="2028825" y="4487795"/>
              <a:ext cx="83344" cy="36576"/>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0" name="Rectangle 79"/>
            <p:cNvSpPr/>
            <p:nvPr/>
          </p:nvSpPr>
          <p:spPr>
            <a:xfrm>
              <a:off x="2112169" y="4478652"/>
              <a:ext cx="83344" cy="45719"/>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1" name="Rectangle 80"/>
            <p:cNvSpPr/>
            <p:nvPr/>
          </p:nvSpPr>
          <p:spPr>
            <a:xfrm>
              <a:off x="1826419" y="4506084"/>
              <a:ext cx="83344" cy="18288"/>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2" name="Rectangle 81"/>
            <p:cNvSpPr/>
            <p:nvPr/>
          </p:nvSpPr>
          <p:spPr>
            <a:xfrm>
              <a:off x="1909763" y="4515228"/>
              <a:ext cx="83344" cy="9144"/>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3" name="Rectangle 82"/>
            <p:cNvSpPr/>
            <p:nvPr/>
          </p:nvSpPr>
          <p:spPr>
            <a:xfrm>
              <a:off x="4452937" y="4476750"/>
              <a:ext cx="83344" cy="47622"/>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4" name="Rectangle 83"/>
            <p:cNvSpPr/>
            <p:nvPr/>
          </p:nvSpPr>
          <p:spPr>
            <a:xfrm>
              <a:off x="4536281" y="4469606"/>
              <a:ext cx="83344" cy="54765"/>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5" name="Rectangle 84"/>
            <p:cNvSpPr/>
            <p:nvPr/>
          </p:nvSpPr>
          <p:spPr>
            <a:xfrm>
              <a:off x="4655343" y="4487795"/>
              <a:ext cx="83344" cy="36576"/>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6" name="Rectangle 85"/>
            <p:cNvSpPr/>
            <p:nvPr/>
          </p:nvSpPr>
          <p:spPr>
            <a:xfrm>
              <a:off x="4738687" y="4478652"/>
              <a:ext cx="83344" cy="45719"/>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7" name="Rectangle 86"/>
            <p:cNvSpPr/>
            <p:nvPr/>
          </p:nvSpPr>
          <p:spPr>
            <a:xfrm>
              <a:off x="4857750" y="4487795"/>
              <a:ext cx="83344" cy="36576"/>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8" name="Rectangle 87"/>
            <p:cNvSpPr/>
            <p:nvPr/>
          </p:nvSpPr>
          <p:spPr>
            <a:xfrm>
              <a:off x="4941094" y="4496939"/>
              <a:ext cx="83344" cy="27432"/>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9" name="Rectangle 88"/>
            <p:cNvSpPr/>
            <p:nvPr/>
          </p:nvSpPr>
          <p:spPr>
            <a:xfrm>
              <a:off x="5060156" y="4496939"/>
              <a:ext cx="83344" cy="27432"/>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0" name="Rectangle 89"/>
            <p:cNvSpPr/>
            <p:nvPr/>
          </p:nvSpPr>
          <p:spPr>
            <a:xfrm>
              <a:off x="5143500" y="4496939"/>
              <a:ext cx="83344" cy="27432"/>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1" name="Rectangle 90"/>
            <p:cNvSpPr/>
            <p:nvPr/>
          </p:nvSpPr>
          <p:spPr>
            <a:xfrm>
              <a:off x="5257800" y="4506083"/>
              <a:ext cx="83344" cy="18288"/>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2" name="Rectangle 91"/>
            <p:cNvSpPr/>
            <p:nvPr/>
          </p:nvSpPr>
          <p:spPr>
            <a:xfrm>
              <a:off x="5341144" y="4506083"/>
              <a:ext cx="83344" cy="18288"/>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3" name="Rectangle 92"/>
            <p:cNvSpPr/>
            <p:nvPr/>
          </p:nvSpPr>
          <p:spPr>
            <a:xfrm>
              <a:off x="5462588" y="4506084"/>
              <a:ext cx="83344" cy="18288"/>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4" name="Rectangle 93"/>
            <p:cNvSpPr/>
            <p:nvPr/>
          </p:nvSpPr>
          <p:spPr>
            <a:xfrm>
              <a:off x="5545932" y="4515228"/>
              <a:ext cx="83344" cy="9144"/>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5" name="Rectangle 94"/>
            <p:cNvSpPr/>
            <p:nvPr/>
          </p:nvSpPr>
          <p:spPr>
            <a:xfrm>
              <a:off x="5664995" y="4515227"/>
              <a:ext cx="83344" cy="9144"/>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Rectangle 95"/>
            <p:cNvSpPr/>
            <p:nvPr/>
          </p:nvSpPr>
          <p:spPr>
            <a:xfrm>
              <a:off x="5748339" y="4515227"/>
              <a:ext cx="83344" cy="9144"/>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Rectangle 96"/>
            <p:cNvSpPr/>
            <p:nvPr/>
          </p:nvSpPr>
          <p:spPr>
            <a:xfrm>
              <a:off x="5865020" y="4515227"/>
              <a:ext cx="83344" cy="9144"/>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8" name="Rectangle 97"/>
            <p:cNvSpPr/>
            <p:nvPr/>
          </p:nvSpPr>
          <p:spPr>
            <a:xfrm>
              <a:off x="5948364" y="4515227"/>
              <a:ext cx="83344" cy="9144"/>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9" name="Rectangle 98"/>
            <p:cNvSpPr/>
            <p:nvPr/>
          </p:nvSpPr>
          <p:spPr>
            <a:xfrm>
              <a:off x="6069807" y="4515227"/>
              <a:ext cx="83344" cy="9144"/>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0" name="Rectangle 99"/>
            <p:cNvSpPr/>
            <p:nvPr/>
          </p:nvSpPr>
          <p:spPr>
            <a:xfrm>
              <a:off x="6153151" y="4515227"/>
              <a:ext cx="83344" cy="9144"/>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1" name="Rectangle 100"/>
            <p:cNvSpPr/>
            <p:nvPr/>
          </p:nvSpPr>
          <p:spPr>
            <a:xfrm>
              <a:off x="6269832" y="4515227"/>
              <a:ext cx="83344" cy="9144"/>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2" name="Rectangle 101"/>
            <p:cNvSpPr/>
            <p:nvPr/>
          </p:nvSpPr>
          <p:spPr>
            <a:xfrm>
              <a:off x="6353176" y="4515227"/>
              <a:ext cx="83344" cy="9144"/>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3" name="Rectangle 102"/>
            <p:cNvSpPr/>
            <p:nvPr/>
          </p:nvSpPr>
          <p:spPr>
            <a:xfrm>
              <a:off x="6472238" y="4515227"/>
              <a:ext cx="83344" cy="9144"/>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4" name="Rectangle 103"/>
            <p:cNvSpPr/>
            <p:nvPr/>
          </p:nvSpPr>
          <p:spPr>
            <a:xfrm>
              <a:off x="6555582" y="4515227"/>
              <a:ext cx="83344" cy="9144"/>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5" name="Rectangle 104"/>
            <p:cNvSpPr/>
            <p:nvPr/>
          </p:nvSpPr>
          <p:spPr>
            <a:xfrm>
              <a:off x="6677025" y="4515227"/>
              <a:ext cx="83344" cy="9144"/>
            </a:xfrm>
            <a:prstGeom prst="rect">
              <a:avLst/>
            </a:prstGeom>
            <a:solidFill>
              <a:srgbClr val="9797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6" name="Rectangle 105"/>
            <p:cNvSpPr/>
            <p:nvPr/>
          </p:nvSpPr>
          <p:spPr>
            <a:xfrm>
              <a:off x="6760369" y="4515227"/>
              <a:ext cx="83344" cy="9144"/>
            </a:xfrm>
            <a:prstGeom prst="rect">
              <a:avLst/>
            </a:prstGeom>
            <a:solidFill>
              <a:srgbClr val="EB919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7" name="Oval 106"/>
            <p:cNvSpPr/>
            <p:nvPr/>
          </p:nvSpPr>
          <p:spPr>
            <a:xfrm>
              <a:off x="3163329" y="3763514"/>
              <a:ext cx="324806" cy="275379"/>
            </a:xfrm>
            <a:prstGeom prst="ellipse">
              <a:avLst/>
            </a:prstGeom>
            <a:noFill/>
            <a:ln w="19050">
              <a:solidFill>
                <a:srgbClr val="FB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8" name="Oval 107"/>
            <p:cNvSpPr/>
            <p:nvPr/>
          </p:nvSpPr>
          <p:spPr>
            <a:xfrm>
              <a:off x="3756454" y="4243662"/>
              <a:ext cx="324806" cy="275379"/>
            </a:xfrm>
            <a:prstGeom prst="ellipse">
              <a:avLst/>
            </a:prstGeom>
            <a:noFill/>
            <a:ln w="19050">
              <a:solidFill>
                <a:srgbClr val="FB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9" name="Oval 108"/>
            <p:cNvSpPr/>
            <p:nvPr/>
          </p:nvSpPr>
          <p:spPr>
            <a:xfrm>
              <a:off x="2545492" y="4045954"/>
              <a:ext cx="324806" cy="275379"/>
            </a:xfrm>
            <a:prstGeom prst="ellipse">
              <a:avLst/>
            </a:prstGeom>
            <a:noFill/>
            <a:ln w="19050">
              <a:solidFill>
                <a:srgbClr val="FB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0" name="Oval 109"/>
            <p:cNvSpPr/>
            <p:nvPr/>
          </p:nvSpPr>
          <p:spPr>
            <a:xfrm>
              <a:off x="2750260" y="2203030"/>
              <a:ext cx="324806" cy="275379"/>
            </a:xfrm>
            <a:prstGeom prst="ellipse">
              <a:avLst/>
            </a:prstGeom>
            <a:noFill/>
            <a:ln w="19050">
              <a:solidFill>
                <a:srgbClr val="FB3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1" name="TextBox 110"/>
            <p:cNvSpPr txBox="1"/>
            <p:nvPr/>
          </p:nvSpPr>
          <p:spPr>
            <a:xfrm>
              <a:off x="1309694" y="4443228"/>
              <a:ext cx="358982" cy="151075"/>
            </a:xfrm>
            <a:prstGeom prst="rect">
              <a:avLst/>
            </a:prstGeom>
            <a:noFill/>
          </p:spPr>
          <p:txBody>
            <a:bodyPr wrap="none" lIns="0" tIns="0" rIns="0" bIns="0" rtlCol="0" anchor="ctr">
              <a:noAutofit/>
            </a:bodyPr>
            <a:lstStyle/>
            <a:p>
              <a:pPr algn="r"/>
              <a:r>
                <a:rPr lang="en-US" sz="1200" dirty="0"/>
                <a:t>0.000</a:t>
              </a:r>
            </a:p>
          </p:txBody>
        </p:sp>
        <p:sp>
          <p:nvSpPr>
            <p:cNvPr id="112" name="TextBox 111"/>
            <p:cNvSpPr txBox="1"/>
            <p:nvPr/>
          </p:nvSpPr>
          <p:spPr>
            <a:xfrm>
              <a:off x="1309694" y="4201186"/>
              <a:ext cx="358982" cy="151075"/>
            </a:xfrm>
            <a:prstGeom prst="rect">
              <a:avLst/>
            </a:prstGeom>
            <a:noFill/>
          </p:spPr>
          <p:txBody>
            <a:bodyPr wrap="none" lIns="0" tIns="0" rIns="0" bIns="0" rtlCol="0" anchor="ctr">
              <a:noAutofit/>
            </a:bodyPr>
            <a:lstStyle/>
            <a:p>
              <a:pPr algn="r"/>
              <a:r>
                <a:rPr lang="en-US" sz="1200" dirty="0"/>
                <a:t>0.002</a:t>
              </a:r>
            </a:p>
          </p:txBody>
        </p:sp>
        <p:sp>
          <p:nvSpPr>
            <p:cNvPr id="113" name="TextBox 112"/>
            <p:cNvSpPr txBox="1"/>
            <p:nvPr/>
          </p:nvSpPr>
          <p:spPr>
            <a:xfrm>
              <a:off x="1309694" y="3948773"/>
              <a:ext cx="358982" cy="151075"/>
            </a:xfrm>
            <a:prstGeom prst="rect">
              <a:avLst/>
            </a:prstGeom>
            <a:noFill/>
          </p:spPr>
          <p:txBody>
            <a:bodyPr wrap="none" lIns="0" tIns="0" rIns="0" bIns="0" rtlCol="0" anchor="ctr">
              <a:noAutofit/>
            </a:bodyPr>
            <a:lstStyle/>
            <a:p>
              <a:pPr algn="r"/>
              <a:r>
                <a:rPr lang="en-US" sz="1200" dirty="0"/>
                <a:t>0.004</a:t>
              </a:r>
            </a:p>
          </p:txBody>
        </p:sp>
        <p:sp>
          <p:nvSpPr>
            <p:cNvPr id="114" name="TextBox 113"/>
            <p:cNvSpPr txBox="1"/>
            <p:nvPr/>
          </p:nvSpPr>
          <p:spPr>
            <a:xfrm>
              <a:off x="1309694" y="3701467"/>
              <a:ext cx="358982" cy="151075"/>
            </a:xfrm>
            <a:prstGeom prst="rect">
              <a:avLst/>
            </a:prstGeom>
            <a:noFill/>
          </p:spPr>
          <p:txBody>
            <a:bodyPr wrap="none" lIns="0" tIns="0" rIns="0" bIns="0" rtlCol="0" anchor="ctr">
              <a:noAutofit/>
            </a:bodyPr>
            <a:lstStyle/>
            <a:p>
              <a:pPr algn="r"/>
              <a:r>
                <a:rPr lang="en-US" sz="1200" dirty="0"/>
                <a:t>0.006</a:t>
              </a:r>
            </a:p>
          </p:txBody>
        </p:sp>
        <p:sp>
          <p:nvSpPr>
            <p:cNvPr id="115" name="TextBox 114"/>
            <p:cNvSpPr txBox="1"/>
            <p:nvPr/>
          </p:nvSpPr>
          <p:spPr>
            <a:xfrm>
              <a:off x="1309694" y="3449054"/>
              <a:ext cx="358982" cy="151075"/>
            </a:xfrm>
            <a:prstGeom prst="rect">
              <a:avLst/>
            </a:prstGeom>
            <a:noFill/>
          </p:spPr>
          <p:txBody>
            <a:bodyPr wrap="none" lIns="0" tIns="0" rIns="0" bIns="0" rtlCol="0" anchor="ctr">
              <a:noAutofit/>
            </a:bodyPr>
            <a:lstStyle/>
            <a:p>
              <a:pPr algn="r"/>
              <a:r>
                <a:rPr lang="en-US" sz="1200" dirty="0"/>
                <a:t>0.008</a:t>
              </a:r>
            </a:p>
          </p:txBody>
        </p:sp>
        <p:sp>
          <p:nvSpPr>
            <p:cNvPr id="116" name="TextBox 115"/>
            <p:cNvSpPr txBox="1"/>
            <p:nvPr/>
          </p:nvSpPr>
          <p:spPr>
            <a:xfrm>
              <a:off x="1309694" y="3193403"/>
              <a:ext cx="358982" cy="151075"/>
            </a:xfrm>
            <a:prstGeom prst="rect">
              <a:avLst/>
            </a:prstGeom>
            <a:noFill/>
          </p:spPr>
          <p:txBody>
            <a:bodyPr wrap="none" lIns="0" tIns="0" rIns="0" bIns="0" rtlCol="0" anchor="ctr">
              <a:noAutofit/>
            </a:bodyPr>
            <a:lstStyle/>
            <a:p>
              <a:pPr algn="r"/>
              <a:r>
                <a:rPr lang="en-US" sz="1200" dirty="0"/>
                <a:t>0.010</a:t>
              </a:r>
            </a:p>
          </p:txBody>
        </p:sp>
        <p:sp>
          <p:nvSpPr>
            <p:cNvPr id="117" name="TextBox 116"/>
            <p:cNvSpPr txBox="1"/>
            <p:nvPr/>
          </p:nvSpPr>
          <p:spPr>
            <a:xfrm>
              <a:off x="1309694" y="2949331"/>
              <a:ext cx="358982" cy="151075"/>
            </a:xfrm>
            <a:prstGeom prst="rect">
              <a:avLst/>
            </a:prstGeom>
            <a:noFill/>
          </p:spPr>
          <p:txBody>
            <a:bodyPr wrap="none" lIns="0" tIns="0" rIns="0" bIns="0" rtlCol="0" anchor="ctr">
              <a:noAutofit/>
            </a:bodyPr>
            <a:lstStyle/>
            <a:p>
              <a:pPr algn="r"/>
              <a:r>
                <a:rPr lang="en-US" sz="1200" dirty="0"/>
                <a:t>0.012</a:t>
              </a:r>
            </a:p>
          </p:txBody>
        </p:sp>
        <p:sp>
          <p:nvSpPr>
            <p:cNvPr id="118" name="TextBox 117"/>
            <p:cNvSpPr txBox="1"/>
            <p:nvPr/>
          </p:nvSpPr>
          <p:spPr>
            <a:xfrm>
              <a:off x="1309694" y="2696919"/>
              <a:ext cx="358982" cy="151075"/>
            </a:xfrm>
            <a:prstGeom prst="rect">
              <a:avLst/>
            </a:prstGeom>
            <a:noFill/>
          </p:spPr>
          <p:txBody>
            <a:bodyPr wrap="none" lIns="0" tIns="0" rIns="0" bIns="0" rtlCol="0" anchor="ctr">
              <a:noAutofit/>
            </a:bodyPr>
            <a:lstStyle/>
            <a:p>
              <a:pPr algn="r"/>
              <a:r>
                <a:rPr lang="en-US" sz="1200" dirty="0"/>
                <a:t>0.014</a:t>
              </a:r>
            </a:p>
          </p:txBody>
        </p:sp>
        <p:sp>
          <p:nvSpPr>
            <p:cNvPr id="119" name="TextBox 118"/>
            <p:cNvSpPr txBox="1"/>
            <p:nvPr/>
          </p:nvSpPr>
          <p:spPr>
            <a:xfrm>
              <a:off x="1309694" y="2444508"/>
              <a:ext cx="358982" cy="151075"/>
            </a:xfrm>
            <a:prstGeom prst="rect">
              <a:avLst/>
            </a:prstGeom>
            <a:noFill/>
          </p:spPr>
          <p:txBody>
            <a:bodyPr wrap="none" lIns="0" tIns="0" rIns="0" bIns="0" rtlCol="0" anchor="ctr">
              <a:noAutofit/>
            </a:bodyPr>
            <a:lstStyle/>
            <a:p>
              <a:pPr algn="r"/>
              <a:r>
                <a:rPr lang="en-US" sz="1200" dirty="0"/>
                <a:t>0.016</a:t>
              </a:r>
            </a:p>
          </p:txBody>
        </p:sp>
        <p:sp>
          <p:nvSpPr>
            <p:cNvPr id="120" name="TextBox 119"/>
            <p:cNvSpPr txBox="1"/>
            <p:nvPr/>
          </p:nvSpPr>
          <p:spPr>
            <a:xfrm>
              <a:off x="1309694" y="2192095"/>
              <a:ext cx="358982" cy="151075"/>
            </a:xfrm>
            <a:prstGeom prst="rect">
              <a:avLst/>
            </a:prstGeom>
            <a:noFill/>
          </p:spPr>
          <p:txBody>
            <a:bodyPr wrap="none" lIns="0" tIns="0" rIns="0" bIns="0" rtlCol="0" anchor="ctr">
              <a:noAutofit/>
            </a:bodyPr>
            <a:lstStyle/>
            <a:p>
              <a:pPr algn="r"/>
              <a:r>
                <a:rPr lang="en-US" sz="1200" dirty="0"/>
                <a:t>0.018</a:t>
              </a:r>
            </a:p>
          </p:txBody>
        </p:sp>
        <p:sp>
          <p:nvSpPr>
            <p:cNvPr id="121" name="TextBox 120"/>
            <p:cNvSpPr txBox="1"/>
            <p:nvPr/>
          </p:nvSpPr>
          <p:spPr>
            <a:xfrm>
              <a:off x="1309694" y="1943264"/>
              <a:ext cx="358982" cy="151075"/>
            </a:xfrm>
            <a:prstGeom prst="rect">
              <a:avLst/>
            </a:prstGeom>
            <a:noFill/>
          </p:spPr>
          <p:txBody>
            <a:bodyPr wrap="none" lIns="0" tIns="0" rIns="0" bIns="0" rtlCol="0" anchor="ctr">
              <a:noAutofit/>
            </a:bodyPr>
            <a:lstStyle/>
            <a:p>
              <a:pPr algn="r"/>
              <a:r>
                <a:rPr lang="en-US" sz="1200" dirty="0"/>
                <a:t>0.020</a:t>
              </a:r>
            </a:p>
          </p:txBody>
        </p:sp>
        <p:sp>
          <p:nvSpPr>
            <p:cNvPr id="122" name="TextBox 121"/>
            <p:cNvSpPr txBox="1"/>
            <p:nvPr/>
          </p:nvSpPr>
          <p:spPr>
            <a:xfrm rot="16200000">
              <a:off x="1728214" y="4729427"/>
              <a:ext cx="358982" cy="151075"/>
            </a:xfrm>
            <a:prstGeom prst="rect">
              <a:avLst/>
            </a:prstGeom>
            <a:noFill/>
          </p:spPr>
          <p:txBody>
            <a:bodyPr wrap="none" lIns="0" tIns="0" rIns="0" bIns="0" rtlCol="0" anchor="ctr">
              <a:noAutofit/>
            </a:bodyPr>
            <a:lstStyle/>
            <a:p>
              <a:pPr algn="r"/>
              <a:r>
                <a:rPr lang="en-US" sz="1200" dirty="0"/>
                <a:t>-100</a:t>
              </a:r>
            </a:p>
          </p:txBody>
        </p:sp>
        <p:sp>
          <p:nvSpPr>
            <p:cNvPr id="123" name="TextBox 122"/>
            <p:cNvSpPr txBox="1"/>
            <p:nvPr/>
          </p:nvSpPr>
          <p:spPr>
            <a:xfrm rot="16200000">
              <a:off x="2127280" y="4729427"/>
              <a:ext cx="358982" cy="151075"/>
            </a:xfrm>
            <a:prstGeom prst="rect">
              <a:avLst/>
            </a:prstGeom>
            <a:noFill/>
          </p:spPr>
          <p:txBody>
            <a:bodyPr wrap="none" lIns="0" tIns="0" rIns="0" bIns="0" rtlCol="0" anchor="ctr">
              <a:noAutofit/>
            </a:bodyPr>
            <a:lstStyle/>
            <a:p>
              <a:pPr algn="r"/>
              <a:r>
                <a:rPr lang="en-US" sz="1200" dirty="0"/>
                <a:t>-60</a:t>
              </a:r>
            </a:p>
          </p:txBody>
        </p:sp>
        <p:sp>
          <p:nvSpPr>
            <p:cNvPr id="124" name="TextBox 123"/>
            <p:cNvSpPr txBox="1"/>
            <p:nvPr/>
          </p:nvSpPr>
          <p:spPr>
            <a:xfrm rot="16200000">
              <a:off x="2537210" y="4729428"/>
              <a:ext cx="358982" cy="151075"/>
            </a:xfrm>
            <a:prstGeom prst="rect">
              <a:avLst/>
            </a:prstGeom>
            <a:noFill/>
          </p:spPr>
          <p:txBody>
            <a:bodyPr wrap="none" lIns="0" tIns="0" rIns="0" bIns="0" rtlCol="0" anchor="ctr">
              <a:noAutofit/>
            </a:bodyPr>
            <a:lstStyle/>
            <a:p>
              <a:pPr algn="r"/>
              <a:r>
                <a:rPr lang="en-US" sz="1200" dirty="0"/>
                <a:t>-20</a:t>
              </a:r>
            </a:p>
          </p:txBody>
        </p:sp>
        <p:sp>
          <p:nvSpPr>
            <p:cNvPr id="125" name="TextBox 124"/>
            <p:cNvSpPr txBox="1"/>
            <p:nvPr/>
          </p:nvSpPr>
          <p:spPr>
            <a:xfrm rot="16200000">
              <a:off x="2942331" y="4729428"/>
              <a:ext cx="358982" cy="151075"/>
            </a:xfrm>
            <a:prstGeom prst="rect">
              <a:avLst/>
            </a:prstGeom>
            <a:noFill/>
          </p:spPr>
          <p:txBody>
            <a:bodyPr wrap="none" lIns="0" tIns="0" rIns="0" bIns="0" rtlCol="0" anchor="ctr">
              <a:noAutofit/>
            </a:bodyPr>
            <a:lstStyle/>
            <a:p>
              <a:pPr algn="r"/>
              <a:r>
                <a:rPr lang="en-US" sz="1200" dirty="0"/>
                <a:t>20</a:t>
              </a:r>
            </a:p>
          </p:txBody>
        </p:sp>
        <p:sp>
          <p:nvSpPr>
            <p:cNvPr id="126" name="TextBox 125"/>
            <p:cNvSpPr txBox="1"/>
            <p:nvPr/>
          </p:nvSpPr>
          <p:spPr>
            <a:xfrm rot="16200000">
              <a:off x="3338356" y="4729428"/>
              <a:ext cx="358982" cy="151075"/>
            </a:xfrm>
            <a:prstGeom prst="rect">
              <a:avLst/>
            </a:prstGeom>
            <a:noFill/>
          </p:spPr>
          <p:txBody>
            <a:bodyPr wrap="none" lIns="0" tIns="0" rIns="0" bIns="0" rtlCol="0" anchor="ctr">
              <a:noAutofit/>
            </a:bodyPr>
            <a:lstStyle/>
            <a:p>
              <a:pPr algn="r"/>
              <a:r>
                <a:rPr lang="en-US" sz="1200" dirty="0"/>
                <a:t>60</a:t>
              </a:r>
            </a:p>
          </p:txBody>
        </p:sp>
        <p:sp>
          <p:nvSpPr>
            <p:cNvPr id="127" name="TextBox 126"/>
            <p:cNvSpPr txBox="1"/>
            <p:nvPr/>
          </p:nvSpPr>
          <p:spPr>
            <a:xfrm rot="16200000">
              <a:off x="3739368" y="4729428"/>
              <a:ext cx="358982" cy="151075"/>
            </a:xfrm>
            <a:prstGeom prst="rect">
              <a:avLst/>
            </a:prstGeom>
            <a:noFill/>
          </p:spPr>
          <p:txBody>
            <a:bodyPr wrap="none" lIns="0" tIns="0" rIns="0" bIns="0" rtlCol="0" anchor="ctr">
              <a:noAutofit/>
            </a:bodyPr>
            <a:lstStyle/>
            <a:p>
              <a:pPr algn="r"/>
              <a:r>
                <a:rPr lang="en-US" sz="1200" dirty="0"/>
                <a:t>100</a:t>
              </a:r>
            </a:p>
          </p:txBody>
        </p:sp>
        <p:sp>
          <p:nvSpPr>
            <p:cNvPr id="128" name="TextBox 127"/>
            <p:cNvSpPr txBox="1"/>
            <p:nvPr/>
          </p:nvSpPr>
          <p:spPr>
            <a:xfrm rot="16200000">
              <a:off x="4151165" y="4729428"/>
              <a:ext cx="358982" cy="151075"/>
            </a:xfrm>
            <a:prstGeom prst="rect">
              <a:avLst/>
            </a:prstGeom>
            <a:noFill/>
          </p:spPr>
          <p:txBody>
            <a:bodyPr wrap="none" lIns="0" tIns="0" rIns="0" bIns="0" rtlCol="0" anchor="ctr">
              <a:noAutofit/>
            </a:bodyPr>
            <a:lstStyle/>
            <a:p>
              <a:pPr algn="r"/>
              <a:r>
                <a:rPr lang="en-US" sz="1200" dirty="0"/>
                <a:t>140</a:t>
              </a:r>
            </a:p>
          </p:txBody>
        </p:sp>
        <p:sp>
          <p:nvSpPr>
            <p:cNvPr id="129" name="TextBox 128"/>
            <p:cNvSpPr txBox="1"/>
            <p:nvPr/>
          </p:nvSpPr>
          <p:spPr>
            <a:xfrm rot="16200000">
              <a:off x="4551392" y="4729428"/>
              <a:ext cx="358982" cy="151075"/>
            </a:xfrm>
            <a:prstGeom prst="rect">
              <a:avLst/>
            </a:prstGeom>
            <a:noFill/>
          </p:spPr>
          <p:txBody>
            <a:bodyPr wrap="none" lIns="0" tIns="0" rIns="0" bIns="0" rtlCol="0" anchor="ctr">
              <a:noAutofit/>
            </a:bodyPr>
            <a:lstStyle/>
            <a:p>
              <a:pPr algn="r"/>
              <a:r>
                <a:rPr lang="en-US" sz="1200" dirty="0"/>
                <a:t>180</a:t>
              </a:r>
            </a:p>
          </p:txBody>
        </p:sp>
        <p:sp>
          <p:nvSpPr>
            <p:cNvPr id="130" name="TextBox 129"/>
            <p:cNvSpPr txBox="1"/>
            <p:nvPr/>
          </p:nvSpPr>
          <p:spPr>
            <a:xfrm rot="16200000">
              <a:off x="4964011" y="4729428"/>
              <a:ext cx="358982" cy="151075"/>
            </a:xfrm>
            <a:prstGeom prst="rect">
              <a:avLst/>
            </a:prstGeom>
            <a:noFill/>
          </p:spPr>
          <p:txBody>
            <a:bodyPr wrap="none" lIns="0" tIns="0" rIns="0" bIns="0" rtlCol="0" anchor="ctr">
              <a:noAutofit/>
            </a:bodyPr>
            <a:lstStyle/>
            <a:p>
              <a:pPr algn="r"/>
              <a:r>
                <a:rPr lang="en-US" sz="1200" dirty="0"/>
                <a:t>220</a:t>
              </a:r>
            </a:p>
          </p:txBody>
        </p:sp>
        <p:sp>
          <p:nvSpPr>
            <p:cNvPr id="131" name="TextBox 130"/>
            <p:cNvSpPr txBox="1"/>
            <p:nvPr/>
          </p:nvSpPr>
          <p:spPr>
            <a:xfrm rot="16200000">
              <a:off x="5364383" y="4729428"/>
              <a:ext cx="358982" cy="151075"/>
            </a:xfrm>
            <a:prstGeom prst="rect">
              <a:avLst/>
            </a:prstGeom>
            <a:noFill/>
          </p:spPr>
          <p:txBody>
            <a:bodyPr wrap="none" lIns="0" tIns="0" rIns="0" bIns="0" rtlCol="0" anchor="ctr">
              <a:noAutofit/>
            </a:bodyPr>
            <a:lstStyle/>
            <a:p>
              <a:pPr algn="r"/>
              <a:r>
                <a:rPr lang="en-US" sz="1200" dirty="0"/>
                <a:t>260</a:t>
              </a:r>
            </a:p>
          </p:txBody>
        </p:sp>
        <p:sp>
          <p:nvSpPr>
            <p:cNvPr id="132" name="TextBox 131"/>
            <p:cNvSpPr txBox="1"/>
            <p:nvPr/>
          </p:nvSpPr>
          <p:spPr>
            <a:xfrm rot="16200000">
              <a:off x="5768875" y="4729428"/>
              <a:ext cx="358982" cy="151075"/>
            </a:xfrm>
            <a:prstGeom prst="rect">
              <a:avLst/>
            </a:prstGeom>
            <a:noFill/>
          </p:spPr>
          <p:txBody>
            <a:bodyPr wrap="none" lIns="0" tIns="0" rIns="0" bIns="0" rtlCol="0" anchor="ctr">
              <a:noAutofit/>
            </a:bodyPr>
            <a:lstStyle/>
            <a:p>
              <a:pPr algn="r"/>
              <a:r>
                <a:rPr lang="en-US" sz="1200" dirty="0"/>
                <a:t>300</a:t>
              </a:r>
            </a:p>
          </p:txBody>
        </p:sp>
        <p:sp>
          <p:nvSpPr>
            <p:cNvPr id="133" name="TextBox 132"/>
            <p:cNvSpPr txBox="1"/>
            <p:nvPr/>
          </p:nvSpPr>
          <p:spPr>
            <a:xfrm rot="16200000">
              <a:off x="6173687" y="4729428"/>
              <a:ext cx="358982" cy="151075"/>
            </a:xfrm>
            <a:prstGeom prst="rect">
              <a:avLst/>
            </a:prstGeom>
            <a:noFill/>
          </p:spPr>
          <p:txBody>
            <a:bodyPr wrap="none" lIns="0" tIns="0" rIns="0" bIns="0" rtlCol="0" anchor="ctr">
              <a:noAutofit/>
            </a:bodyPr>
            <a:lstStyle/>
            <a:p>
              <a:pPr algn="r"/>
              <a:r>
                <a:rPr lang="en-US" sz="1200" dirty="0"/>
                <a:t>340</a:t>
              </a:r>
            </a:p>
          </p:txBody>
        </p:sp>
        <p:sp>
          <p:nvSpPr>
            <p:cNvPr id="134" name="TextBox 133"/>
            <p:cNvSpPr txBox="1"/>
            <p:nvPr/>
          </p:nvSpPr>
          <p:spPr>
            <a:xfrm rot="16200000">
              <a:off x="6577591" y="4729428"/>
              <a:ext cx="358982" cy="151075"/>
            </a:xfrm>
            <a:prstGeom prst="rect">
              <a:avLst/>
            </a:prstGeom>
            <a:noFill/>
          </p:spPr>
          <p:txBody>
            <a:bodyPr wrap="none" lIns="0" tIns="0" rIns="0" bIns="0" rtlCol="0" anchor="ctr">
              <a:noAutofit/>
            </a:bodyPr>
            <a:lstStyle/>
            <a:p>
              <a:pPr algn="r"/>
              <a:r>
                <a:rPr lang="en-US" sz="1200" dirty="0"/>
                <a:t>380</a:t>
              </a:r>
            </a:p>
          </p:txBody>
        </p:sp>
        <p:sp>
          <p:nvSpPr>
            <p:cNvPr id="135" name="TextBox 134"/>
            <p:cNvSpPr txBox="1"/>
            <p:nvPr/>
          </p:nvSpPr>
          <p:spPr>
            <a:xfrm rot="16200000">
              <a:off x="431678" y="3162496"/>
              <a:ext cx="1353190" cy="218184"/>
            </a:xfrm>
            <a:prstGeom prst="rect">
              <a:avLst/>
            </a:prstGeom>
            <a:noFill/>
          </p:spPr>
          <p:txBody>
            <a:bodyPr wrap="none" lIns="0" tIns="0" rIns="0" bIns="0" rtlCol="0" anchor="ctr">
              <a:noAutofit/>
            </a:bodyPr>
            <a:lstStyle/>
            <a:p>
              <a:pPr algn="ctr"/>
              <a:r>
                <a:rPr lang="en-US" sz="1400" dirty="0"/>
                <a:t>Fraction of Group</a:t>
              </a:r>
            </a:p>
          </p:txBody>
        </p:sp>
        <p:sp>
          <p:nvSpPr>
            <p:cNvPr id="136" name="TextBox 135"/>
            <p:cNvSpPr txBox="1"/>
            <p:nvPr/>
          </p:nvSpPr>
          <p:spPr>
            <a:xfrm>
              <a:off x="3660279" y="4925936"/>
              <a:ext cx="1353190" cy="218184"/>
            </a:xfrm>
            <a:prstGeom prst="rect">
              <a:avLst/>
            </a:prstGeom>
            <a:noFill/>
          </p:spPr>
          <p:txBody>
            <a:bodyPr wrap="none" lIns="0" tIns="0" rIns="0" bIns="0" rtlCol="0" anchor="ctr">
              <a:noAutofit/>
            </a:bodyPr>
            <a:lstStyle/>
            <a:p>
              <a:pPr algn="ctr"/>
              <a:r>
                <a:rPr lang="en-US" sz="1400" dirty="0"/>
                <a:t>Two-Week Sales</a:t>
              </a:r>
            </a:p>
          </p:txBody>
        </p:sp>
        <p:sp>
          <p:nvSpPr>
            <p:cNvPr id="137" name="TextBox 136"/>
            <p:cNvSpPr txBox="1"/>
            <p:nvPr/>
          </p:nvSpPr>
          <p:spPr>
            <a:xfrm>
              <a:off x="2342940" y="1745355"/>
              <a:ext cx="3306324" cy="218184"/>
            </a:xfrm>
            <a:prstGeom prst="rect">
              <a:avLst/>
            </a:prstGeom>
            <a:noFill/>
          </p:spPr>
          <p:txBody>
            <a:bodyPr wrap="none" lIns="0" tIns="0" rIns="0" bIns="0" rtlCol="0" anchor="ctr">
              <a:noAutofit/>
            </a:bodyPr>
            <a:lstStyle/>
            <a:p>
              <a:pPr algn="ctr"/>
              <a:r>
                <a:rPr lang="en-US" dirty="0"/>
                <a:t>Distribution of Two-Week Sales</a:t>
              </a:r>
            </a:p>
          </p:txBody>
        </p:sp>
        <p:grpSp>
          <p:nvGrpSpPr>
            <p:cNvPr id="138" name="Group 137"/>
            <p:cNvGrpSpPr/>
            <p:nvPr/>
          </p:nvGrpSpPr>
          <p:grpSpPr>
            <a:xfrm>
              <a:off x="2795291" y="5203390"/>
              <a:ext cx="3083166" cy="287147"/>
              <a:chOff x="2633848" y="5492126"/>
              <a:chExt cx="3083166" cy="287147"/>
            </a:xfrm>
          </p:grpSpPr>
          <p:sp>
            <p:nvSpPr>
              <p:cNvPr id="139" name="TextBox 138"/>
              <p:cNvSpPr txBox="1"/>
              <p:nvPr/>
            </p:nvSpPr>
            <p:spPr>
              <a:xfrm>
                <a:off x="2875041" y="5535215"/>
                <a:ext cx="1298100" cy="206420"/>
              </a:xfrm>
              <a:prstGeom prst="rect">
                <a:avLst/>
              </a:prstGeom>
              <a:noFill/>
            </p:spPr>
            <p:txBody>
              <a:bodyPr wrap="none" lIns="0" tIns="0" rIns="0" bIns="0" rtlCol="0" anchor="ctr">
                <a:noAutofit/>
              </a:bodyPr>
              <a:lstStyle/>
              <a:p>
                <a:r>
                  <a:rPr lang="en-US" sz="1200" dirty="0"/>
                  <a:t>Treatment Density</a:t>
                </a:r>
              </a:p>
            </p:txBody>
          </p:sp>
          <p:sp>
            <p:nvSpPr>
              <p:cNvPr id="140" name="Rectangle 139"/>
              <p:cNvSpPr>
                <a:spLocks noChangeAspect="1"/>
              </p:cNvSpPr>
              <p:nvPr/>
            </p:nvSpPr>
            <p:spPr>
              <a:xfrm>
                <a:off x="2744049" y="5592705"/>
                <a:ext cx="91440" cy="91440"/>
              </a:xfrm>
              <a:prstGeom prst="rect">
                <a:avLst/>
              </a:prstGeom>
              <a:solidFill>
                <a:srgbClr val="979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1" name="TextBox 140"/>
              <p:cNvSpPr txBox="1"/>
              <p:nvPr/>
            </p:nvSpPr>
            <p:spPr>
              <a:xfrm>
                <a:off x="4418914" y="5535215"/>
                <a:ext cx="1298100" cy="206420"/>
              </a:xfrm>
              <a:prstGeom prst="rect">
                <a:avLst/>
              </a:prstGeom>
              <a:noFill/>
            </p:spPr>
            <p:txBody>
              <a:bodyPr wrap="none" lIns="0" tIns="0" rIns="0" bIns="0" rtlCol="0" anchor="ctr">
                <a:noAutofit/>
              </a:bodyPr>
              <a:lstStyle/>
              <a:p>
                <a:r>
                  <a:rPr lang="en-US" sz="1200" dirty="0"/>
                  <a:t>Control Density</a:t>
                </a:r>
              </a:p>
            </p:txBody>
          </p:sp>
          <p:sp>
            <p:nvSpPr>
              <p:cNvPr id="142" name="Rectangle 141"/>
              <p:cNvSpPr>
                <a:spLocks noChangeAspect="1"/>
              </p:cNvSpPr>
              <p:nvPr/>
            </p:nvSpPr>
            <p:spPr>
              <a:xfrm>
                <a:off x="4287922" y="5592705"/>
                <a:ext cx="91440" cy="91440"/>
              </a:xfrm>
              <a:prstGeom prst="rect">
                <a:avLst/>
              </a:prstGeom>
              <a:solidFill>
                <a:srgbClr val="EB91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3" name="Rectangle 142"/>
              <p:cNvSpPr/>
              <p:nvPr/>
            </p:nvSpPr>
            <p:spPr>
              <a:xfrm>
                <a:off x="2633848" y="5492126"/>
                <a:ext cx="2978249" cy="287147"/>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sp>
        <p:nvSpPr>
          <p:cNvPr id="153" name="TextBox 152">
            <a:extLst>
              <a:ext uri="{FF2B5EF4-FFF2-40B4-BE49-F238E27FC236}">
                <a16:creationId xmlns:a16="http://schemas.microsoft.com/office/drawing/2014/main" id="{3D293EC4-2C22-5348-B420-C3CE5FE4182A}"/>
              </a:ext>
            </a:extLst>
          </p:cNvPr>
          <p:cNvSpPr txBox="1"/>
          <p:nvPr/>
        </p:nvSpPr>
        <p:spPr>
          <a:xfrm>
            <a:off x="7370314" y="2980407"/>
            <a:ext cx="1566861" cy="646331"/>
          </a:xfrm>
          <a:prstGeom prst="rect">
            <a:avLst/>
          </a:prstGeom>
          <a:noFill/>
        </p:spPr>
        <p:txBody>
          <a:bodyPr wrap="square" rtlCol="0">
            <a:noAutofit/>
          </a:bodyPr>
          <a:lstStyle/>
          <a:p>
            <a:pPr>
              <a:spcBef>
                <a:spcPts val="600"/>
              </a:spcBef>
            </a:pPr>
            <a:r>
              <a:rPr lang="en-US" b="1" dirty="0"/>
              <a:t>Promising </a:t>
            </a:r>
            <a:br>
              <a:rPr lang="en-US" b="1" dirty="0"/>
            </a:br>
            <a:r>
              <a:rPr lang="en-US" b="1" dirty="0"/>
              <a:t>effects</a:t>
            </a:r>
          </a:p>
        </p:txBody>
      </p:sp>
      <p:cxnSp>
        <p:nvCxnSpPr>
          <p:cNvPr id="154" name="Straight Arrow Connector 153">
            <a:extLst>
              <a:ext uri="{FF2B5EF4-FFF2-40B4-BE49-F238E27FC236}">
                <a16:creationId xmlns:a16="http://schemas.microsoft.com/office/drawing/2014/main" id="{EC6AE85B-AA49-6445-AE1F-7852B324698B}"/>
              </a:ext>
            </a:extLst>
          </p:cNvPr>
          <p:cNvCxnSpPr/>
          <p:nvPr/>
        </p:nvCxnSpPr>
        <p:spPr>
          <a:xfrm rot="10800000">
            <a:off x="3052842" y="2342962"/>
            <a:ext cx="4216400" cy="948267"/>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EC6AE85B-AA49-6445-AE1F-7852B324698B}"/>
              </a:ext>
            </a:extLst>
          </p:cNvPr>
          <p:cNvCxnSpPr/>
          <p:nvPr/>
        </p:nvCxnSpPr>
        <p:spPr>
          <a:xfrm rot="10800000" flipV="1">
            <a:off x="3442308" y="3291227"/>
            <a:ext cx="3826934" cy="575733"/>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C6AE85B-AA49-6445-AE1F-7852B324698B}"/>
              </a:ext>
            </a:extLst>
          </p:cNvPr>
          <p:cNvCxnSpPr/>
          <p:nvPr/>
        </p:nvCxnSpPr>
        <p:spPr>
          <a:xfrm rot="10800000" flipV="1">
            <a:off x="4043442" y="3291227"/>
            <a:ext cx="3234266" cy="1032933"/>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EC6AE85B-AA49-6445-AE1F-7852B324698B}"/>
              </a:ext>
            </a:extLst>
          </p:cNvPr>
          <p:cNvCxnSpPr/>
          <p:nvPr/>
        </p:nvCxnSpPr>
        <p:spPr>
          <a:xfrm rot="10800000" flipV="1">
            <a:off x="2875042" y="3299693"/>
            <a:ext cx="4377268" cy="897467"/>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6777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dirty="0"/>
              <a:t>Estimating Offline ROI</a:t>
            </a:r>
          </a:p>
        </p:txBody>
      </p:sp>
      <p:cxnSp>
        <p:nvCxnSpPr>
          <p:cNvPr id="19" name="Straight Arrow Connector 18">
            <a:extLst>
              <a:ext uri="{FF2B5EF4-FFF2-40B4-BE49-F238E27FC236}">
                <a16:creationId xmlns:a16="http://schemas.microsoft.com/office/drawing/2014/main" id="{8B13DF85-ED4E-194A-870D-BAB7ED9DFE89}"/>
              </a:ext>
            </a:extLst>
          </p:cNvPr>
          <p:cNvCxnSpPr>
            <a:cxnSpLocks/>
          </p:cNvCxnSpPr>
          <p:nvPr/>
        </p:nvCxnSpPr>
        <p:spPr>
          <a:xfrm>
            <a:off x="6030478" y="3294758"/>
            <a:ext cx="1145497" cy="698612"/>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9A57DFA7-5D8C-EB48-8CC3-1BBA532BADBB}"/>
              </a:ext>
            </a:extLst>
          </p:cNvPr>
          <p:cNvSpPr/>
          <p:nvPr/>
        </p:nvSpPr>
        <p:spPr>
          <a:xfrm>
            <a:off x="2551725" y="3892804"/>
            <a:ext cx="938077" cy="430887"/>
          </a:xfrm>
          <a:prstGeom prst="rect">
            <a:avLst/>
          </a:prstGeom>
        </p:spPr>
        <p:txBody>
          <a:bodyPr wrap="none">
            <a:spAutoFit/>
          </a:bodyPr>
          <a:lstStyle/>
          <a:p>
            <a:r>
              <a:rPr lang="en-US" sz="2200" dirty="0"/>
              <a:t>No ad</a:t>
            </a:r>
          </a:p>
        </p:txBody>
      </p:sp>
      <p:sp>
        <p:nvSpPr>
          <p:cNvPr id="29" name="Rectangle 28">
            <a:extLst>
              <a:ext uri="{FF2B5EF4-FFF2-40B4-BE49-F238E27FC236}">
                <a16:creationId xmlns:a16="http://schemas.microsoft.com/office/drawing/2014/main" id="{73AFFE5B-7640-8F4C-8265-1BF605D47440}"/>
              </a:ext>
            </a:extLst>
          </p:cNvPr>
          <p:cNvSpPr/>
          <p:nvPr/>
        </p:nvSpPr>
        <p:spPr>
          <a:xfrm>
            <a:off x="4153717" y="3892804"/>
            <a:ext cx="529312" cy="430887"/>
          </a:xfrm>
          <a:prstGeom prst="rect">
            <a:avLst/>
          </a:prstGeom>
        </p:spPr>
        <p:txBody>
          <a:bodyPr wrap="none">
            <a:spAutoFit/>
          </a:bodyPr>
          <a:lstStyle/>
          <a:p>
            <a:r>
              <a:rPr lang="en-US" sz="2200" dirty="0"/>
              <a:t>Ad</a:t>
            </a:r>
          </a:p>
        </p:txBody>
      </p:sp>
      <p:sp>
        <p:nvSpPr>
          <p:cNvPr id="30" name="Rectangle 29">
            <a:extLst>
              <a:ext uri="{FF2B5EF4-FFF2-40B4-BE49-F238E27FC236}">
                <a16:creationId xmlns:a16="http://schemas.microsoft.com/office/drawing/2014/main" id="{A719B85E-139C-454C-B787-746AAA1FB33D}"/>
              </a:ext>
            </a:extLst>
          </p:cNvPr>
          <p:cNvSpPr/>
          <p:nvPr/>
        </p:nvSpPr>
        <p:spPr>
          <a:xfrm>
            <a:off x="5869878" y="3905526"/>
            <a:ext cx="938077" cy="430887"/>
          </a:xfrm>
          <a:prstGeom prst="rect">
            <a:avLst/>
          </a:prstGeom>
        </p:spPr>
        <p:txBody>
          <a:bodyPr wrap="none">
            <a:spAutoFit/>
          </a:bodyPr>
          <a:lstStyle/>
          <a:p>
            <a:r>
              <a:rPr lang="en-US" sz="2200" dirty="0"/>
              <a:t>No ad</a:t>
            </a:r>
          </a:p>
        </p:txBody>
      </p:sp>
      <p:sp>
        <p:nvSpPr>
          <p:cNvPr id="31" name="Rectangle 30">
            <a:extLst>
              <a:ext uri="{FF2B5EF4-FFF2-40B4-BE49-F238E27FC236}">
                <a16:creationId xmlns:a16="http://schemas.microsoft.com/office/drawing/2014/main" id="{FF982F15-3010-2A41-B113-C483E973FF2C}"/>
              </a:ext>
            </a:extLst>
          </p:cNvPr>
          <p:cNvSpPr/>
          <p:nvPr/>
        </p:nvSpPr>
        <p:spPr>
          <a:xfrm>
            <a:off x="7399883" y="3886476"/>
            <a:ext cx="529312" cy="430887"/>
          </a:xfrm>
          <a:prstGeom prst="rect">
            <a:avLst/>
          </a:prstGeom>
        </p:spPr>
        <p:txBody>
          <a:bodyPr wrap="none">
            <a:spAutoFit/>
          </a:bodyPr>
          <a:lstStyle/>
          <a:p>
            <a:r>
              <a:rPr lang="en-US" sz="2200" dirty="0"/>
              <a:t>Ad</a:t>
            </a:r>
          </a:p>
        </p:txBody>
      </p:sp>
      <p:cxnSp>
        <p:nvCxnSpPr>
          <p:cNvPr id="32" name="Straight Arrow Connector 31">
            <a:extLst>
              <a:ext uri="{FF2B5EF4-FFF2-40B4-BE49-F238E27FC236}">
                <a16:creationId xmlns:a16="http://schemas.microsoft.com/office/drawing/2014/main" id="{01FDA612-9BCA-7A46-B2CC-CD615776D79F}"/>
              </a:ext>
            </a:extLst>
          </p:cNvPr>
          <p:cNvCxnSpPr>
            <a:cxnSpLocks/>
          </p:cNvCxnSpPr>
          <p:nvPr/>
        </p:nvCxnSpPr>
        <p:spPr>
          <a:xfrm flipH="1">
            <a:off x="3834777" y="3299311"/>
            <a:ext cx="1172103" cy="694059"/>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0629B73E-3E11-8149-B55A-7A3D9AEEA2E7}"/>
              </a:ext>
            </a:extLst>
          </p:cNvPr>
          <p:cNvSpPr/>
          <p:nvPr/>
        </p:nvSpPr>
        <p:spPr>
          <a:xfrm>
            <a:off x="6458338" y="3119360"/>
            <a:ext cx="1468672" cy="400110"/>
          </a:xfrm>
          <a:prstGeom prst="rect">
            <a:avLst/>
          </a:prstGeom>
        </p:spPr>
        <p:txBody>
          <a:bodyPr wrap="none">
            <a:spAutoFit/>
          </a:bodyPr>
          <a:lstStyle/>
          <a:p>
            <a:r>
              <a:rPr lang="en-US" sz="2000" b="1" dirty="0"/>
              <a:t>Reachable</a:t>
            </a:r>
          </a:p>
        </p:txBody>
      </p:sp>
      <p:sp>
        <p:nvSpPr>
          <p:cNvPr id="34" name="Rectangle 33">
            <a:extLst>
              <a:ext uri="{FF2B5EF4-FFF2-40B4-BE49-F238E27FC236}">
                <a16:creationId xmlns:a16="http://schemas.microsoft.com/office/drawing/2014/main" id="{7C174A39-139B-364E-A041-D12FF1EB0A47}"/>
              </a:ext>
            </a:extLst>
          </p:cNvPr>
          <p:cNvSpPr/>
          <p:nvPr/>
        </p:nvSpPr>
        <p:spPr>
          <a:xfrm>
            <a:off x="2922874" y="3122593"/>
            <a:ext cx="1725152" cy="400110"/>
          </a:xfrm>
          <a:prstGeom prst="rect">
            <a:avLst/>
          </a:prstGeom>
        </p:spPr>
        <p:txBody>
          <a:bodyPr wrap="none">
            <a:spAutoFit/>
          </a:bodyPr>
          <a:lstStyle/>
          <a:p>
            <a:r>
              <a:rPr lang="en-US" sz="2000" b="1" dirty="0"/>
              <a:t>Unreachable</a:t>
            </a:r>
          </a:p>
        </p:txBody>
      </p:sp>
      <p:sp>
        <p:nvSpPr>
          <p:cNvPr id="36" name="Freeform 35">
            <a:extLst>
              <a:ext uri="{FF2B5EF4-FFF2-40B4-BE49-F238E27FC236}">
                <a16:creationId xmlns:a16="http://schemas.microsoft.com/office/drawing/2014/main" id="{EF6514AB-907B-3C4E-AB97-9287DD75F16D}"/>
              </a:ext>
            </a:extLst>
          </p:cNvPr>
          <p:cNvSpPr/>
          <p:nvPr/>
        </p:nvSpPr>
        <p:spPr>
          <a:xfrm>
            <a:off x="6091868" y="4977506"/>
            <a:ext cx="1878143" cy="211694"/>
          </a:xfrm>
          <a:custGeom>
            <a:avLst/>
            <a:gdLst>
              <a:gd name="connsiteX0" fmla="*/ 0 w 6553200"/>
              <a:gd name="connsiteY0" fmla="*/ 0 h 514350"/>
              <a:gd name="connsiteX1" fmla="*/ 0 w 6553200"/>
              <a:gd name="connsiteY1" fmla="*/ 514350 h 514350"/>
              <a:gd name="connsiteX2" fmla="*/ 6553200 w 6553200"/>
              <a:gd name="connsiteY2" fmla="*/ 514350 h 514350"/>
              <a:gd name="connsiteX3" fmla="*/ 6553200 w 6553200"/>
              <a:gd name="connsiteY3" fmla="*/ 0 h 514350"/>
            </a:gdLst>
            <a:ahLst/>
            <a:cxnLst>
              <a:cxn ang="0">
                <a:pos x="connsiteX0" y="connsiteY0"/>
              </a:cxn>
              <a:cxn ang="0">
                <a:pos x="connsiteX1" y="connsiteY1"/>
              </a:cxn>
              <a:cxn ang="0">
                <a:pos x="connsiteX2" y="connsiteY2"/>
              </a:cxn>
              <a:cxn ang="0">
                <a:pos x="connsiteX3" y="connsiteY3"/>
              </a:cxn>
            </a:cxnLst>
            <a:rect l="l" t="t" r="r" b="b"/>
            <a:pathLst>
              <a:path w="6553200" h="514350">
                <a:moveTo>
                  <a:pt x="0" y="0"/>
                </a:moveTo>
                <a:lnTo>
                  <a:pt x="0" y="514350"/>
                </a:lnTo>
                <a:lnTo>
                  <a:pt x="6553200" y="514350"/>
                </a:lnTo>
                <a:lnTo>
                  <a:pt x="6553200" y="0"/>
                </a:lnTo>
              </a:path>
            </a:pathLst>
          </a:cu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7D276DB-D2CB-464F-8F72-17E2480A0755}"/>
              </a:ext>
            </a:extLst>
          </p:cNvPr>
          <p:cNvSpPr/>
          <p:nvPr/>
        </p:nvSpPr>
        <p:spPr>
          <a:xfrm>
            <a:off x="3520351" y="1371600"/>
            <a:ext cx="1298752" cy="461665"/>
          </a:xfrm>
          <a:prstGeom prst="rect">
            <a:avLst/>
          </a:prstGeom>
        </p:spPr>
        <p:txBody>
          <a:bodyPr wrap="none">
            <a:spAutoFit/>
          </a:bodyPr>
          <a:lstStyle/>
          <a:p>
            <a:pPr algn="ctr"/>
            <a:r>
              <a:rPr lang="en-US" sz="2400" dirty="0">
                <a:solidFill>
                  <a:srgbClr val="000000"/>
                </a:solidFill>
                <a:ea typeface="Tahoma"/>
                <a:cs typeface="Tahoma"/>
              </a:rPr>
              <a:t>Coin flip</a:t>
            </a:r>
          </a:p>
        </p:txBody>
      </p:sp>
      <p:cxnSp>
        <p:nvCxnSpPr>
          <p:cNvPr id="38" name="Straight Arrow Connector 37">
            <a:extLst>
              <a:ext uri="{FF2B5EF4-FFF2-40B4-BE49-F238E27FC236}">
                <a16:creationId xmlns:a16="http://schemas.microsoft.com/office/drawing/2014/main" id="{6D4FAD80-5730-CC4F-BB53-53DC67A3E0C4}"/>
              </a:ext>
            </a:extLst>
          </p:cNvPr>
          <p:cNvCxnSpPr>
            <a:cxnSpLocks/>
          </p:cNvCxnSpPr>
          <p:nvPr/>
        </p:nvCxnSpPr>
        <p:spPr>
          <a:xfrm flipH="1">
            <a:off x="1612216" y="1869285"/>
            <a:ext cx="2277720" cy="733036"/>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759EDCA-D7D5-5945-84BB-6A187A403178}"/>
              </a:ext>
            </a:extLst>
          </p:cNvPr>
          <p:cNvSpPr/>
          <p:nvPr/>
        </p:nvSpPr>
        <p:spPr>
          <a:xfrm>
            <a:off x="1612216" y="1787668"/>
            <a:ext cx="1096775" cy="400110"/>
          </a:xfrm>
          <a:prstGeom prst="rect">
            <a:avLst/>
          </a:prstGeom>
        </p:spPr>
        <p:txBody>
          <a:bodyPr wrap="none">
            <a:spAutoFit/>
          </a:bodyPr>
          <a:lstStyle/>
          <a:p>
            <a:r>
              <a:rPr lang="en-US" sz="2000" b="1" dirty="0"/>
              <a:t>Control</a:t>
            </a:r>
          </a:p>
        </p:txBody>
      </p:sp>
      <p:sp>
        <p:nvSpPr>
          <p:cNvPr id="40" name="Rectangle 39">
            <a:extLst>
              <a:ext uri="{FF2B5EF4-FFF2-40B4-BE49-F238E27FC236}">
                <a16:creationId xmlns:a16="http://schemas.microsoft.com/office/drawing/2014/main" id="{C2A00F1E-B400-B34D-969E-3F060CE7A681}"/>
              </a:ext>
            </a:extLst>
          </p:cNvPr>
          <p:cNvSpPr/>
          <p:nvPr/>
        </p:nvSpPr>
        <p:spPr bwMode="auto">
          <a:xfrm>
            <a:off x="1080815" y="2634757"/>
            <a:ext cx="1169857" cy="518964"/>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endParaRPr lang="en-US" sz="2400" kern="1200" baseline="-25000" dirty="0">
              <a:solidFill>
                <a:srgbClr val="000000"/>
              </a:solidFill>
              <a:ea typeface="Tahoma"/>
              <a:cs typeface="Tahoma"/>
            </a:endParaRPr>
          </a:p>
        </p:txBody>
      </p:sp>
      <p:sp>
        <p:nvSpPr>
          <p:cNvPr id="41" name="Rectangle 40">
            <a:extLst>
              <a:ext uri="{FF2B5EF4-FFF2-40B4-BE49-F238E27FC236}">
                <a16:creationId xmlns:a16="http://schemas.microsoft.com/office/drawing/2014/main" id="{B3EB3041-EB4A-9F4A-A991-9D8808D567AF}"/>
              </a:ext>
            </a:extLst>
          </p:cNvPr>
          <p:cNvSpPr/>
          <p:nvPr/>
        </p:nvSpPr>
        <p:spPr>
          <a:xfrm>
            <a:off x="1134361" y="2705720"/>
            <a:ext cx="955711" cy="461665"/>
          </a:xfrm>
          <a:prstGeom prst="rect">
            <a:avLst/>
          </a:prstGeom>
        </p:spPr>
        <p:txBody>
          <a:bodyPr wrap="none">
            <a:spAutoFit/>
          </a:bodyPr>
          <a:lstStyle/>
          <a:p>
            <a:pPr algn="ctr"/>
            <a:r>
              <a:rPr lang="en-US" sz="2400" dirty="0">
                <a:solidFill>
                  <a:srgbClr val="000000"/>
                </a:solidFill>
                <a:ea typeface="Tahoma"/>
                <a:cs typeface="Tahoma"/>
              </a:rPr>
              <a:t>1.842</a:t>
            </a:r>
          </a:p>
        </p:txBody>
      </p:sp>
      <p:cxnSp>
        <p:nvCxnSpPr>
          <p:cNvPr id="42" name="Straight Arrow Connector 41">
            <a:extLst>
              <a:ext uri="{FF2B5EF4-FFF2-40B4-BE49-F238E27FC236}">
                <a16:creationId xmlns:a16="http://schemas.microsoft.com/office/drawing/2014/main" id="{7C3DD348-DDB0-F24E-9C18-26FA050C3B7F}"/>
              </a:ext>
            </a:extLst>
          </p:cNvPr>
          <p:cNvCxnSpPr>
            <a:cxnSpLocks/>
          </p:cNvCxnSpPr>
          <p:nvPr/>
        </p:nvCxnSpPr>
        <p:spPr>
          <a:xfrm>
            <a:off x="4478805" y="1873725"/>
            <a:ext cx="1060752" cy="728596"/>
          </a:xfrm>
          <a:prstGeom prst="straightConnector1">
            <a:avLst/>
          </a:prstGeom>
          <a:ln w="5715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3EC905F2-EB04-7545-8CA7-1E112FEA1E43}"/>
              </a:ext>
            </a:extLst>
          </p:cNvPr>
          <p:cNvSpPr/>
          <p:nvPr/>
        </p:nvSpPr>
        <p:spPr>
          <a:xfrm>
            <a:off x="4928330" y="1811023"/>
            <a:ext cx="1619546" cy="400110"/>
          </a:xfrm>
          <a:prstGeom prst="rect">
            <a:avLst/>
          </a:prstGeom>
        </p:spPr>
        <p:txBody>
          <a:bodyPr wrap="none">
            <a:spAutoFit/>
          </a:bodyPr>
          <a:lstStyle/>
          <a:p>
            <a:r>
              <a:rPr lang="en-US" sz="2000" b="1" dirty="0"/>
              <a:t>Targeted ad</a:t>
            </a:r>
          </a:p>
        </p:txBody>
      </p:sp>
      <p:sp>
        <p:nvSpPr>
          <p:cNvPr id="44" name="Rectangle 43">
            <a:extLst>
              <a:ext uri="{FF2B5EF4-FFF2-40B4-BE49-F238E27FC236}">
                <a16:creationId xmlns:a16="http://schemas.microsoft.com/office/drawing/2014/main" id="{C7B23097-EACC-094A-B9A7-A99510229286}"/>
              </a:ext>
            </a:extLst>
          </p:cNvPr>
          <p:cNvSpPr/>
          <p:nvPr/>
        </p:nvSpPr>
        <p:spPr bwMode="auto">
          <a:xfrm>
            <a:off x="2419350" y="4364853"/>
            <a:ext cx="1169857" cy="518964"/>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endParaRPr lang="en-US" sz="2400" kern="1200" baseline="-25000" dirty="0">
              <a:solidFill>
                <a:srgbClr val="000000"/>
              </a:solidFill>
              <a:ea typeface="Tahoma"/>
              <a:cs typeface="Tahoma"/>
            </a:endParaRPr>
          </a:p>
        </p:txBody>
      </p:sp>
      <p:sp>
        <p:nvSpPr>
          <p:cNvPr id="46" name="Rectangle 45">
            <a:extLst>
              <a:ext uri="{FF2B5EF4-FFF2-40B4-BE49-F238E27FC236}">
                <a16:creationId xmlns:a16="http://schemas.microsoft.com/office/drawing/2014/main" id="{77D1C92E-AB36-4642-BC56-A17AD44E216C}"/>
              </a:ext>
            </a:extLst>
          </p:cNvPr>
          <p:cNvSpPr/>
          <p:nvPr/>
        </p:nvSpPr>
        <p:spPr>
          <a:xfrm>
            <a:off x="2472897" y="4378666"/>
            <a:ext cx="955711" cy="461665"/>
          </a:xfrm>
          <a:prstGeom prst="rect">
            <a:avLst/>
          </a:prstGeom>
        </p:spPr>
        <p:txBody>
          <a:bodyPr wrap="none">
            <a:spAutoFit/>
          </a:bodyPr>
          <a:lstStyle/>
          <a:p>
            <a:pPr algn="ctr"/>
            <a:r>
              <a:rPr lang="en-US" sz="2400" dirty="0">
                <a:solidFill>
                  <a:srgbClr val="000000"/>
                </a:solidFill>
                <a:ea typeface="Tahoma"/>
                <a:cs typeface="Tahoma"/>
              </a:rPr>
              <a:t>2.042</a:t>
            </a:r>
          </a:p>
        </p:txBody>
      </p:sp>
      <p:sp>
        <p:nvSpPr>
          <p:cNvPr id="47" name="Rectangle 46">
            <a:extLst>
              <a:ext uri="{FF2B5EF4-FFF2-40B4-BE49-F238E27FC236}">
                <a16:creationId xmlns:a16="http://schemas.microsoft.com/office/drawing/2014/main" id="{D9B7F818-FE36-AC4D-BDA9-3A5673698B3E}"/>
              </a:ext>
            </a:extLst>
          </p:cNvPr>
          <p:cNvSpPr/>
          <p:nvPr/>
        </p:nvSpPr>
        <p:spPr bwMode="auto">
          <a:xfrm>
            <a:off x="7175975" y="4364853"/>
            <a:ext cx="1169857" cy="518964"/>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endParaRPr lang="en-US" sz="2400" kern="1200" baseline="-25000" dirty="0">
              <a:solidFill>
                <a:srgbClr val="000000"/>
              </a:solidFill>
              <a:ea typeface="Tahoma"/>
              <a:cs typeface="Tahoma"/>
            </a:endParaRPr>
          </a:p>
        </p:txBody>
      </p:sp>
      <p:sp>
        <p:nvSpPr>
          <p:cNvPr id="48" name="Rectangle 47">
            <a:extLst>
              <a:ext uri="{FF2B5EF4-FFF2-40B4-BE49-F238E27FC236}">
                <a16:creationId xmlns:a16="http://schemas.microsoft.com/office/drawing/2014/main" id="{67E99668-F58C-F64A-98B0-83FB9EA4298D}"/>
              </a:ext>
            </a:extLst>
          </p:cNvPr>
          <p:cNvSpPr/>
          <p:nvPr/>
        </p:nvSpPr>
        <p:spPr>
          <a:xfrm>
            <a:off x="7298087" y="4378666"/>
            <a:ext cx="932884" cy="461665"/>
          </a:xfrm>
          <a:prstGeom prst="rect">
            <a:avLst/>
          </a:prstGeom>
        </p:spPr>
        <p:txBody>
          <a:bodyPr wrap="none">
            <a:spAutoFit/>
          </a:bodyPr>
          <a:lstStyle/>
          <a:p>
            <a:pPr algn="ctr"/>
            <a:r>
              <a:rPr lang="en-US" sz="2400" dirty="0">
                <a:solidFill>
                  <a:srgbClr val="000000"/>
                </a:solidFill>
                <a:ea typeface="Tahoma"/>
                <a:cs typeface="Tahoma"/>
              </a:rPr>
              <a:t>1.811</a:t>
            </a:r>
          </a:p>
        </p:txBody>
      </p:sp>
      <p:sp>
        <p:nvSpPr>
          <p:cNvPr id="50" name="Rectangle 49">
            <a:extLst>
              <a:ext uri="{FF2B5EF4-FFF2-40B4-BE49-F238E27FC236}">
                <a16:creationId xmlns:a16="http://schemas.microsoft.com/office/drawing/2014/main" id="{6777E128-162E-5A47-B9FA-89B570E0B3E8}"/>
              </a:ext>
            </a:extLst>
          </p:cNvPr>
          <p:cNvSpPr/>
          <p:nvPr/>
        </p:nvSpPr>
        <p:spPr bwMode="auto">
          <a:xfrm>
            <a:off x="3888087" y="4364853"/>
            <a:ext cx="1169857" cy="518964"/>
          </a:xfrm>
          <a:prstGeom prst="rect">
            <a:avLst/>
          </a:prstGeom>
          <a:solidFill>
            <a:schemeClr val="accent2">
              <a:lumMod val="20000"/>
              <a:lumOff val="8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endParaRPr lang="en-US" sz="2400" kern="1200" baseline="-25000" dirty="0">
              <a:solidFill>
                <a:srgbClr val="000000"/>
              </a:solidFill>
              <a:ea typeface="Tahoma"/>
              <a:cs typeface="Tahoma"/>
            </a:endParaRPr>
          </a:p>
        </p:txBody>
      </p:sp>
      <p:sp>
        <p:nvSpPr>
          <p:cNvPr id="51" name="Rectangle 50">
            <a:extLst>
              <a:ext uri="{FF2B5EF4-FFF2-40B4-BE49-F238E27FC236}">
                <a16:creationId xmlns:a16="http://schemas.microsoft.com/office/drawing/2014/main" id="{BBA59DBB-608E-8149-89E8-A2D74E93844A}"/>
              </a:ext>
            </a:extLst>
          </p:cNvPr>
          <p:cNvSpPr/>
          <p:nvPr/>
        </p:nvSpPr>
        <p:spPr>
          <a:xfrm>
            <a:off x="4327124" y="4435816"/>
            <a:ext cx="184730" cy="461665"/>
          </a:xfrm>
          <a:prstGeom prst="rect">
            <a:avLst/>
          </a:prstGeom>
        </p:spPr>
        <p:txBody>
          <a:bodyPr wrap="none">
            <a:spAutoFit/>
          </a:bodyPr>
          <a:lstStyle/>
          <a:p>
            <a:pPr algn="ctr"/>
            <a:endParaRPr lang="en-US" sz="2400" dirty="0">
              <a:solidFill>
                <a:srgbClr val="000000"/>
              </a:solidFill>
              <a:ea typeface="Tahoma"/>
              <a:cs typeface="Tahoma"/>
            </a:endParaRPr>
          </a:p>
        </p:txBody>
      </p:sp>
      <p:sp>
        <p:nvSpPr>
          <p:cNvPr id="52" name="Rectangle 51">
            <a:extLst>
              <a:ext uri="{FF2B5EF4-FFF2-40B4-BE49-F238E27FC236}">
                <a16:creationId xmlns:a16="http://schemas.microsoft.com/office/drawing/2014/main" id="{17EE6248-50DF-7849-B377-47027792ACCF}"/>
              </a:ext>
            </a:extLst>
          </p:cNvPr>
          <p:cNvSpPr/>
          <p:nvPr/>
        </p:nvSpPr>
        <p:spPr bwMode="auto">
          <a:xfrm>
            <a:off x="5736680" y="4364853"/>
            <a:ext cx="1169857" cy="518964"/>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endParaRPr lang="en-US" sz="2400" kern="1200" baseline="-25000" dirty="0">
              <a:solidFill>
                <a:srgbClr val="000000"/>
              </a:solidFill>
              <a:ea typeface="Tahoma"/>
              <a:cs typeface="Tahoma"/>
            </a:endParaRPr>
          </a:p>
        </p:txBody>
      </p:sp>
      <p:sp>
        <p:nvSpPr>
          <p:cNvPr id="53" name="Rectangle 52">
            <a:extLst>
              <a:ext uri="{FF2B5EF4-FFF2-40B4-BE49-F238E27FC236}">
                <a16:creationId xmlns:a16="http://schemas.microsoft.com/office/drawing/2014/main" id="{1A738BAB-8E9C-9948-B638-17C1A64B65F0}"/>
              </a:ext>
            </a:extLst>
          </p:cNvPr>
          <p:cNvSpPr/>
          <p:nvPr/>
        </p:nvSpPr>
        <p:spPr>
          <a:xfrm>
            <a:off x="5993250" y="4378666"/>
            <a:ext cx="663964" cy="830997"/>
          </a:xfrm>
          <a:prstGeom prst="rect">
            <a:avLst/>
          </a:prstGeom>
        </p:spPr>
        <p:txBody>
          <a:bodyPr wrap="none">
            <a:spAutoFit/>
          </a:bodyPr>
          <a:lstStyle/>
          <a:p>
            <a:pPr algn="ctr"/>
            <a:r>
              <a:rPr lang="en-US" sz="2400" dirty="0">
                <a:solidFill>
                  <a:srgbClr val="000000"/>
                </a:solidFill>
                <a:ea typeface="Tahoma"/>
                <a:cs typeface="Tahoma"/>
              </a:rPr>
              <a:t>$$</a:t>
            </a:r>
            <a:r>
              <a:rPr lang="en-US" sz="2400" baseline="-25000" dirty="0">
                <a:solidFill>
                  <a:srgbClr val="000000"/>
                </a:solidFill>
                <a:ea typeface="Tahoma"/>
                <a:cs typeface="Tahoma"/>
              </a:rPr>
              <a:t>B</a:t>
            </a:r>
          </a:p>
          <a:p>
            <a:pPr algn="ctr"/>
            <a:endParaRPr lang="en-US" sz="2400" dirty="0">
              <a:solidFill>
                <a:srgbClr val="000000"/>
              </a:solidFill>
              <a:ea typeface="Tahoma"/>
              <a:cs typeface="Tahoma"/>
            </a:endParaRPr>
          </a:p>
        </p:txBody>
      </p:sp>
      <p:sp>
        <p:nvSpPr>
          <p:cNvPr id="54" name="Rectangle 53">
            <a:extLst>
              <a:ext uri="{FF2B5EF4-FFF2-40B4-BE49-F238E27FC236}">
                <a16:creationId xmlns:a16="http://schemas.microsoft.com/office/drawing/2014/main" id="{79DE149C-5DB3-794F-BAA9-6B26F33B59DB}"/>
              </a:ext>
            </a:extLst>
          </p:cNvPr>
          <p:cNvSpPr/>
          <p:nvPr/>
        </p:nvSpPr>
        <p:spPr>
          <a:xfrm>
            <a:off x="6590548" y="4830917"/>
            <a:ext cx="837280" cy="400110"/>
          </a:xfrm>
          <a:prstGeom prst="rect">
            <a:avLst/>
          </a:prstGeom>
        </p:spPr>
        <p:txBody>
          <a:bodyPr wrap="none">
            <a:spAutoFit/>
          </a:bodyPr>
          <a:lstStyle/>
          <a:p>
            <a:r>
              <a:rPr lang="en-US" sz="2000" b="1" dirty="0"/>
              <a:t>ATET</a:t>
            </a:r>
          </a:p>
        </p:txBody>
      </p:sp>
      <p:sp>
        <p:nvSpPr>
          <p:cNvPr id="55" name="Rectangle 54">
            <a:extLst>
              <a:ext uri="{FF2B5EF4-FFF2-40B4-BE49-F238E27FC236}">
                <a16:creationId xmlns:a16="http://schemas.microsoft.com/office/drawing/2014/main" id="{428BF2AA-3A9D-034F-AFA2-907C1A10A1D3}"/>
              </a:ext>
            </a:extLst>
          </p:cNvPr>
          <p:cNvSpPr/>
          <p:nvPr/>
        </p:nvSpPr>
        <p:spPr>
          <a:xfrm>
            <a:off x="67611" y="5292464"/>
            <a:ext cx="5705015" cy="461665"/>
          </a:xfrm>
          <a:prstGeom prst="rect">
            <a:avLst/>
          </a:prstGeom>
          <a:solidFill>
            <a:schemeClr val="accent1">
              <a:lumMod val="20000"/>
              <a:lumOff val="80000"/>
            </a:schemeClr>
          </a:solidFill>
        </p:spPr>
        <p:txBody>
          <a:bodyPr wrap="square">
            <a:spAutoFit/>
          </a:bodyPr>
          <a:lstStyle/>
          <a:p>
            <a:pPr marL="457200" indent="-457200">
              <a:buAutoNum type="arabicPeriod"/>
            </a:pPr>
            <a:r>
              <a:rPr lang="en-US" sz="2400" dirty="0"/>
              <a:t>Intent to treat vs not: R$ +0.052/user</a:t>
            </a:r>
          </a:p>
        </p:txBody>
      </p:sp>
      <p:sp>
        <p:nvSpPr>
          <p:cNvPr id="57" name="Rectangle 56">
            <a:extLst>
              <a:ext uri="{FF2B5EF4-FFF2-40B4-BE49-F238E27FC236}">
                <a16:creationId xmlns:a16="http://schemas.microsoft.com/office/drawing/2014/main" id="{00DC766D-A024-2043-8E50-4E0A41550402}"/>
              </a:ext>
            </a:extLst>
          </p:cNvPr>
          <p:cNvSpPr/>
          <p:nvPr/>
        </p:nvSpPr>
        <p:spPr bwMode="auto">
          <a:xfrm>
            <a:off x="4954629" y="2672857"/>
            <a:ext cx="1169857" cy="518964"/>
          </a:xfrm>
          <a:prstGeom prst="rect">
            <a:avLst/>
          </a:prstGeom>
          <a:solidFill>
            <a:schemeClr val="accent2">
              <a:lumMod val="40000"/>
              <a:lumOff val="60000"/>
            </a:schemeClr>
          </a:solidFill>
          <a:ln w="6350" cmpd="sng">
            <a:noFill/>
            <a:headEnd/>
            <a:tailEn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rtl="0"/>
            <a:endParaRPr lang="en-US" sz="2400" kern="1200" baseline="-25000" dirty="0">
              <a:solidFill>
                <a:srgbClr val="000000"/>
              </a:solidFill>
              <a:ea typeface="Tahoma"/>
              <a:cs typeface="Tahoma"/>
            </a:endParaRPr>
          </a:p>
        </p:txBody>
      </p:sp>
      <p:sp>
        <p:nvSpPr>
          <p:cNvPr id="60" name="Rectangle 59">
            <a:extLst>
              <a:ext uri="{FF2B5EF4-FFF2-40B4-BE49-F238E27FC236}">
                <a16:creationId xmlns:a16="http://schemas.microsoft.com/office/drawing/2014/main" id="{DEABD57A-A036-3A43-A5EA-A92F37B14101}"/>
              </a:ext>
            </a:extLst>
          </p:cNvPr>
          <p:cNvSpPr/>
          <p:nvPr/>
        </p:nvSpPr>
        <p:spPr>
          <a:xfrm>
            <a:off x="5046275" y="2705720"/>
            <a:ext cx="955711" cy="461665"/>
          </a:xfrm>
          <a:prstGeom prst="rect">
            <a:avLst/>
          </a:prstGeom>
        </p:spPr>
        <p:txBody>
          <a:bodyPr wrap="none">
            <a:spAutoFit/>
          </a:bodyPr>
          <a:lstStyle/>
          <a:p>
            <a:pPr algn="ctr"/>
            <a:r>
              <a:rPr lang="en-US" sz="2400" dirty="0">
                <a:solidFill>
                  <a:srgbClr val="000000"/>
                </a:solidFill>
                <a:ea typeface="Tahoma"/>
                <a:cs typeface="Tahoma"/>
              </a:rPr>
              <a:t>1.894</a:t>
            </a:r>
          </a:p>
        </p:txBody>
      </p:sp>
      <p:sp>
        <p:nvSpPr>
          <p:cNvPr id="62" name="Rectangle 61">
            <a:extLst>
              <a:ext uri="{FF2B5EF4-FFF2-40B4-BE49-F238E27FC236}">
                <a16:creationId xmlns:a16="http://schemas.microsoft.com/office/drawing/2014/main" id="{B2FD05FB-5D3A-8A42-AE58-15C401F0B625}"/>
              </a:ext>
            </a:extLst>
          </p:cNvPr>
          <p:cNvSpPr/>
          <p:nvPr/>
        </p:nvSpPr>
        <p:spPr>
          <a:xfrm>
            <a:off x="48653" y="5858918"/>
            <a:ext cx="9032999" cy="830997"/>
          </a:xfrm>
          <a:prstGeom prst="rect">
            <a:avLst/>
          </a:prstGeom>
          <a:solidFill>
            <a:schemeClr val="accent1">
              <a:lumMod val="20000"/>
              <a:lumOff val="80000"/>
            </a:schemeClr>
          </a:solidFill>
        </p:spPr>
        <p:txBody>
          <a:bodyPr wrap="square">
            <a:spAutoFit/>
          </a:bodyPr>
          <a:lstStyle/>
          <a:p>
            <a:pPr marL="457200" indent="-457200">
              <a:buFont typeface="+mj-lt"/>
              <a:buAutoNum type="arabicPeriod" startAt="2"/>
            </a:pPr>
            <a:r>
              <a:rPr lang="en-US" sz="2400" dirty="0"/>
              <a:t>Estimate </a:t>
            </a:r>
            <a:r>
              <a:rPr lang="en-US" sz="2400" dirty="0">
                <a:solidFill>
                  <a:srgbClr val="000000"/>
                </a:solidFill>
                <a:ea typeface="Tahoma"/>
                <a:cs typeface="Tahoma"/>
              </a:rPr>
              <a:t>$$</a:t>
            </a:r>
            <a:r>
              <a:rPr lang="en-US" sz="2400" baseline="-25000" dirty="0">
                <a:solidFill>
                  <a:srgbClr val="000000"/>
                </a:solidFill>
                <a:ea typeface="Tahoma"/>
                <a:cs typeface="Tahoma"/>
              </a:rPr>
              <a:t>B</a:t>
            </a:r>
            <a:r>
              <a:rPr lang="en-US" sz="2400" dirty="0"/>
              <a:t>: assume 1.842 = </a:t>
            </a:r>
            <a:r>
              <a:rPr lang="en-US" sz="2400" i="1" dirty="0" err="1"/>
              <a:t>frac</a:t>
            </a:r>
            <a:r>
              <a:rPr lang="en-US" sz="2400" i="1" dirty="0"/>
              <a:t> </a:t>
            </a:r>
            <a:r>
              <a:rPr lang="en-US" sz="2400" dirty="0"/>
              <a:t>⨉ (2.042) + (1-</a:t>
            </a:r>
            <a:r>
              <a:rPr lang="en-US" sz="2400" i="1" dirty="0"/>
              <a:t>frac</a:t>
            </a:r>
            <a:r>
              <a:rPr lang="en-US" sz="2400" dirty="0"/>
              <a:t>) ⨉ $$</a:t>
            </a:r>
            <a:r>
              <a:rPr lang="en-US" sz="2400" baseline="-25000" dirty="0"/>
              <a:t>B</a:t>
            </a:r>
            <a:r>
              <a:rPr lang="en-US" sz="2400" dirty="0"/>
              <a:t> </a:t>
            </a:r>
            <a:br>
              <a:rPr lang="en-US" sz="2400" dirty="0"/>
            </a:br>
            <a:r>
              <a:rPr lang="en-US" sz="2400" dirty="0"/>
              <a:t>	</a:t>
            </a:r>
            <a:r>
              <a:rPr lang="en-US" sz="2400" dirty="0">
                <a:solidFill>
                  <a:srgbClr val="000000"/>
                </a:solidFill>
                <a:ea typeface="Tahoma"/>
                <a:cs typeface="Tahoma"/>
              </a:rPr>
              <a:t>$$</a:t>
            </a:r>
            <a:r>
              <a:rPr lang="en-US" sz="2400" baseline="-25000" dirty="0">
                <a:solidFill>
                  <a:srgbClr val="000000"/>
                </a:solidFill>
                <a:ea typeface="Tahoma"/>
                <a:cs typeface="Tahoma"/>
              </a:rPr>
              <a:t>B </a:t>
            </a:r>
            <a:r>
              <a:rPr lang="en-US" sz="2400" dirty="0"/>
              <a:t>= 1.73; ATET = R$ +0.081/user </a:t>
            </a:r>
            <a:endParaRPr lang="en-US" sz="2200" dirty="0"/>
          </a:p>
        </p:txBody>
      </p:sp>
      <p:sp>
        <p:nvSpPr>
          <p:cNvPr id="63" name="Rectangle 62">
            <a:extLst>
              <a:ext uri="{FF2B5EF4-FFF2-40B4-BE49-F238E27FC236}">
                <a16:creationId xmlns:a16="http://schemas.microsoft.com/office/drawing/2014/main" id="{A1C25DA8-C59B-6044-B7D7-973B4C4C4F35}"/>
              </a:ext>
            </a:extLst>
          </p:cNvPr>
          <p:cNvSpPr/>
          <p:nvPr/>
        </p:nvSpPr>
        <p:spPr>
          <a:xfrm>
            <a:off x="3327609" y="3409130"/>
            <a:ext cx="845103" cy="430887"/>
          </a:xfrm>
          <a:prstGeom prst="rect">
            <a:avLst/>
          </a:prstGeom>
        </p:spPr>
        <p:txBody>
          <a:bodyPr wrap="none">
            <a:spAutoFit/>
          </a:bodyPr>
          <a:lstStyle/>
          <a:p>
            <a:r>
              <a:rPr lang="en-US" sz="2200" dirty="0"/>
              <a:t>(</a:t>
            </a:r>
            <a:r>
              <a:rPr lang="en-US" sz="2200" i="1" dirty="0" err="1"/>
              <a:t>frac</a:t>
            </a:r>
            <a:r>
              <a:rPr lang="en-US" sz="2200" dirty="0"/>
              <a:t>)</a:t>
            </a:r>
          </a:p>
        </p:txBody>
      </p:sp>
      <p:sp>
        <p:nvSpPr>
          <p:cNvPr id="64" name="Rectangle 63">
            <a:extLst>
              <a:ext uri="{FF2B5EF4-FFF2-40B4-BE49-F238E27FC236}">
                <a16:creationId xmlns:a16="http://schemas.microsoft.com/office/drawing/2014/main" id="{85B4818F-C11A-3645-92D1-8FDA376E1CBD}"/>
              </a:ext>
            </a:extLst>
          </p:cNvPr>
          <p:cNvSpPr/>
          <p:nvPr/>
        </p:nvSpPr>
        <p:spPr>
          <a:xfrm>
            <a:off x="6861814" y="3376444"/>
            <a:ext cx="1096775" cy="430887"/>
          </a:xfrm>
          <a:prstGeom prst="rect">
            <a:avLst/>
          </a:prstGeom>
        </p:spPr>
        <p:txBody>
          <a:bodyPr wrap="none">
            <a:spAutoFit/>
          </a:bodyPr>
          <a:lstStyle/>
          <a:p>
            <a:r>
              <a:rPr lang="en-US" sz="2200" dirty="0"/>
              <a:t>(1-</a:t>
            </a:r>
            <a:r>
              <a:rPr lang="en-US" sz="2200" i="1" dirty="0"/>
              <a:t>frac</a:t>
            </a:r>
            <a:r>
              <a:rPr lang="en-US" sz="2200" dirty="0"/>
              <a:t>)</a:t>
            </a:r>
          </a:p>
        </p:txBody>
      </p:sp>
    </p:spTree>
    <p:extLst>
      <p:ext uri="{BB962C8B-B14F-4D97-AF65-F5344CB8AC3E}">
        <p14:creationId xmlns:p14="http://schemas.microsoft.com/office/powerpoint/2010/main" val="140697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40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748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Experiments, Generally</a:t>
            </a:r>
          </a:p>
        </p:txBody>
      </p:sp>
      <p:sp>
        <p:nvSpPr>
          <p:cNvPr id="3" name="Subtitle 2">
            <a:extLst>
              <a:ext uri="{FF2B5EF4-FFF2-40B4-BE49-F238E27FC236}">
                <a16:creationId xmlns:a16="http://schemas.microsoft.com/office/drawing/2014/main" id="{2047A8FB-FD93-4661-AACE-89502F9909CA}"/>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80633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Experimentation Platform at Bing</a:t>
            </a:r>
          </a:p>
        </p:txBody>
      </p:sp>
      <p:grpSp>
        <p:nvGrpSpPr>
          <p:cNvPr id="5" name="Group 4" descr="A line graph and corresponding trend line relating time to the number of completed experiments per unit time. Over time the experiments hit critical mass, and it becomes possible for more to be completed over shorter time."/>
          <p:cNvGrpSpPr/>
          <p:nvPr/>
        </p:nvGrpSpPr>
        <p:grpSpPr>
          <a:xfrm>
            <a:off x="1176792" y="1565183"/>
            <a:ext cx="6776633" cy="4135434"/>
            <a:chOff x="1176792" y="1565183"/>
            <a:chExt cx="6776633" cy="4135434"/>
          </a:xfrm>
        </p:grpSpPr>
        <p:sp>
          <p:nvSpPr>
            <p:cNvPr id="6" name="Rectangle 5"/>
            <p:cNvSpPr/>
            <p:nvPr/>
          </p:nvSpPr>
          <p:spPr>
            <a:xfrm>
              <a:off x="1939797" y="2098362"/>
              <a:ext cx="5835246" cy="292290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7" name="Straight Connector 6"/>
            <p:cNvCxnSpPr/>
            <p:nvPr/>
          </p:nvCxnSpPr>
          <p:spPr>
            <a:xfrm>
              <a:off x="2262201" y="2098362"/>
              <a:ext cx="0" cy="3086762"/>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82312" y="2098362"/>
              <a:ext cx="0" cy="3086762"/>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297137" y="2098362"/>
              <a:ext cx="0" cy="3086762"/>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22534" y="2098362"/>
              <a:ext cx="0" cy="3086762"/>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332073" y="2098362"/>
              <a:ext cx="0" cy="3086762"/>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352184" y="2098362"/>
              <a:ext cx="0" cy="3086762"/>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775043" y="5021271"/>
              <a:ext cx="0" cy="163853"/>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939797" y="5021271"/>
              <a:ext cx="0" cy="163853"/>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939797" y="2938765"/>
              <a:ext cx="58352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39797" y="3351038"/>
              <a:ext cx="58352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939797" y="3763311"/>
              <a:ext cx="58352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939797" y="4186154"/>
              <a:ext cx="583524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625080" y="4940448"/>
              <a:ext cx="253139" cy="151075"/>
            </a:xfrm>
            <a:prstGeom prst="rect">
              <a:avLst/>
            </a:prstGeom>
            <a:noFill/>
          </p:spPr>
          <p:txBody>
            <a:bodyPr wrap="none" lIns="0" tIns="0" rIns="0" bIns="0" rtlCol="0" anchor="ctr">
              <a:noAutofit/>
            </a:bodyPr>
            <a:lstStyle/>
            <a:p>
              <a:pPr algn="r"/>
              <a:r>
                <a:rPr lang="en-US" sz="1000" dirty="0"/>
                <a:t>0</a:t>
              </a:r>
            </a:p>
          </p:txBody>
        </p:sp>
        <p:sp>
          <p:nvSpPr>
            <p:cNvPr id="20" name="TextBox 19"/>
            <p:cNvSpPr txBox="1"/>
            <p:nvPr/>
          </p:nvSpPr>
          <p:spPr>
            <a:xfrm>
              <a:off x="1625080" y="4528173"/>
              <a:ext cx="253139" cy="151075"/>
            </a:xfrm>
            <a:prstGeom prst="rect">
              <a:avLst/>
            </a:prstGeom>
            <a:noFill/>
          </p:spPr>
          <p:txBody>
            <a:bodyPr wrap="none" lIns="0" tIns="0" rIns="0" bIns="0" rtlCol="0" anchor="ctr">
              <a:noAutofit/>
            </a:bodyPr>
            <a:lstStyle/>
            <a:p>
              <a:pPr algn="r"/>
              <a:r>
                <a:rPr lang="en-US" sz="1000" dirty="0"/>
                <a:t>50</a:t>
              </a:r>
            </a:p>
          </p:txBody>
        </p:sp>
        <p:sp>
          <p:nvSpPr>
            <p:cNvPr id="21" name="TextBox 20"/>
            <p:cNvSpPr txBox="1"/>
            <p:nvPr/>
          </p:nvSpPr>
          <p:spPr>
            <a:xfrm>
              <a:off x="1625080" y="4110616"/>
              <a:ext cx="253139" cy="151075"/>
            </a:xfrm>
            <a:prstGeom prst="rect">
              <a:avLst/>
            </a:prstGeom>
            <a:noFill/>
          </p:spPr>
          <p:txBody>
            <a:bodyPr wrap="none" lIns="0" tIns="0" rIns="0" bIns="0" rtlCol="0" anchor="ctr">
              <a:noAutofit/>
            </a:bodyPr>
            <a:lstStyle/>
            <a:p>
              <a:pPr algn="r"/>
              <a:r>
                <a:rPr lang="en-US" sz="1000" dirty="0"/>
                <a:t>100</a:t>
              </a:r>
            </a:p>
          </p:txBody>
        </p:sp>
        <p:sp>
          <p:nvSpPr>
            <p:cNvPr id="22" name="TextBox 21"/>
            <p:cNvSpPr txBox="1"/>
            <p:nvPr/>
          </p:nvSpPr>
          <p:spPr>
            <a:xfrm>
              <a:off x="1625080" y="3687773"/>
              <a:ext cx="253139" cy="151075"/>
            </a:xfrm>
            <a:prstGeom prst="rect">
              <a:avLst/>
            </a:prstGeom>
            <a:noFill/>
          </p:spPr>
          <p:txBody>
            <a:bodyPr wrap="none" lIns="0" tIns="0" rIns="0" bIns="0" rtlCol="0" anchor="ctr">
              <a:noAutofit/>
            </a:bodyPr>
            <a:lstStyle/>
            <a:p>
              <a:pPr algn="r"/>
              <a:r>
                <a:rPr lang="en-US" sz="1000" dirty="0"/>
                <a:t>150</a:t>
              </a:r>
            </a:p>
          </p:txBody>
        </p:sp>
        <p:sp>
          <p:nvSpPr>
            <p:cNvPr id="23" name="TextBox 22"/>
            <p:cNvSpPr txBox="1"/>
            <p:nvPr/>
          </p:nvSpPr>
          <p:spPr>
            <a:xfrm>
              <a:off x="1625080" y="3275500"/>
              <a:ext cx="253139" cy="151075"/>
            </a:xfrm>
            <a:prstGeom prst="rect">
              <a:avLst/>
            </a:prstGeom>
            <a:noFill/>
          </p:spPr>
          <p:txBody>
            <a:bodyPr wrap="none" lIns="0" tIns="0" rIns="0" bIns="0" rtlCol="0" anchor="ctr">
              <a:noAutofit/>
            </a:bodyPr>
            <a:lstStyle/>
            <a:p>
              <a:pPr algn="r"/>
              <a:r>
                <a:rPr lang="en-US" sz="1000" dirty="0"/>
                <a:t>200</a:t>
              </a:r>
            </a:p>
          </p:txBody>
        </p:sp>
        <p:sp>
          <p:nvSpPr>
            <p:cNvPr id="24" name="TextBox 23"/>
            <p:cNvSpPr txBox="1"/>
            <p:nvPr/>
          </p:nvSpPr>
          <p:spPr>
            <a:xfrm>
              <a:off x="1625080" y="2863227"/>
              <a:ext cx="253139" cy="151075"/>
            </a:xfrm>
            <a:prstGeom prst="rect">
              <a:avLst/>
            </a:prstGeom>
            <a:noFill/>
          </p:spPr>
          <p:txBody>
            <a:bodyPr wrap="none" lIns="0" tIns="0" rIns="0" bIns="0" rtlCol="0" anchor="ctr">
              <a:noAutofit/>
            </a:bodyPr>
            <a:lstStyle/>
            <a:p>
              <a:pPr algn="r"/>
              <a:r>
                <a:rPr lang="en-US" sz="1000" dirty="0"/>
                <a:t>250</a:t>
              </a:r>
            </a:p>
          </p:txBody>
        </p:sp>
        <p:sp>
          <p:nvSpPr>
            <p:cNvPr id="25" name="TextBox 24"/>
            <p:cNvSpPr txBox="1"/>
            <p:nvPr/>
          </p:nvSpPr>
          <p:spPr>
            <a:xfrm>
              <a:off x="1625080" y="2440383"/>
              <a:ext cx="253139" cy="151075"/>
            </a:xfrm>
            <a:prstGeom prst="rect">
              <a:avLst/>
            </a:prstGeom>
            <a:noFill/>
          </p:spPr>
          <p:txBody>
            <a:bodyPr wrap="none" lIns="0" tIns="0" rIns="0" bIns="0" rtlCol="0" anchor="ctr">
              <a:noAutofit/>
            </a:bodyPr>
            <a:lstStyle/>
            <a:p>
              <a:pPr algn="r"/>
              <a:r>
                <a:rPr lang="en-US" sz="1000" dirty="0"/>
                <a:t>300</a:t>
              </a:r>
            </a:p>
          </p:txBody>
        </p:sp>
        <p:sp>
          <p:nvSpPr>
            <p:cNvPr id="26" name="TextBox 25"/>
            <p:cNvSpPr txBox="1"/>
            <p:nvPr/>
          </p:nvSpPr>
          <p:spPr>
            <a:xfrm>
              <a:off x="1625080" y="2033396"/>
              <a:ext cx="253139" cy="151075"/>
            </a:xfrm>
            <a:prstGeom prst="rect">
              <a:avLst/>
            </a:prstGeom>
            <a:noFill/>
          </p:spPr>
          <p:txBody>
            <a:bodyPr wrap="none" lIns="0" tIns="0" rIns="0" bIns="0" rtlCol="0" anchor="ctr">
              <a:noAutofit/>
            </a:bodyPr>
            <a:lstStyle/>
            <a:p>
              <a:pPr algn="r"/>
              <a:r>
                <a:rPr lang="en-US" sz="1000" dirty="0"/>
                <a:t>350</a:t>
              </a:r>
            </a:p>
          </p:txBody>
        </p:sp>
        <p:sp>
          <p:nvSpPr>
            <p:cNvPr id="27" name="TextBox 26"/>
            <p:cNvSpPr txBox="1"/>
            <p:nvPr/>
          </p:nvSpPr>
          <p:spPr>
            <a:xfrm>
              <a:off x="1963622" y="5059807"/>
              <a:ext cx="253139" cy="151075"/>
            </a:xfrm>
            <a:prstGeom prst="rect">
              <a:avLst/>
            </a:prstGeom>
            <a:noFill/>
          </p:spPr>
          <p:txBody>
            <a:bodyPr wrap="none" lIns="0" tIns="0" rIns="0" bIns="0" rtlCol="0" anchor="ctr">
              <a:noAutofit/>
            </a:bodyPr>
            <a:lstStyle/>
            <a:p>
              <a:pPr algn="ctr"/>
              <a:r>
                <a:rPr lang="en-US" sz="1000" dirty="0"/>
                <a:t>2008</a:t>
              </a:r>
            </a:p>
          </p:txBody>
        </p:sp>
        <p:sp>
          <p:nvSpPr>
            <p:cNvPr id="28" name="TextBox 27"/>
            <p:cNvSpPr txBox="1"/>
            <p:nvPr/>
          </p:nvSpPr>
          <p:spPr>
            <a:xfrm>
              <a:off x="2587315" y="5059807"/>
              <a:ext cx="314450" cy="151075"/>
            </a:xfrm>
            <a:prstGeom prst="rect">
              <a:avLst/>
            </a:prstGeom>
            <a:noFill/>
          </p:spPr>
          <p:txBody>
            <a:bodyPr wrap="none" lIns="0" tIns="0" rIns="0" bIns="0" rtlCol="0" anchor="ctr">
              <a:noAutofit/>
            </a:bodyPr>
            <a:lstStyle/>
            <a:p>
              <a:pPr algn="ctr"/>
              <a:r>
                <a:rPr lang="en-US" sz="1000" dirty="0"/>
                <a:t>2009</a:t>
              </a:r>
            </a:p>
          </p:txBody>
        </p:sp>
        <p:sp>
          <p:nvSpPr>
            <p:cNvPr id="29" name="TextBox 28"/>
            <p:cNvSpPr txBox="1"/>
            <p:nvPr/>
          </p:nvSpPr>
          <p:spPr>
            <a:xfrm>
              <a:off x="3617997" y="5059807"/>
              <a:ext cx="314450" cy="151075"/>
            </a:xfrm>
            <a:prstGeom prst="rect">
              <a:avLst/>
            </a:prstGeom>
            <a:noFill/>
          </p:spPr>
          <p:txBody>
            <a:bodyPr wrap="none" lIns="0" tIns="0" rIns="0" bIns="0" rtlCol="0" anchor="ctr">
              <a:noAutofit/>
            </a:bodyPr>
            <a:lstStyle/>
            <a:p>
              <a:pPr algn="ctr"/>
              <a:r>
                <a:rPr lang="en-US" sz="1000" dirty="0"/>
                <a:t>2010</a:t>
              </a:r>
            </a:p>
          </p:txBody>
        </p:sp>
        <p:sp>
          <p:nvSpPr>
            <p:cNvPr id="30" name="TextBox 29"/>
            <p:cNvSpPr txBox="1"/>
            <p:nvPr/>
          </p:nvSpPr>
          <p:spPr>
            <a:xfrm>
              <a:off x="4675109" y="5059807"/>
              <a:ext cx="314450" cy="151075"/>
            </a:xfrm>
            <a:prstGeom prst="rect">
              <a:avLst/>
            </a:prstGeom>
            <a:noFill/>
          </p:spPr>
          <p:txBody>
            <a:bodyPr wrap="none" lIns="0" tIns="0" rIns="0" bIns="0" rtlCol="0" anchor="ctr">
              <a:noAutofit/>
            </a:bodyPr>
            <a:lstStyle/>
            <a:p>
              <a:pPr algn="ctr"/>
              <a:r>
                <a:rPr lang="en-US" sz="1000" dirty="0"/>
                <a:t>2011</a:t>
              </a:r>
            </a:p>
          </p:txBody>
        </p:sp>
        <p:sp>
          <p:nvSpPr>
            <p:cNvPr id="31" name="TextBox 30"/>
            <p:cNvSpPr txBox="1"/>
            <p:nvPr/>
          </p:nvSpPr>
          <p:spPr>
            <a:xfrm>
              <a:off x="5663507" y="5059807"/>
              <a:ext cx="314450" cy="151075"/>
            </a:xfrm>
            <a:prstGeom prst="rect">
              <a:avLst/>
            </a:prstGeom>
            <a:noFill/>
          </p:spPr>
          <p:txBody>
            <a:bodyPr wrap="none" lIns="0" tIns="0" rIns="0" bIns="0" rtlCol="0" anchor="ctr">
              <a:noAutofit/>
            </a:bodyPr>
            <a:lstStyle/>
            <a:p>
              <a:pPr algn="ctr"/>
              <a:r>
                <a:rPr lang="en-US" sz="1000" dirty="0"/>
                <a:t>2012</a:t>
              </a:r>
            </a:p>
          </p:txBody>
        </p:sp>
        <p:sp>
          <p:nvSpPr>
            <p:cNvPr id="32" name="TextBox 31"/>
            <p:cNvSpPr txBox="1"/>
            <p:nvPr/>
          </p:nvSpPr>
          <p:spPr>
            <a:xfrm>
              <a:off x="6710048" y="5059807"/>
              <a:ext cx="314450" cy="151075"/>
            </a:xfrm>
            <a:prstGeom prst="rect">
              <a:avLst/>
            </a:prstGeom>
            <a:noFill/>
          </p:spPr>
          <p:txBody>
            <a:bodyPr wrap="none" lIns="0" tIns="0" rIns="0" bIns="0" rtlCol="0" anchor="ctr">
              <a:noAutofit/>
            </a:bodyPr>
            <a:lstStyle/>
            <a:p>
              <a:pPr algn="ctr"/>
              <a:r>
                <a:rPr lang="en-US" sz="1000" dirty="0"/>
                <a:t>2013</a:t>
              </a:r>
            </a:p>
          </p:txBody>
        </p:sp>
        <p:sp>
          <p:nvSpPr>
            <p:cNvPr id="33" name="TextBox 32"/>
            <p:cNvSpPr txBox="1"/>
            <p:nvPr/>
          </p:nvSpPr>
          <p:spPr>
            <a:xfrm>
              <a:off x="7418312" y="5059807"/>
              <a:ext cx="314450" cy="151075"/>
            </a:xfrm>
            <a:prstGeom prst="rect">
              <a:avLst/>
            </a:prstGeom>
            <a:noFill/>
          </p:spPr>
          <p:txBody>
            <a:bodyPr wrap="none" lIns="0" tIns="0" rIns="0" bIns="0" rtlCol="0" anchor="ctr">
              <a:noAutofit/>
            </a:bodyPr>
            <a:lstStyle/>
            <a:p>
              <a:pPr algn="ctr"/>
              <a:r>
                <a:rPr lang="en-US" sz="1000" dirty="0"/>
                <a:t>2014</a:t>
              </a:r>
            </a:p>
          </p:txBody>
        </p:sp>
        <p:grpSp>
          <p:nvGrpSpPr>
            <p:cNvPr id="34" name="Group 33"/>
            <p:cNvGrpSpPr/>
            <p:nvPr/>
          </p:nvGrpSpPr>
          <p:grpSpPr>
            <a:xfrm>
              <a:off x="1998440" y="2153606"/>
              <a:ext cx="5768664" cy="2847019"/>
              <a:chOff x="1998440" y="2153606"/>
              <a:chExt cx="5768664" cy="2847019"/>
            </a:xfrm>
          </p:grpSpPr>
          <p:sp>
            <p:nvSpPr>
              <p:cNvPr id="42" name="Freeform 41"/>
              <p:cNvSpPr/>
              <p:nvPr/>
            </p:nvSpPr>
            <p:spPr>
              <a:xfrm>
                <a:off x="1998440" y="4882317"/>
                <a:ext cx="24825" cy="107576"/>
              </a:xfrm>
              <a:custGeom>
                <a:avLst/>
                <a:gdLst>
                  <a:gd name="connsiteX0" fmla="*/ 0 w 24825"/>
                  <a:gd name="connsiteY0" fmla="*/ 0 h 107576"/>
                  <a:gd name="connsiteX1" fmla="*/ 24825 w 24825"/>
                  <a:gd name="connsiteY1" fmla="*/ 107576 h 107576"/>
                </a:gdLst>
                <a:ahLst/>
                <a:cxnLst>
                  <a:cxn ang="0">
                    <a:pos x="connsiteX0" y="connsiteY0"/>
                  </a:cxn>
                  <a:cxn ang="0">
                    <a:pos x="connsiteX1" y="connsiteY1"/>
                  </a:cxn>
                </a:cxnLst>
                <a:rect l="l" t="t" r="r" b="b"/>
                <a:pathLst>
                  <a:path w="24825" h="107576">
                    <a:moveTo>
                      <a:pt x="0" y="0"/>
                    </a:moveTo>
                    <a:lnTo>
                      <a:pt x="24825" y="107576"/>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Freeform 42"/>
              <p:cNvSpPr/>
              <p:nvPr/>
            </p:nvSpPr>
            <p:spPr>
              <a:xfrm>
                <a:off x="2058802" y="4796393"/>
                <a:ext cx="137441" cy="201953"/>
              </a:xfrm>
              <a:custGeom>
                <a:avLst/>
                <a:gdLst>
                  <a:gd name="connsiteX0" fmla="*/ 0 w 137441"/>
                  <a:gd name="connsiteY0" fmla="*/ 0 h 201953"/>
                  <a:gd name="connsiteX1" fmla="*/ 19635 w 137441"/>
                  <a:gd name="connsiteY1" fmla="*/ 92562 h 201953"/>
                  <a:gd name="connsiteX2" fmla="*/ 61708 w 137441"/>
                  <a:gd name="connsiteY2" fmla="*/ 56098 h 201953"/>
                  <a:gd name="connsiteX3" fmla="*/ 81343 w 137441"/>
                  <a:gd name="connsiteY3" fmla="*/ 201953 h 201953"/>
                  <a:gd name="connsiteX4" fmla="*/ 100977 w 137441"/>
                  <a:gd name="connsiteY4" fmla="*/ 14024 h 201953"/>
                  <a:gd name="connsiteX5" fmla="*/ 115002 w 137441"/>
                  <a:gd name="connsiteY5" fmla="*/ 134635 h 201953"/>
                  <a:gd name="connsiteX6" fmla="*/ 137441 w 137441"/>
                  <a:gd name="connsiteY6" fmla="*/ 196343 h 20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441" h="201953">
                    <a:moveTo>
                      <a:pt x="0" y="0"/>
                    </a:moveTo>
                    <a:lnTo>
                      <a:pt x="19635" y="92562"/>
                    </a:lnTo>
                    <a:lnTo>
                      <a:pt x="61708" y="56098"/>
                    </a:lnTo>
                    <a:lnTo>
                      <a:pt x="81343" y="201953"/>
                    </a:lnTo>
                    <a:lnTo>
                      <a:pt x="100977" y="14024"/>
                    </a:lnTo>
                    <a:lnTo>
                      <a:pt x="115002" y="134635"/>
                    </a:lnTo>
                    <a:lnTo>
                      <a:pt x="137441" y="196343"/>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Freeform 43"/>
              <p:cNvSpPr/>
              <p:nvPr/>
            </p:nvSpPr>
            <p:spPr>
              <a:xfrm>
                <a:off x="2255146" y="4740294"/>
                <a:ext cx="42074" cy="235613"/>
              </a:xfrm>
              <a:custGeom>
                <a:avLst/>
                <a:gdLst>
                  <a:gd name="connsiteX0" fmla="*/ 0 w 42074"/>
                  <a:gd name="connsiteY0" fmla="*/ 0 h 235613"/>
                  <a:gd name="connsiteX1" fmla="*/ 42074 w 42074"/>
                  <a:gd name="connsiteY1" fmla="*/ 235613 h 235613"/>
                </a:gdLst>
                <a:ahLst/>
                <a:cxnLst>
                  <a:cxn ang="0">
                    <a:pos x="connsiteX0" y="connsiteY0"/>
                  </a:cxn>
                  <a:cxn ang="0">
                    <a:pos x="connsiteX1" y="connsiteY1"/>
                  </a:cxn>
                </a:cxnLst>
                <a:rect l="l" t="t" r="r" b="b"/>
                <a:pathLst>
                  <a:path w="42074" h="235613">
                    <a:moveTo>
                      <a:pt x="0" y="0"/>
                    </a:moveTo>
                    <a:lnTo>
                      <a:pt x="42074" y="235613"/>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5" name="Freeform 44"/>
              <p:cNvSpPr/>
              <p:nvPr/>
            </p:nvSpPr>
            <p:spPr>
              <a:xfrm>
                <a:off x="2328863" y="4383881"/>
                <a:ext cx="321468" cy="616744"/>
              </a:xfrm>
              <a:custGeom>
                <a:avLst/>
                <a:gdLst>
                  <a:gd name="connsiteX0" fmla="*/ 0 w 321468"/>
                  <a:gd name="connsiteY0" fmla="*/ 585788 h 616744"/>
                  <a:gd name="connsiteX1" fmla="*/ 38100 w 321468"/>
                  <a:gd name="connsiteY1" fmla="*/ 607219 h 616744"/>
                  <a:gd name="connsiteX2" fmla="*/ 42862 w 321468"/>
                  <a:gd name="connsiteY2" fmla="*/ 550069 h 616744"/>
                  <a:gd name="connsiteX3" fmla="*/ 66675 w 321468"/>
                  <a:gd name="connsiteY3" fmla="*/ 323850 h 616744"/>
                  <a:gd name="connsiteX4" fmla="*/ 83343 w 321468"/>
                  <a:gd name="connsiteY4" fmla="*/ 616744 h 616744"/>
                  <a:gd name="connsiteX5" fmla="*/ 109537 w 321468"/>
                  <a:gd name="connsiteY5" fmla="*/ 571500 h 616744"/>
                  <a:gd name="connsiteX6" fmla="*/ 126206 w 321468"/>
                  <a:gd name="connsiteY6" fmla="*/ 440532 h 616744"/>
                  <a:gd name="connsiteX7" fmla="*/ 147637 w 321468"/>
                  <a:gd name="connsiteY7" fmla="*/ 566738 h 616744"/>
                  <a:gd name="connsiteX8" fmla="*/ 164306 w 321468"/>
                  <a:gd name="connsiteY8" fmla="*/ 461963 h 616744"/>
                  <a:gd name="connsiteX9" fmla="*/ 176212 w 321468"/>
                  <a:gd name="connsiteY9" fmla="*/ 447675 h 616744"/>
                  <a:gd name="connsiteX10" fmla="*/ 188118 w 321468"/>
                  <a:gd name="connsiteY10" fmla="*/ 461963 h 616744"/>
                  <a:gd name="connsiteX11" fmla="*/ 204787 w 321468"/>
                  <a:gd name="connsiteY11" fmla="*/ 559594 h 616744"/>
                  <a:gd name="connsiteX12" fmla="*/ 247650 w 321468"/>
                  <a:gd name="connsiteY12" fmla="*/ 438150 h 616744"/>
                  <a:gd name="connsiteX13" fmla="*/ 264318 w 321468"/>
                  <a:gd name="connsiteY13" fmla="*/ 276225 h 616744"/>
                  <a:gd name="connsiteX14" fmla="*/ 285750 w 321468"/>
                  <a:gd name="connsiteY14" fmla="*/ 611982 h 616744"/>
                  <a:gd name="connsiteX15" fmla="*/ 304800 w 321468"/>
                  <a:gd name="connsiteY15" fmla="*/ 497682 h 616744"/>
                  <a:gd name="connsiteX16" fmla="*/ 321468 w 321468"/>
                  <a:gd name="connsiteY16" fmla="*/ 0 h 61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1468" h="616744">
                    <a:moveTo>
                      <a:pt x="0" y="585788"/>
                    </a:moveTo>
                    <a:lnTo>
                      <a:pt x="38100" y="607219"/>
                    </a:lnTo>
                    <a:lnTo>
                      <a:pt x="42862" y="550069"/>
                    </a:lnTo>
                    <a:lnTo>
                      <a:pt x="66675" y="323850"/>
                    </a:lnTo>
                    <a:lnTo>
                      <a:pt x="83343" y="616744"/>
                    </a:lnTo>
                    <a:lnTo>
                      <a:pt x="109537" y="571500"/>
                    </a:lnTo>
                    <a:lnTo>
                      <a:pt x="126206" y="440532"/>
                    </a:lnTo>
                    <a:lnTo>
                      <a:pt x="147637" y="566738"/>
                    </a:lnTo>
                    <a:lnTo>
                      <a:pt x="164306" y="461963"/>
                    </a:lnTo>
                    <a:lnTo>
                      <a:pt x="176212" y="447675"/>
                    </a:lnTo>
                    <a:lnTo>
                      <a:pt x="188118" y="461963"/>
                    </a:lnTo>
                    <a:lnTo>
                      <a:pt x="204787" y="559594"/>
                    </a:lnTo>
                    <a:lnTo>
                      <a:pt x="247650" y="438150"/>
                    </a:lnTo>
                    <a:lnTo>
                      <a:pt x="264318" y="276225"/>
                    </a:lnTo>
                    <a:lnTo>
                      <a:pt x="285750" y="611982"/>
                    </a:lnTo>
                    <a:lnTo>
                      <a:pt x="304800" y="497682"/>
                    </a:lnTo>
                    <a:lnTo>
                      <a:pt x="321468" y="0"/>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6" name="Freeform 45"/>
              <p:cNvSpPr/>
              <p:nvPr/>
            </p:nvSpPr>
            <p:spPr>
              <a:xfrm>
                <a:off x="2783681" y="4750594"/>
                <a:ext cx="161925" cy="207169"/>
              </a:xfrm>
              <a:custGeom>
                <a:avLst/>
                <a:gdLst>
                  <a:gd name="connsiteX0" fmla="*/ 0 w 161925"/>
                  <a:gd name="connsiteY0" fmla="*/ 197644 h 207169"/>
                  <a:gd name="connsiteX1" fmla="*/ 26194 w 161925"/>
                  <a:gd name="connsiteY1" fmla="*/ 133350 h 207169"/>
                  <a:gd name="connsiteX2" fmla="*/ 50007 w 161925"/>
                  <a:gd name="connsiteY2" fmla="*/ 166687 h 207169"/>
                  <a:gd name="connsiteX3" fmla="*/ 61913 w 161925"/>
                  <a:gd name="connsiteY3" fmla="*/ 111919 h 207169"/>
                  <a:gd name="connsiteX4" fmla="*/ 83344 w 161925"/>
                  <a:gd name="connsiteY4" fmla="*/ 204787 h 207169"/>
                  <a:gd name="connsiteX5" fmla="*/ 104775 w 161925"/>
                  <a:gd name="connsiteY5" fmla="*/ 121444 h 207169"/>
                  <a:gd name="connsiteX6" fmla="*/ 128588 w 161925"/>
                  <a:gd name="connsiteY6" fmla="*/ 207169 h 207169"/>
                  <a:gd name="connsiteX7" fmla="*/ 128588 w 161925"/>
                  <a:gd name="connsiteY7" fmla="*/ 207169 h 207169"/>
                  <a:gd name="connsiteX8" fmla="*/ 150019 w 161925"/>
                  <a:gd name="connsiteY8" fmla="*/ 207169 h 207169"/>
                  <a:gd name="connsiteX9" fmla="*/ 161925 w 161925"/>
                  <a:gd name="connsiteY9" fmla="*/ 0 h 20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207169">
                    <a:moveTo>
                      <a:pt x="0" y="197644"/>
                    </a:moveTo>
                    <a:lnTo>
                      <a:pt x="26194" y="133350"/>
                    </a:lnTo>
                    <a:lnTo>
                      <a:pt x="50007" y="166687"/>
                    </a:lnTo>
                    <a:lnTo>
                      <a:pt x="61913" y="111919"/>
                    </a:lnTo>
                    <a:lnTo>
                      <a:pt x="83344" y="204787"/>
                    </a:lnTo>
                    <a:lnTo>
                      <a:pt x="104775" y="121444"/>
                    </a:lnTo>
                    <a:lnTo>
                      <a:pt x="128588" y="207169"/>
                    </a:lnTo>
                    <a:lnTo>
                      <a:pt x="128588" y="207169"/>
                    </a:lnTo>
                    <a:lnTo>
                      <a:pt x="150019" y="207169"/>
                    </a:lnTo>
                    <a:lnTo>
                      <a:pt x="161925" y="0"/>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7" name="Freeform 46"/>
              <p:cNvSpPr/>
              <p:nvPr/>
            </p:nvSpPr>
            <p:spPr>
              <a:xfrm>
                <a:off x="2995613" y="4738688"/>
                <a:ext cx="147637" cy="209550"/>
              </a:xfrm>
              <a:custGeom>
                <a:avLst/>
                <a:gdLst>
                  <a:gd name="connsiteX0" fmla="*/ 0 w 147637"/>
                  <a:gd name="connsiteY0" fmla="*/ 197643 h 209550"/>
                  <a:gd name="connsiteX1" fmla="*/ 35718 w 147637"/>
                  <a:gd name="connsiteY1" fmla="*/ 202406 h 209550"/>
                  <a:gd name="connsiteX2" fmla="*/ 69056 w 147637"/>
                  <a:gd name="connsiteY2" fmla="*/ 128587 h 209550"/>
                  <a:gd name="connsiteX3" fmla="*/ 85725 w 147637"/>
                  <a:gd name="connsiteY3" fmla="*/ 173831 h 209550"/>
                  <a:gd name="connsiteX4" fmla="*/ 111918 w 147637"/>
                  <a:gd name="connsiteY4" fmla="*/ 176212 h 209550"/>
                  <a:gd name="connsiteX5" fmla="*/ 128587 w 147637"/>
                  <a:gd name="connsiteY5" fmla="*/ 209550 h 209550"/>
                  <a:gd name="connsiteX6" fmla="*/ 147637 w 147637"/>
                  <a:gd name="connsiteY6"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637" h="209550">
                    <a:moveTo>
                      <a:pt x="0" y="197643"/>
                    </a:moveTo>
                    <a:lnTo>
                      <a:pt x="35718" y="202406"/>
                    </a:lnTo>
                    <a:lnTo>
                      <a:pt x="69056" y="128587"/>
                    </a:lnTo>
                    <a:lnTo>
                      <a:pt x="85725" y="173831"/>
                    </a:lnTo>
                    <a:lnTo>
                      <a:pt x="111918" y="176212"/>
                    </a:lnTo>
                    <a:lnTo>
                      <a:pt x="128587" y="209550"/>
                    </a:lnTo>
                    <a:lnTo>
                      <a:pt x="147637" y="0"/>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8" name="Freeform 47"/>
              <p:cNvSpPr/>
              <p:nvPr/>
            </p:nvSpPr>
            <p:spPr>
              <a:xfrm>
                <a:off x="3174206" y="4617244"/>
                <a:ext cx="52388" cy="347662"/>
              </a:xfrm>
              <a:custGeom>
                <a:avLst/>
                <a:gdLst>
                  <a:gd name="connsiteX0" fmla="*/ 0 w 52388"/>
                  <a:gd name="connsiteY0" fmla="*/ 347662 h 347662"/>
                  <a:gd name="connsiteX1" fmla="*/ 30957 w 52388"/>
                  <a:gd name="connsiteY1" fmla="*/ 247650 h 347662"/>
                  <a:gd name="connsiteX2" fmla="*/ 52388 w 52388"/>
                  <a:gd name="connsiteY2" fmla="*/ 0 h 347662"/>
                </a:gdLst>
                <a:ahLst/>
                <a:cxnLst>
                  <a:cxn ang="0">
                    <a:pos x="connsiteX0" y="connsiteY0"/>
                  </a:cxn>
                  <a:cxn ang="0">
                    <a:pos x="connsiteX1" y="connsiteY1"/>
                  </a:cxn>
                  <a:cxn ang="0">
                    <a:pos x="connsiteX2" y="connsiteY2"/>
                  </a:cxn>
                </a:cxnLst>
                <a:rect l="l" t="t" r="r" b="b"/>
                <a:pathLst>
                  <a:path w="52388" h="347662">
                    <a:moveTo>
                      <a:pt x="0" y="347662"/>
                    </a:moveTo>
                    <a:lnTo>
                      <a:pt x="30957" y="247650"/>
                    </a:lnTo>
                    <a:lnTo>
                      <a:pt x="52388" y="0"/>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9" name="Freeform 48"/>
              <p:cNvSpPr/>
              <p:nvPr/>
            </p:nvSpPr>
            <p:spPr>
              <a:xfrm>
                <a:off x="3298031" y="4867275"/>
                <a:ext cx="207169" cy="126206"/>
              </a:xfrm>
              <a:custGeom>
                <a:avLst/>
                <a:gdLst>
                  <a:gd name="connsiteX0" fmla="*/ 0 w 207169"/>
                  <a:gd name="connsiteY0" fmla="*/ 126206 h 126206"/>
                  <a:gd name="connsiteX1" fmla="*/ 21432 w 207169"/>
                  <a:gd name="connsiteY1" fmla="*/ 0 h 126206"/>
                  <a:gd name="connsiteX2" fmla="*/ 45244 w 207169"/>
                  <a:gd name="connsiteY2" fmla="*/ 38100 h 126206"/>
                  <a:gd name="connsiteX3" fmla="*/ 71438 w 207169"/>
                  <a:gd name="connsiteY3" fmla="*/ 40481 h 126206"/>
                  <a:gd name="connsiteX4" fmla="*/ 85725 w 207169"/>
                  <a:gd name="connsiteY4" fmla="*/ 116681 h 126206"/>
                  <a:gd name="connsiteX5" fmla="*/ 109538 w 207169"/>
                  <a:gd name="connsiteY5" fmla="*/ 92869 h 126206"/>
                  <a:gd name="connsiteX6" fmla="*/ 121444 w 207169"/>
                  <a:gd name="connsiteY6" fmla="*/ 19050 h 126206"/>
                  <a:gd name="connsiteX7" fmla="*/ 142875 w 207169"/>
                  <a:gd name="connsiteY7" fmla="*/ 104775 h 126206"/>
                  <a:gd name="connsiteX8" fmla="*/ 161925 w 207169"/>
                  <a:gd name="connsiteY8" fmla="*/ 7144 h 126206"/>
                  <a:gd name="connsiteX9" fmla="*/ 178594 w 207169"/>
                  <a:gd name="connsiteY9" fmla="*/ 121444 h 126206"/>
                  <a:gd name="connsiteX10" fmla="*/ 207169 w 207169"/>
                  <a:gd name="connsiteY10" fmla="*/ 71438 h 12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169" h="126206">
                    <a:moveTo>
                      <a:pt x="0" y="126206"/>
                    </a:moveTo>
                    <a:lnTo>
                      <a:pt x="21432" y="0"/>
                    </a:lnTo>
                    <a:lnTo>
                      <a:pt x="45244" y="38100"/>
                    </a:lnTo>
                    <a:lnTo>
                      <a:pt x="71438" y="40481"/>
                    </a:lnTo>
                    <a:lnTo>
                      <a:pt x="85725" y="116681"/>
                    </a:lnTo>
                    <a:lnTo>
                      <a:pt x="109538" y="92869"/>
                    </a:lnTo>
                    <a:lnTo>
                      <a:pt x="121444" y="19050"/>
                    </a:lnTo>
                    <a:lnTo>
                      <a:pt x="142875" y="104775"/>
                    </a:lnTo>
                    <a:lnTo>
                      <a:pt x="161925" y="7144"/>
                    </a:lnTo>
                    <a:lnTo>
                      <a:pt x="178594" y="121444"/>
                    </a:lnTo>
                    <a:lnTo>
                      <a:pt x="207169" y="71438"/>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0" name="Freeform 49"/>
              <p:cNvSpPr/>
              <p:nvPr/>
            </p:nvSpPr>
            <p:spPr>
              <a:xfrm>
                <a:off x="3555206" y="4614863"/>
                <a:ext cx="676275" cy="383381"/>
              </a:xfrm>
              <a:custGeom>
                <a:avLst/>
                <a:gdLst>
                  <a:gd name="connsiteX0" fmla="*/ 0 w 676275"/>
                  <a:gd name="connsiteY0" fmla="*/ 0 h 383381"/>
                  <a:gd name="connsiteX1" fmla="*/ 23813 w 676275"/>
                  <a:gd name="connsiteY1" fmla="*/ 361950 h 383381"/>
                  <a:gd name="connsiteX2" fmla="*/ 42863 w 676275"/>
                  <a:gd name="connsiteY2" fmla="*/ 347662 h 383381"/>
                  <a:gd name="connsiteX3" fmla="*/ 59532 w 676275"/>
                  <a:gd name="connsiteY3" fmla="*/ 150018 h 383381"/>
                  <a:gd name="connsiteX4" fmla="*/ 76200 w 676275"/>
                  <a:gd name="connsiteY4" fmla="*/ 335756 h 383381"/>
                  <a:gd name="connsiteX5" fmla="*/ 111919 w 676275"/>
                  <a:gd name="connsiteY5" fmla="*/ 207168 h 383381"/>
                  <a:gd name="connsiteX6" fmla="*/ 123825 w 676275"/>
                  <a:gd name="connsiteY6" fmla="*/ 111918 h 383381"/>
                  <a:gd name="connsiteX7" fmla="*/ 147638 w 676275"/>
                  <a:gd name="connsiteY7" fmla="*/ 150018 h 383381"/>
                  <a:gd name="connsiteX8" fmla="*/ 161925 w 676275"/>
                  <a:gd name="connsiteY8" fmla="*/ 347662 h 383381"/>
                  <a:gd name="connsiteX9" fmla="*/ 183357 w 676275"/>
                  <a:gd name="connsiteY9" fmla="*/ 345281 h 383381"/>
                  <a:gd name="connsiteX10" fmla="*/ 219075 w 676275"/>
                  <a:gd name="connsiteY10" fmla="*/ 178593 h 383381"/>
                  <a:gd name="connsiteX11" fmla="*/ 235744 w 676275"/>
                  <a:gd name="connsiteY11" fmla="*/ 328612 h 383381"/>
                  <a:gd name="connsiteX12" fmla="*/ 261938 w 676275"/>
                  <a:gd name="connsiteY12" fmla="*/ 350043 h 383381"/>
                  <a:gd name="connsiteX13" fmla="*/ 276225 w 676275"/>
                  <a:gd name="connsiteY13" fmla="*/ 302418 h 383381"/>
                  <a:gd name="connsiteX14" fmla="*/ 292894 w 676275"/>
                  <a:gd name="connsiteY14" fmla="*/ 150018 h 383381"/>
                  <a:gd name="connsiteX15" fmla="*/ 354807 w 676275"/>
                  <a:gd name="connsiteY15" fmla="*/ 319087 h 383381"/>
                  <a:gd name="connsiteX16" fmla="*/ 373857 w 676275"/>
                  <a:gd name="connsiteY16" fmla="*/ 188118 h 383381"/>
                  <a:gd name="connsiteX17" fmla="*/ 395288 w 676275"/>
                  <a:gd name="connsiteY17" fmla="*/ 161925 h 383381"/>
                  <a:gd name="connsiteX18" fmla="*/ 411957 w 676275"/>
                  <a:gd name="connsiteY18" fmla="*/ 330993 h 383381"/>
                  <a:gd name="connsiteX19" fmla="*/ 438150 w 676275"/>
                  <a:gd name="connsiteY19" fmla="*/ 173831 h 383381"/>
                  <a:gd name="connsiteX20" fmla="*/ 454819 w 676275"/>
                  <a:gd name="connsiteY20" fmla="*/ 340518 h 383381"/>
                  <a:gd name="connsiteX21" fmla="*/ 485775 w 676275"/>
                  <a:gd name="connsiteY21" fmla="*/ 247650 h 383381"/>
                  <a:gd name="connsiteX22" fmla="*/ 514350 w 676275"/>
                  <a:gd name="connsiteY22" fmla="*/ 219075 h 383381"/>
                  <a:gd name="connsiteX23" fmla="*/ 531019 w 676275"/>
                  <a:gd name="connsiteY23" fmla="*/ 381000 h 383381"/>
                  <a:gd name="connsiteX24" fmla="*/ 554832 w 676275"/>
                  <a:gd name="connsiteY24" fmla="*/ 59531 h 383381"/>
                  <a:gd name="connsiteX25" fmla="*/ 566738 w 676275"/>
                  <a:gd name="connsiteY25" fmla="*/ 195262 h 383381"/>
                  <a:gd name="connsiteX26" fmla="*/ 569119 w 676275"/>
                  <a:gd name="connsiteY26" fmla="*/ 238125 h 383381"/>
                  <a:gd name="connsiteX27" fmla="*/ 592932 w 676275"/>
                  <a:gd name="connsiteY27" fmla="*/ 192881 h 383381"/>
                  <a:gd name="connsiteX28" fmla="*/ 614363 w 676275"/>
                  <a:gd name="connsiteY28" fmla="*/ 383381 h 383381"/>
                  <a:gd name="connsiteX29" fmla="*/ 626269 w 676275"/>
                  <a:gd name="connsiteY29" fmla="*/ 161925 h 383381"/>
                  <a:gd name="connsiteX30" fmla="*/ 650082 w 676275"/>
                  <a:gd name="connsiteY30" fmla="*/ 92868 h 383381"/>
                  <a:gd name="connsiteX31" fmla="*/ 676275 w 676275"/>
                  <a:gd name="connsiteY31" fmla="*/ 259556 h 38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6275" h="383381">
                    <a:moveTo>
                      <a:pt x="0" y="0"/>
                    </a:moveTo>
                    <a:lnTo>
                      <a:pt x="23813" y="361950"/>
                    </a:lnTo>
                    <a:lnTo>
                      <a:pt x="42863" y="347662"/>
                    </a:lnTo>
                    <a:lnTo>
                      <a:pt x="59532" y="150018"/>
                    </a:lnTo>
                    <a:lnTo>
                      <a:pt x="76200" y="335756"/>
                    </a:lnTo>
                    <a:lnTo>
                      <a:pt x="111919" y="207168"/>
                    </a:lnTo>
                    <a:lnTo>
                      <a:pt x="123825" y="111918"/>
                    </a:lnTo>
                    <a:lnTo>
                      <a:pt x="147638" y="150018"/>
                    </a:lnTo>
                    <a:lnTo>
                      <a:pt x="161925" y="347662"/>
                    </a:lnTo>
                    <a:lnTo>
                      <a:pt x="183357" y="345281"/>
                    </a:lnTo>
                    <a:lnTo>
                      <a:pt x="219075" y="178593"/>
                    </a:lnTo>
                    <a:lnTo>
                      <a:pt x="235744" y="328612"/>
                    </a:lnTo>
                    <a:lnTo>
                      <a:pt x="261938" y="350043"/>
                    </a:lnTo>
                    <a:lnTo>
                      <a:pt x="276225" y="302418"/>
                    </a:lnTo>
                    <a:lnTo>
                      <a:pt x="292894" y="150018"/>
                    </a:lnTo>
                    <a:lnTo>
                      <a:pt x="354807" y="319087"/>
                    </a:lnTo>
                    <a:lnTo>
                      <a:pt x="373857" y="188118"/>
                    </a:lnTo>
                    <a:lnTo>
                      <a:pt x="395288" y="161925"/>
                    </a:lnTo>
                    <a:lnTo>
                      <a:pt x="411957" y="330993"/>
                    </a:lnTo>
                    <a:lnTo>
                      <a:pt x="438150" y="173831"/>
                    </a:lnTo>
                    <a:lnTo>
                      <a:pt x="454819" y="340518"/>
                    </a:lnTo>
                    <a:lnTo>
                      <a:pt x="485775" y="247650"/>
                    </a:lnTo>
                    <a:lnTo>
                      <a:pt x="514350" y="219075"/>
                    </a:lnTo>
                    <a:lnTo>
                      <a:pt x="531019" y="381000"/>
                    </a:lnTo>
                    <a:lnTo>
                      <a:pt x="554832" y="59531"/>
                    </a:lnTo>
                    <a:lnTo>
                      <a:pt x="566738" y="195262"/>
                    </a:lnTo>
                    <a:lnTo>
                      <a:pt x="569119" y="238125"/>
                    </a:lnTo>
                    <a:lnTo>
                      <a:pt x="592932" y="192881"/>
                    </a:lnTo>
                    <a:lnTo>
                      <a:pt x="614363" y="383381"/>
                    </a:lnTo>
                    <a:lnTo>
                      <a:pt x="626269" y="161925"/>
                    </a:lnTo>
                    <a:lnTo>
                      <a:pt x="650082" y="92868"/>
                    </a:lnTo>
                    <a:lnTo>
                      <a:pt x="676275" y="259556"/>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1" name="Freeform 50"/>
              <p:cNvSpPr/>
              <p:nvPr/>
            </p:nvSpPr>
            <p:spPr>
              <a:xfrm>
                <a:off x="4298156" y="4514850"/>
                <a:ext cx="497682" cy="442913"/>
              </a:xfrm>
              <a:custGeom>
                <a:avLst/>
                <a:gdLst>
                  <a:gd name="connsiteX0" fmla="*/ 0 w 497682"/>
                  <a:gd name="connsiteY0" fmla="*/ 230981 h 442913"/>
                  <a:gd name="connsiteX1" fmla="*/ 19050 w 497682"/>
                  <a:gd name="connsiteY1" fmla="*/ 431006 h 442913"/>
                  <a:gd name="connsiteX2" fmla="*/ 42863 w 497682"/>
                  <a:gd name="connsiteY2" fmla="*/ 433388 h 442913"/>
                  <a:gd name="connsiteX3" fmla="*/ 59532 w 497682"/>
                  <a:gd name="connsiteY3" fmla="*/ 319088 h 442913"/>
                  <a:gd name="connsiteX4" fmla="*/ 83344 w 497682"/>
                  <a:gd name="connsiteY4" fmla="*/ 383381 h 442913"/>
                  <a:gd name="connsiteX5" fmla="*/ 109538 w 497682"/>
                  <a:gd name="connsiteY5" fmla="*/ 350044 h 442913"/>
                  <a:gd name="connsiteX6" fmla="*/ 121444 w 497682"/>
                  <a:gd name="connsiteY6" fmla="*/ 209550 h 442913"/>
                  <a:gd name="connsiteX7" fmla="*/ 166688 w 497682"/>
                  <a:gd name="connsiteY7" fmla="*/ 307181 h 442913"/>
                  <a:gd name="connsiteX8" fmla="*/ 178594 w 497682"/>
                  <a:gd name="connsiteY8" fmla="*/ 169069 h 442913"/>
                  <a:gd name="connsiteX9" fmla="*/ 200025 w 497682"/>
                  <a:gd name="connsiteY9" fmla="*/ 269081 h 442913"/>
                  <a:gd name="connsiteX10" fmla="*/ 223838 w 497682"/>
                  <a:gd name="connsiteY10" fmla="*/ 300038 h 442913"/>
                  <a:gd name="connsiteX11" fmla="*/ 245269 w 497682"/>
                  <a:gd name="connsiteY11" fmla="*/ 197644 h 442913"/>
                  <a:gd name="connsiteX12" fmla="*/ 266700 w 497682"/>
                  <a:gd name="connsiteY12" fmla="*/ 221456 h 442913"/>
                  <a:gd name="connsiteX13" fmla="*/ 297657 w 497682"/>
                  <a:gd name="connsiteY13" fmla="*/ 352425 h 442913"/>
                  <a:gd name="connsiteX14" fmla="*/ 316707 w 497682"/>
                  <a:gd name="connsiteY14" fmla="*/ 0 h 442913"/>
                  <a:gd name="connsiteX15" fmla="*/ 345282 w 497682"/>
                  <a:gd name="connsiteY15" fmla="*/ 361950 h 442913"/>
                  <a:gd name="connsiteX16" fmla="*/ 359569 w 497682"/>
                  <a:gd name="connsiteY16" fmla="*/ 442913 h 442913"/>
                  <a:gd name="connsiteX17" fmla="*/ 383382 w 497682"/>
                  <a:gd name="connsiteY17" fmla="*/ 369094 h 442913"/>
                  <a:gd name="connsiteX18" fmla="*/ 400050 w 497682"/>
                  <a:gd name="connsiteY18" fmla="*/ 157163 h 442913"/>
                  <a:gd name="connsiteX19" fmla="*/ 419100 w 497682"/>
                  <a:gd name="connsiteY19" fmla="*/ 416719 h 442913"/>
                  <a:gd name="connsiteX20" fmla="*/ 461963 w 497682"/>
                  <a:gd name="connsiteY20" fmla="*/ 302419 h 442913"/>
                  <a:gd name="connsiteX21" fmla="*/ 497682 w 497682"/>
                  <a:gd name="connsiteY21" fmla="*/ 14288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7682" h="442913">
                    <a:moveTo>
                      <a:pt x="0" y="230981"/>
                    </a:moveTo>
                    <a:lnTo>
                      <a:pt x="19050" y="431006"/>
                    </a:lnTo>
                    <a:lnTo>
                      <a:pt x="42863" y="433388"/>
                    </a:lnTo>
                    <a:lnTo>
                      <a:pt x="59532" y="319088"/>
                    </a:lnTo>
                    <a:lnTo>
                      <a:pt x="83344" y="383381"/>
                    </a:lnTo>
                    <a:lnTo>
                      <a:pt x="109538" y="350044"/>
                    </a:lnTo>
                    <a:lnTo>
                      <a:pt x="121444" y="209550"/>
                    </a:lnTo>
                    <a:lnTo>
                      <a:pt x="166688" y="307181"/>
                    </a:lnTo>
                    <a:lnTo>
                      <a:pt x="178594" y="169069"/>
                    </a:lnTo>
                    <a:lnTo>
                      <a:pt x="200025" y="269081"/>
                    </a:lnTo>
                    <a:lnTo>
                      <a:pt x="223838" y="300038"/>
                    </a:lnTo>
                    <a:lnTo>
                      <a:pt x="245269" y="197644"/>
                    </a:lnTo>
                    <a:lnTo>
                      <a:pt x="266700" y="221456"/>
                    </a:lnTo>
                    <a:lnTo>
                      <a:pt x="297657" y="352425"/>
                    </a:lnTo>
                    <a:lnTo>
                      <a:pt x="316707" y="0"/>
                    </a:lnTo>
                    <a:lnTo>
                      <a:pt x="345282" y="361950"/>
                    </a:lnTo>
                    <a:lnTo>
                      <a:pt x="359569" y="442913"/>
                    </a:lnTo>
                    <a:lnTo>
                      <a:pt x="383382" y="369094"/>
                    </a:lnTo>
                    <a:lnTo>
                      <a:pt x="400050" y="157163"/>
                    </a:lnTo>
                    <a:lnTo>
                      <a:pt x="419100" y="416719"/>
                    </a:lnTo>
                    <a:lnTo>
                      <a:pt x="461963" y="302419"/>
                    </a:lnTo>
                    <a:lnTo>
                      <a:pt x="497682" y="14288"/>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2" name="Freeform 51"/>
              <p:cNvSpPr/>
              <p:nvPr/>
            </p:nvSpPr>
            <p:spPr>
              <a:xfrm>
                <a:off x="4833938" y="4424363"/>
                <a:ext cx="414337" cy="488156"/>
              </a:xfrm>
              <a:custGeom>
                <a:avLst/>
                <a:gdLst>
                  <a:gd name="connsiteX0" fmla="*/ 0 w 414337"/>
                  <a:gd name="connsiteY0" fmla="*/ 0 h 488156"/>
                  <a:gd name="connsiteX1" fmla="*/ 14287 w 414337"/>
                  <a:gd name="connsiteY1" fmla="*/ 323850 h 488156"/>
                  <a:gd name="connsiteX2" fmla="*/ 38100 w 414337"/>
                  <a:gd name="connsiteY2" fmla="*/ 361950 h 488156"/>
                  <a:gd name="connsiteX3" fmla="*/ 57150 w 414337"/>
                  <a:gd name="connsiteY3" fmla="*/ 307181 h 488156"/>
                  <a:gd name="connsiteX4" fmla="*/ 80962 w 414337"/>
                  <a:gd name="connsiteY4" fmla="*/ 488156 h 488156"/>
                  <a:gd name="connsiteX5" fmla="*/ 100012 w 414337"/>
                  <a:gd name="connsiteY5" fmla="*/ 395287 h 488156"/>
                  <a:gd name="connsiteX6" fmla="*/ 114300 w 414337"/>
                  <a:gd name="connsiteY6" fmla="*/ 457200 h 488156"/>
                  <a:gd name="connsiteX7" fmla="*/ 135731 w 414337"/>
                  <a:gd name="connsiteY7" fmla="*/ 395287 h 488156"/>
                  <a:gd name="connsiteX8" fmla="*/ 169068 w 414337"/>
                  <a:gd name="connsiteY8" fmla="*/ 385762 h 488156"/>
                  <a:gd name="connsiteX9" fmla="*/ 200025 w 414337"/>
                  <a:gd name="connsiteY9" fmla="*/ 140493 h 488156"/>
                  <a:gd name="connsiteX10" fmla="*/ 214312 w 414337"/>
                  <a:gd name="connsiteY10" fmla="*/ 390525 h 488156"/>
                  <a:gd name="connsiteX11" fmla="*/ 238125 w 414337"/>
                  <a:gd name="connsiteY11" fmla="*/ 138112 h 488156"/>
                  <a:gd name="connsiteX12" fmla="*/ 257175 w 414337"/>
                  <a:gd name="connsiteY12" fmla="*/ 30956 h 488156"/>
                  <a:gd name="connsiteX13" fmla="*/ 276225 w 414337"/>
                  <a:gd name="connsiteY13" fmla="*/ 230981 h 488156"/>
                  <a:gd name="connsiteX14" fmla="*/ 297656 w 414337"/>
                  <a:gd name="connsiteY14" fmla="*/ 273843 h 488156"/>
                  <a:gd name="connsiteX15" fmla="*/ 316706 w 414337"/>
                  <a:gd name="connsiteY15" fmla="*/ 4762 h 488156"/>
                  <a:gd name="connsiteX16" fmla="*/ 335756 w 414337"/>
                  <a:gd name="connsiteY16" fmla="*/ 45243 h 488156"/>
                  <a:gd name="connsiteX17" fmla="*/ 359568 w 414337"/>
                  <a:gd name="connsiteY17" fmla="*/ 57150 h 488156"/>
                  <a:gd name="connsiteX18" fmla="*/ 373856 w 414337"/>
                  <a:gd name="connsiteY18" fmla="*/ 445293 h 488156"/>
                  <a:gd name="connsiteX19" fmla="*/ 392906 w 414337"/>
                  <a:gd name="connsiteY19" fmla="*/ 92868 h 488156"/>
                  <a:gd name="connsiteX20" fmla="*/ 397668 w 414337"/>
                  <a:gd name="connsiteY20" fmla="*/ 76200 h 488156"/>
                  <a:gd name="connsiteX21" fmla="*/ 390525 w 414337"/>
                  <a:gd name="connsiteY21" fmla="*/ 23812 h 488156"/>
                  <a:gd name="connsiteX22" fmla="*/ 414337 w 414337"/>
                  <a:gd name="connsiteY22" fmla="*/ 119062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4337" h="488156">
                    <a:moveTo>
                      <a:pt x="0" y="0"/>
                    </a:moveTo>
                    <a:lnTo>
                      <a:pt x="14287" y="323850"/>
                    </a:lnTo>
                    <a:lnTo>
                      <a:pt x="38100" y="361950"/>
                    </a:lnTo>
                    <a:lnTo>
                      <a:pt x="57150" y="307181"/>
                    </a:lnTo>
                    <a:lnTo>
                      <a:pt x="80962" y="488156"/>
                    </a:lnTo>
                    <a:lnTo>
                      <a:pt x="100012" y="395287"/>
                    </a:lnTo>
                    <a:lnTo>
                      <a:pt x="114300" y="457200"/>
                    </a:lnTo>
                    <a:lnTo>
                      <a:pt x="135731" y="395287"/>
                    </a:lnTo>
                    <a:lnTo>
                      <a:pt x="169068" y="385762"/>
                    </a:lnTo>
                    <a:lnTo>
                      <a:pt x="200025" y="140493"/>
                    </a:lnTo>
                    <a:lnTo>
                      <a:pt x="214312" y="390525"/>
                    </a:lnTo>
                    <a:lnTo>
                      <a:pt x="238125" y="138112"/>
                    </a:lnTo>
                    <a:lnTo>
                      <a:pt x="257175" y="30956"/>
                    </a:lnTo>
                    <a:lnTo>
                      <a:pt x="276225" y="230981"/>
                    </a:lnTo>
                    <a:lnTo>
                      <a:pt x="297656" y="273843"/>
                    </a:lnTo>
                    <a:lnTo>
                      <a:pt x="316706" y="4762"/>
                    </a:lnTo>
                    <a:lnTo>
                      <a:pt x="335756" y="45243"/>
                    </a:lnTo>
                    <a:lnTo>
                      <a:pt x="359568" y="57150"/>
                    </a:lnTo>
                    <a:lnTo>
                      <a:pt x="373856" y="445293"/>
                    </a:lnTo>
                    <a:lnTo>
                      <a:pt x="392906" y="92868"/>
                    </a:lnTo>
                    <a:lnTo>
                      <a:pt x="397668" y="76200"/>
                    </a:lnTo>
                    <a:lnTo>
                      <a:pt x="390525" y="23812"/>
                    </a:lnTo>
                    <a:lnTo>
                      <a:pt x="414337" y="119062"/>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52"/>
              <p:cNvSpPr/>
              <p:nvPr/>
            </p:nvSpPr>
            <p:spPr>
              <a:xfrm>
                <a:off x="5276850" y="4093369"/>
                <a:ext cx="1028700" cy="876300"/>
              </a:xfrm>
              <a:custGeom>
                <a:avLst/>
                <a:gdLst>
                  <a:gd name="connsiteX0" fmla="*/ 0 w 1028700"/>
                  <a:gd name="connsiteY0" fmla="*/ 876300 h 876300"/>
                  <a:gd name="connsiteX1" fmla="*/ 57150 w 1028700"/>
                  <a:gd name="connsiteY1" fmla="*/ 785812 h 876300"/>
                  <a:gd name="connsiteX2" fmla="*/ 90488 w 1028700"/>
                  <a:gd name="connsiteY2" fmla="*/ 340519 h 876300"/>
                  <a:gd name="connsiteX3" fmla="*/ 104775 w 1028700"/>
                  <a:gd name="connsiteY3" fmla="*/ 531019 h 876300"/>
                  <a:gd name="connsiteX4" fmla="*/ 126206 w 1028700"/>
                  <a:gd name="connsiteY4" fmla="*/ 402431 h 876300"/>
                  <a:gd name="connsiteX5" fmla="*/ 145256 w 1028700"/>
                  <a:gd name="connsiteY5" fmla="*/ 457200 h 876300"/>
                  <a:gd name="connsiteX6" fmla="*/ 178594 w 1028700"/>
                  <a:gd name="connsiteY6" fmla="*/ 461962 h 876300"/>
                  <a:gd name="connsiteX7" fmla="*/ 188119 w 1028700"/>
                  <a:gd name="connsiteY7" fmla="*/ 526256 h 876300"/>
                  <a:gd name="connsiteX8" fmla="*/ 226219 w 1028700"/>
                  <a:gd name="connsiteY8" fmla="*/ 407194 h 876300"/>
                  <a:gd name="connsiteX9" fmla="*/ 240506 w 1028700"/>
                  <a:gd name="connsiteY9" fmla="*/ 207169 h 876300"/>
                  <a:gd name="connsiteX10" fmla="*/ 269081 w 1028700"/>
                  <a:gd name="connsiteY10" fmla="*/ 230981 h 876300"/>
                  <a:gd name="connsiteX11" fmla="*/ 288131 w 1028700"/>
                  <a:gd name="connsiteY11" fmla="*/ 0 h 876300"/>
                  <a:gd name="connsiteX12" fmla="*/ 292894 w 1028700"/>
                  <a:gd name="connsiteY12" fmla="*/ 278606 h 876300"/>
                  <a:gd name="connsiteX13" fmla="*/ 304800 w 1028700"/>
                  <a:gd name="connsiteY13" fmla="*/ 457200 h 876300"/>
                  <a:gd name="connsiteX14" fmla="*/ 321469 w 1028700"/>
                  <a:gd name="connsiteY14" fmla="*/ 188119 h 876300"/>
                  <a:gd name="connsiteX15" fmla="*/ 340519 w 1028700"/>
                  <a:gd name="connsiteY15" fmla="*/ 369094 h 876300"/>
                  <a:gd name="connsiteX16" fmla="*/ 381000 w 1028700"/>
                  <a:gd name="connsiteY16" fmla="*/ 440531 h 876300"/>
                  <a:gd name="connsiteX17" fmla="*/ 402431 w 1028700"/>
                  <a:gd name="connsiteY17" fmla="*/ 526256 h 876300"/>
                  <a:gd name="connsiteX18" fmla="*/ 438150 w 1028700"/>
                  <a:gd name="connsiteY18" fmla="*/ 283369 h 876300"/>
                  <a:gd name="connsiteX19" fmla="*/ 488156 w 1028700"/>
                  <a:gd name="connsiteY19" fmla="*/ 328612 h 876300"/>
                  <a:gd name="connsiteX20" fmla="*/ 504825 w 1028700"/>
                  <a:gd name="connsiteY20" fmla="*/ 176212 h 876300"/>
                  <a:gd name="connsiteX21" fmla="*/ 526256 w 1028700"/>
                  <a:gd name="connsiteY21" fmla="*/ 195262 h 876300"/>
                  <a:gd name="connsiteX22" fmla="*/ 540544 w 1028700"/>
                  <a:gd name="connsiteY22" fmla="*/ 681037 h 876300"/>
                  <a:gd name="connsiteX23" fmla="*/ 559594 w 1028700"/>
                  <a:gd name="connsiteY23" fmla="*/ 223837 h 876300"/>
                  <a:gd name="connsiteX24" fmla="*/ 581025 w 1028700"/>
                  <a:gd name="connsiteY24" fmla="*/ 466725 h 876300"/>
                  <a:gd name="connsiteX25" fmla="*/ 597694 w 1028700"/>
                  <a:gd name="connsiteY25" fmla="*/ 64294 h 876300"/>
                  <a:gd name="connsiteX26" fmla="*/ 621506 w 1028700"/>
                  <a:gd name="connsiteY26" fmla="*/ 509587 h 876300"/>
                  <a:gd name="connsiteX27" fmla="*/ 631031 w 1028700"/>
                  <a:gd name="connsiteY27" fmla="*/ 419100 h 876300"/>
                  <a:gd name="connsiteX28" fmla="*/ 640556 w 1028700"/>
                  <a:gd name="connsiteY28" fmla="*/ 366712 h 876300"/>
                  <a:gd name="connsiteX29" fmla="*/ 659606 w 1028700"/>
                  <a:gd name="connsiteY29" fmla="*/ 347662 h 876300"/>
                  <a:gd name="connsiteX30" fmla="*/ 678656 w 1028700"/>
                  <a:gd name="connsiteY30" fmla="*/ 576262 h 876300"/>
                  <a:gd name="connsiteX31" fmla="*/ 697706 w 1028700"/>
                  <a:gd name="connsiteY31" fmla="*/ 159544 h 876300"/>
                  <a:gd name="connsiteX32" fmla="*/ 719138 w 1028700"/>
                  <a:gd name="connsiteY32" fmla="*/ 623887 h 876300"/>
                  <a:gd name="connsiteX33" fmla="*/ 735806 w 1028700"/>
                  <a:gd name="connsiteY33" fmla="*/ 421481 h 876300"/>
                  <a:gd name="connsiteX34" fmla="*/ 781050 w 1028700"/>
                  <a:gd name="connsiteY34" fmla="*/ 271462 h 876300"/>
                  <a:gd name="connsiteX35" fmla="*/ 792956 w 1028700"/>
                  <a:gd name="connsiteY35" fmla="*/ 342900 h 876300"/>
                  <a:gd name="connsiteX36" fmla="*/ 812006 w 1028700"/>
                  <a:gd name="connsiteY36" fmla="*/ 164306 h 876300"/>
                  <a:gd name="connsiteX37" fmla="*/ 838200 w 1028700"/>
                  <a:gd name="connsiteY37" fmla="*/ 228600 h 876300"/>
                  <a:gd name="connsiteX38" fmla="*/ 862013 w 1028700"/>
                  <a:gd name="connsiteY38" fmla="*/ 180975 h 876300"/>
                  <a:gd name="connsiteX39" fmla="*/ 873919 w 1028700"/>
                  <a:gd name="connsiteY39" fmla="*/ 66675 h 876300"/>
                  <a:gd name="connsiteX40" fmla="*/ 895350 w 1028700"/>
                  <a:gd name="connsiteY40" fmla="*/ 164306 h 876300"/>
                  <a:gd name="connsiteX41" fmla="*/ 914400 w 1028700"/>
                  <a:gd name="connsiteY41" fmla="*/ 202406 h 876300"/>
                  <a:gd name="connsiteX42" fmla="*/ 931069 w 1028700"/>
                  <a:gd name="connsiteY42" fmla="*/ 602456 h 876300"/>
                  <a:gd name="connsiteX43" fmla="*/ 954881 w 1028700"/>
                  <a:gd name="connsiteY43" fmla="*/ 92869 h 876300"/>
                  <a:gd name="connsiteX44" fmla="*/ 973931 w 1028700"/>
                  <a:gd name="connsiteY44" fmla="*/ 4762 h 876300"/>
                  <a:gd name="connsiteX45" fmla="*/ 1028700 w 1028700"/>
                  <a:gd name="connsiteY45" fmla="*/ 545306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28700" h="876300">
                    <a:moveTo>
                      <a:pt x="0" y="876300"/>
                    </a:moveTo>
                    <a:lnTo>
                      <a:pt x="57150" y="785812"/>
                    </a:lnTo>
                    <a:lnTo>
                      <a:pt x="90488" y="340519"/>
                    </a:lnTo>
                    <a:lnTo>
                      <a:pt x="104775" y="531019"/>
                    </a:lnTo>
                    <a:lnTo>
                      <a:pt x="126206" y="402431"/>
                    </a:lnTo>
                    <a:lnTo>
                      <a:pt x="145256" y="457200"/>
                    </a:lnTo>
                    <a:lnTo>
                      <a:pt x="178594" y="461962"/>
                    </a:lnTo>
                    <a:lnTo>
                      <a:pt x="188119" y="526256"/>
                    </a:lnTo>
                    <a:lnTo>
                      <a:pt x="226219" y="407194"/>
                    </a:lnTo>
                    <a:lnTo>
                      <a:pt x="240506" y="207169"/>
                    </a:lnTo>
                    <a:lnTo>
                      <a:pt x="269081" y="230981"/>
                    </a:lnTo>
                    <a:lnTo>
                      <a:pt x="288131" y="0"/>
                    </a:lnTo>
                    <a:cubicBezTo>
                      <a:pt x="289719" y="92869"/>
                      <a:pt x="291306" y="185737"/>
                      <a:pt x="292894" y="278606"/>
                    </a:cubicBezTo>
                    <a:lnTo>
                      <a:pt x="304800" y="457200"/>
                    </a:lnTo>
                    <a:lnTo>
                      <a:pt x="321469" y="188119"/>
                    </a:lnTo>
                    <a:lnTo>
                      <a:pt x="340519" y="369094"/>
                    </a:lnTo>
                    <a:lnTo>
                      <a:pt x="381000" y="440531"/>
                    </a:lnTo>
                    <a:lnTo>
                      <a:pt x="402431" y="526256"/>
                    </a:lnTo>
                    <a:lnTo>
                      <a:pt x="438150" y="283369"/>
                    </a:lnTo>
                    <a:lnTo>
                      <a:pt x="488156" y="328612"/>
                    </a:lnTo>
                    <a:lnTo>
                      <a:pt x="504825" y="176212"/>
                    </a:lnTo>
                    <a:lnTo>
                      <a:pt x="526256" y="195262"/>
                    </a:lnTo>
                    <a:lnTo>
                      <a:pt x="540544" y="681037"/>
                    </a:lnTo>
                    <a:lnTo>
                      <a:pt x="559594" y="223837"/>
                    </a:lnTo>
                    <a:lnTo>
                      <a:pt x="581025" y="466725"/>
                    </a:lnTo>
                    <a:lnTo>
                      <a:pt x="597694" y="64294"/>
                    </a:lnTo>
                    <a:lnTo>
                      <a:pt x="621506" y="509587"/>
                    </a:lnTo>
                    <a:lnTo>
                      <a:pt x="631031" y="419100"/>
                    </a:lnTo>
                    <a:lnTo>
                      <a:pt x="640556" y="366712"/>
                    </a:lnTo>
                    <a:lnTo>
                      <a:pt x="659606" y="347662"/>
                    </a:lnTo>
                    <a:lnTo>
                      <a:pt x="678656" y="576262"/>
                    </a:lnTo>
                    <a:lnTo>
                      <a:pt x="697706" y="159544"/>
                    </a:lnTo>
                    <a:lnTo>
                      <a:pt x="719138" y="623887"/>
                    </a:lnTo>
                    <a:lnTo>
                      <a:pt x="735806" y="421481"/>
                    </a:lnTo>
                    <a:lnTo>
                      <a:pt x="781050" y="271462"/>
                    </a:lnTo>
                    <a:lnTo>
                      <a:pt x="792956" y="342900"/>
                    </a:lnTo>
                    <a:lnTo>
                      <a:pt x="812006" y="164306"/>
                    </a:lnTo>
                    <a:lnTo>
                      <a:pt x="838200" y="228600"/>
                    </a:lnTo>
                    <a:lnTo>
                      <a:pt x="862013" y="180975"/>
                    </a:lnTo>
                    <a:lnTo>
                      <a:pt x="873919" y="66675"/>
                    </a:lnTo>
                    <a:lnTo>
                      <a:pt x="895350" y="164306"/>
                    </a:lnTo>
                    <a:lnTo>
                      <a:pt x="914400" y="202406"/>
                    </a:lnTo>
                    <a:lnTo>
                      <a:pt x="931069" y="602456"/>
                    </a:lnTo>
                    <a:lnTo>
                      <a:pt x="954881" y="92869"/>
                    </a:lnTo>
                    <a:lnTo>
                      <a:pt x="973931" y="4762"/>
                    </a:lnTo>
                    <a:lnTo>
                      <a:pt x="1028700" y="545306"/>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4" name="Freeform 53"/>
              <p:cNvSpPr/>
              <p:nvPr/>
            </p:nvSpPr>
            <p:spPr>
              <a:xfrm>
                <a:off x="6369025" y="2623163"/>
                <a:ext cx="946175" cy="2128893"/>
              </a:xfrm>
              <a:custGeom>
                <a:avLst/>
                <a:gdLst>
                  <a:gd name="connsiteX0" fmla="*/ 0 w 946175"/>
                  <a:gd name="connsiteY0" fmla="*/ 2128893 h 2128893"/>
                  <a:gd name="connsiteX1" fmla="*/ 14122 w 946175"/>
                  <a:gd name="connsiteY1" fmla="*/ 1676988 h 2128893"/>
                  <a:gd name="connsiteX2" fmla="*/ 52958 w 946175"/>
                  <a:gd name="connsiteY2" fmla="*/ 1885288 h 2128893"/>
                  <a:gd name="connsiteX3" fmla="*/ 74141 w 946175"/>
                  <a:gd name="connsiteY3" fmla="*/ 1016784 h 2128893"/>
                  <a:gd name="connsiteX4" fmla="*/ 98855 w 946175"/>
                  <a:gd name="connsiteY4" fmla="*/ 1242737 h 2128893"/>
                  <a:gd name="connsiteX5" fmla="*/ 112977 w 946175"/>
                  <a:gd name="connsiteY5" fmla="*/ 1306286 h 2128893"/>
                  <a:gd name="connsiteX6" fmla="*/ 137690 w 946175"/>
                  <a:gd name="connsiteY6" fmla="*/ 1006193 h 2128893"/>
                  <a:gd name="connsiteX7" fmla="*/ 158873 w 946175"/>
                  <a:gd name="connsiteY7" fmla="*/ 1179188 h 2128893"/>
                  <a:gd name="connsiteX8" fmla="*/ 180056 w 946175"/>
                  <a:gd name="connsiteY8" fmla="*/ 985010 h 2128893"/>
                  <a:gd name="connsiteX9" fmla="*/ 215361 w 946175"/>
                  <a:gd name="connsiteY9" fmla="*/ 1203901 h 2128893"/>
                  <a:gd name="connsiteX10" fmla="*/ 233014 w 946175"/>
                  <a:gd name="connsiteY10" fmla="*/ 575472 h 2128893"/>
                  <a:gd name="connsiteX11" fmla="*/ 250666 w 946175"/>
                  <a:gd name="connsiteY11" fmla="*/ 1228615 h 2128893"/>
                  <a:gd name="connsiteX12" fmla="*/ 282441 w 946175"/>
                  <a:gd name="connsiteY12" fmla="*/ 1239206 h 2128893"/>
                  <a:gd name="connsiteX13" fmla="*/ 310685 w 946175"/>
                  <a:gd name="connsiteY13" fmla="*/ 755527 h 2128893"/>
                  <a:gd name="connsiteX14" fmla="*/ 335398 w 946175"/>
                  <a:gd name="connsiteY14" fmla="*/ 864973 h 2128893"/>
                  <a:gd name="connsiteX15" fmla="*/ 353051 w 946175"/>
                  <a:gd name="connsiteY15" fmla="*/ 751997 h 2128893"/>
                  <a:gd name="connsiteX16" fmla="*/ 370703 w 946175"/>
                  <a:gd name="connsiteY16" fmla="*/ 953235 h 2128893"/>
                  <a:gd name="connsiteX17" fmla="*/ 395417 w 946175"/>
                  <a:gd name="connsiteY17" fmla="*/ 522514 h 2128893"/>
                  <a:gd name="connsiteX18" fmla="*/ 430722 w 946175"/>
                  <a:gd name="connsiteY18" fmla="*/ 1235676 h 2128893"/>
                  <a:gd name="connsiteX19" fmla="*/ 448374 w 946175"/>
                  <a:gd name="connsiteY19" fmla="*/ 808485 h 2128893"/>
                  <a:gd name="connsiteX20" fmla="*/ 473088 w 946175"/>
                  <a:gd name="connsiteY20" fmla="*/ 1147413 h 2128893"/>
                  <a:gd name="connsiteX21" fmla="*/ 490740 w 946175"/>
                  <a:gd name="connsiteY21" fmla="*/ 850851 h 2128893"/>
                  <a:gd name="connsiteX22" fmla="*/ 504862 w 946175"/>
                  <a:gd name="connsiteY22" fmla="*/ 988540 h 2128893"/>
                  <a:gd name="connsiteX23" fmla="*/ 526045 w 946175"/>
                  <a:gd name="connsiteY23" fmla="*/ 790832 h 2128893"/>
                  <a:gd name="connsiteX24" fmla="*/ 543698 w 946175"/>
                  <a:gd name="connsiteY24" fmla="*/ 706100 h 2128893"/>
                  <a:gd name="connsiteX25" fmla="*/ 586064 w 946175"/>
                  <a:gd name="connsiteY25" fmla="*/ 1101517 h 2128893"/>
                  <a:gd name="connsiteX26" fmla="*/ 610777 w 946175"/>
                  <a:gd name="connsiteY26" fmla="*/ 649612 h 2128893"/>
                  <a:gd name="connsiteX27" fmla="*/ 628430 w 946175"/>
                  <a:gd name="connsiteY27" fmla="*/ 1080334 h 2128893"/>
                  <a:gd name="connsiteX28" fmla="*/ 653143 w 946175"/>
                  <a:gd name="connsiteY28" fmla="*/ 1009723 h 2128893"/>
                  <a:gd name="connsiteX29" fmla="*/ 667265 w 946175"/>
                  <a:gd name="connsiteY29" fmla="*/ 180056 h 2128893"/>
                  <a:gd name="connsiteX30" fmla="*/ 688448 w 946175"/>
                  <a:gd name="connsiteY30" fmla="*/ 773180 h 2128893"/>
                  <a:gd name="connsiteX31" fmla="*/ 709631 w 946175"/>
                  <a:gd name="connsiteY31" fmla="*/ 427191 h 2128893"/>
                  <a:gd name="connsiteX32" fmla="*/ 727284 w 946175"/>
                  <a:gd name="connsiteY32" fmla="*/ 511923 h 2128893"/>
                  <a:gd name="connsiteX33" fmla="*/ 744936 w 946175"/>
                  <a:gd name="connsiteY33" fmla="*/ 169464 h 2128893"/>
                  <a:gd name="connsiteX34" fmla="*/ 766119 w 946175"/>
                  <a:gd name="connsiteY34" fmla="*/ 695509 h 2128893"/>
                  <a:gd name="connsiteX35" fmla="*/ 776711 w 946175"/>
                  <a:gd name="connsiteY35" fmla="*/ 444843 h 2128893"/>
                  <a:gd name="connsiteX36" fmla="*/ 819077 w 946175"/>
                  <a:gd name="connsiteY36" fmla="*/ 349520 h 2128893"/>
                  <a:gd name="connsiteX37" fmla="*/ 840260 w 946175"/>
                  <a:gd name="connsiteY37" fmla="*/ 571941 h 2128893"/>
                  <a:gd name="connsiteX38" fmla="*/ 864973 w 946175"/>
                  <a:gd name="connsiteY38" fmla="*/ 0 h 2128893"/>
                  <a:gd name="connsiteX39" fmla="*/ 886156 w 946175"/>
                  <a:gd name="connsiteY39" fmla="*/ 307154 h 2128893"/>
                  <a:gd name="connsiteX40" fmla="*/ 903809 w 946175"/>
                  <a:gd name="connsiteY40" fmla="*/ 183586 h 2128893"/>
                  <a:gd name="connsiteX41" fmla="*/ 921461 w 946175"/>
                  <a:gd name="connsiteY41" fmla="*/ 377764 h 2128893"/>
                  <a:gd name="connsiteX42" fmla="*/ 946175 w 946175"/>
                  <a:gd name="connsiteY42" fmla="*/ 211830 h 21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46175" h="2128893">
                    <a:moveTo>
                      <a:pt x="0" y="2128893"/>
                    </a:moveTo>
                    <a:lnTo>
                      <a:pt x="14122" y="1676988"/>
                    </a:lnTo>
                    <a:lnTo>
                      <a:pt x="52958" y="1885288"/>
                    </a:lnTo>
                    <a:lnTo>
                      <a:pt x="74141" y="1016784"/>
                    </a:lnTo>
                    <a:lnTo>
                      <a:pt x="98855" y="1242737"/>
                    </a:lnTo>
                    <a:lnTo>
                      <a:pt x="112977" y="1306286"/>
                    </a:lnTo>
                    <a:lnTo>
                      <a:pt x="137690" y="1006193"/>
                    </a:lnTo>
                    <a:lnTo>
                      <a:pt x="158873" y="1179188"/>
                    </a:lnTo>
                    <a:lnTo>
                      <a:pt x="180056" y="985010"/>
                    </a:lnTo>
                    <a:lnTo>
                      <a:pt x="215361" y="1203901"/>
                    </a:lnTo>
                    <a:lnTo>
                      <a:pt x="233014" y="575472"/>
                    </a:lnTo>
                    <a:lnTo>
                      <a:pt x="250666" y="1228615"/>
                    </a:lnTo>
                    <a:lnTo>
                      <a:pt x="282441" y="1239206"/>
                    </a:lnTo>
                    <a:lnTo>
                      <a:pt x="310685" y="755527"/>
                    </a:lnTo>
                    <a:lnTo>
                      <a:pt x="335398" y="864973"/>
                    </a:lnTo>
                    <a:lnTo>
                      <a:pt x="353051" y="751997"/>
                    </a:lnTo>
                    <a:lnTo>
                      <a:pt x="370703" y="953235"/>
                    </a:lnTo>
                    <a:lnTo>
                      <a:pt x="395417" y="522514"/>
                    </a:lnTo>
                    <a:lnTo>
                      <a:pt x="430722" y="1235676"/>
                    </a:lnTo>
                    <a:lnTo>
                      <a:pt x="448374" y="808485"/>
                    </a:lnTo>
                    <a:lnTo>
                      <a:pt x="473088" y="1147413"/>
                    </a:lnTo>
                    <a:lnTo>
                      <a:pt x="490740" y="850851"/>
                    </a:lnTo>
                    <a:lnTo>
                      <a:pt x="504862" y="988540"/>
                    </a:lnTo>
                    <a:lnTo>
                      <a:pt x="526045" y="790832"/>
                    </a:lnTo>
                    <a:lnTo>
                      <a:pt x="543698" y="706100"/>
                    </a:lnTo>
                    <a:lnTo>
                      <a:pt x="586064" y="1101517"/>
                    </a:lnTo>
                    <a:lnTo>
                      <a:pt x="610777" y="649612"/>
                    </a:lnTo>
                    <a:lnTo>
                      <a:pt x="628430" y="1080334"/>
                    </a:lnTo>
                    <a:lnTo>
                      <a:pt x="653143" y="1009723"/>
                    </a:lnTo>
                    <a:lnTo>
                      <a:pt x="667265" y="180056"/>
                    </a:lnTo>
                    <a:lnTo>
                      <a:pt x="688448" y="773180"/>
                    </a:lnTo>
                    <a:lnTo>
                      <a:pt x="709631" y="427191"/>
                    </a:lnTo>
                    <a:lnTo>
                      <a:pt x="727284" y="511923"/>
                    </a:lnTo>
                    <a:lnTo>
                      <a:pt x="744936" y="169464"/>
                    </a:lnTo>
                    <a:lnTo>
                      <a:pt x="766119" y="695509"/>
                    </a:lnTo>
                    <a:lnTo>
                      <a:pt x="776711" y="444843"/>
                    </a:lnTo>
                    <a:lnTo>
                      <a:pt x="819077" y="349520"/>
                    </a:lnTo>
                    <a:lnTo>
                      <a:pt x="840260" y="571941"/>
                    </a:lnTo>
                    <a:lnTo>
                      <a:pt x="864973" y="0"/>
                    </a:lnTo>
                    <a:lnTo>
                      <a:pt x="886156" y="307154"/>
                    </a:lnTo>
                    <a:lnTo>
                      <a:pt x="903809" y="183586"/>
                    </a:lnTo>
                    <a:lnTo>
                      <a:pt x="921461" y="377764"/>
                    </a:lnTo>
                    <a:lnTo>
                      <a:pt x="946175" y="211830"/>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5" name="Freeform 54"/>
              <p:cNvSpPr/>
              <p:nvPr/>
            </p:nvSpPr>
            <p:spPr>
              <a:xfrm>
                <a:off x="7382280" y="2153606"/>
                <a:ext cx="384824" cy="1553421"/>
              </a:xfrm>
              <a:custGeom>
                <a:avLst/>
                <a:gdLst>
                  <a:gd name="connsiteX0" fmla="*/ 0 w 384824"/>
                  <a:gd name="connsiteY0" fmla="*/ 1553421 h 1553421"/>
                  <a:gd name="connsiteX1" fmla="*/ 21183 w 384824"/>
                  <a:gd name="connsiteY1" fmla="*/ 766119 h 1553421"/>
                  <a:gd name="connsiteX2" fmla="*/ 45896 w 384824"/>
                  <a:gd name="connsiteY2" fmla="*/ 536636 h 1553421"/>
                  <a:gd name="connsiteX3" fmla="*/ 67079 w 384824"/>
                  <a:gd name="connsiteY3" fmla="*/ 882626 h 1553421"/>
                  <a:gd name="connsiteX4" fmla="*/ 81201 w 384824"/>
                  <a:gd name="connsiteY4" fmla="*/ 956766 h 1553421"/>
                  <a:gd name="connsiteX5" fmla="*/ 105915 w 384824"/>
                  <a:gd name="connsiteY5" fmla="*/ 529575 h 1553421"/>
                  <a:gd name="connsiteX6" fmla="*/ 127098 w 384824"/>
                  <a:gd name="connsiteY6" fmla="*/ 360111 h 1553421"/>
                  <a:gd name="connsiteX7" fmla="*/ 151811 w 384824"/>
                  <a:gd name="connsiteY7" fmla="*/ 204769 h 1553421"/>
                  <a:gd name="connsiteX8" fmla="*/ 187116 w 384824"/>
                  <a:gd name="connsiteY8" fmla="*/ 28244 h 1553421"/>
                  <a:gd name="connsiteX9" fmla="*/ 215360 w 384824"/>
                  <a:gd name="connsiteY9" fmla="*/ 293032 h 1553421"/>
                  <a:gd name="connsiteX10" fmla="*/ 218891 w 384824"/>
                  <a:gd name="connsiteY10" fmla="*/ 723753 h 1553421"/>
                  <a:gd name="connsiteX11" fmla="*/ 240074 w 384824"/>
                  <a:gd name="connsiteY11" fmla="*/ 374233 h 1553421"/>
                  <a:gd name="connsiteX12" fmla="*/ 278909 w 384824"/>
                  <a:gd name="connsiteY12" fmla="*/ 0 h 1553421"/>
                  <a:gd name="connsiteX13" fmla="*/ 296562 w 384824"/>
                  <a:gd name="connsiteY13" fmla="*/ 441313 h 1553421"/>
                  <a:gd name="connsiteX14" fmla="*/ 317745 w 384824"/>
                  <a:gd name="connsiteY14" fmla="*/ 88263 h 1553421"/>
                  <a:gd name="connsiteX15" fmla="*/ 342458 w 384824"/>
                  <a:gd name="connsiteY15" fmla="*/ 88263 h 1553421"/>
                  <a:gd name="connsiteX16" fmla="*/ 367172 w 384824"/>
                  <a:gd name="connsiteY16" fmla="*/ 141220 h 1553421"/>
                  <a:gd name="connsiteX17" fmla="*/ 384824 w 384824"/>
                  <a:gd name="connsiteY17" fmla="*/ 515453 h 155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4824" h="1553421">
                    <a:moveTo>
                      <a:pt x="0" y="1553421"/>
                    </a:moveTo>
                    <a:lnTo>
                      <a:pt x="21183" y="766119"/>
                    </a:lnTo>
                    <a:lnTo>
                      <a:pt x="45896" y="536636"/>
                    </a:lnTo>
                    <a:lnTo>
                      <a:pt x="67079" y="882626"/>
                    </a:lnTo>
                    <a:lnTo>
                      <a:pt x="81201" y="956766"/>
                    </a:lnTo>
                    <a:lnTo>
                      <a:pt x="105915" y="529575"/>
                    </a:lnTo>
                    <a:lnTo>
                      <a:pt x="127098" y="360111"/>
                    </a:lnTo>
                    <a:lnTo>
                      <a:pt x="151811" y="204769"/>
                    </a:lnTo>
                    <a:lnTo>
                      <a:pt x="187116" y="28244"/>
                    </a:lnTo>
                    <a:lnTo>
                      <a:pt x="215360" y="293032"/>
                    </a:lnTo>
                    <a:lnTo>
                      <a:pt x="218891" y="723753"/>
                    </a:lnTo>
                    <a:lnTo>
                      <a:pt x="240074" y="374233"/>
                    </a:lnTo>
                    <a:lnTo>
                      <a:pt x="278909" y="0"/>
                    </a:lnTo>
                    <a:lnTo>
                      <a:pt x="296562" y="441313"/>
                    </a:lnTo>
                    <a:lnTo>
                      <a:pt x="317745" y="88263"/>
                    </a:lnTo>
                    <a:lnTo>
                      <a:pt x="342458" y="88263"/>
                    </a:lnTo>
                    <a:lnTo>
                      <a:pt x="367172" y="141220"/>
                    </a:lnTo>
                    <a:lnTo>
                      <a:pt x="384824" y="515453"/>
                    </a:lnTo>
                  </a:path>
                </a:pathLst>
              </a:cu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35" name="Freeform 34"/>
            <p:cNvSpPr/>
            <p:nvPr/>
          </p:nvSpPr>
          <p:spPr>
            <a:xfrm>
              <a:off x="1950368" y="2743200"/>
              <a:ext cx="5814104" cy="2177646"/>
            </a:xfrm>
            <a:custGeom>
              <a:avLst/>
              <a:gdLst>
                <a:gd name="connsiteX0" fmla="*/ 0 w 5814104"/>
                <a:gd name="connsiteY0" fmla="*/ 2177646 h 2177646"/>
                <a:gd name="connsiteX1" fmla="*/ 2093077 w 5814104"/>
                <a:gd name="connsiteY1" fmla="*/ 2040222 h 2177646"/>
                <a:gd name="connsiteX2" fmla="*/ 4048730 w 5814104"/>
                <a:gd name="connsiteY2" fmla="*/ 1559237 h 2177646"/>
                <a:gd name="connsiteX3" fmla="*/ 5068841 w 5814104"/>
                <a:gd name="connsiteY3" fmla="*/ 1004254 h 2177646"/>
                <a:gd name="connsiteX4" fmla="*/ 5613253 w 5814104"/>
                <a:gd name="connsiteY4" fmla="*/ 428129 h 2177646"/>
                <a:gd name="connsiteX5" fmla="*/ 5814104 w 5814104"/>
                <a:gd name="connsiteY5" fmla="*/ 0 h 217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4104" h="2177646">
                  <a:moveTo>
                    <a:pt x="0" y="2177646"/>
                  </a:moveTo>
                  <a:cubicBezTo>
                    <a:pt x="709144" y="2160468"/>
                    <a:pt x="1418289" y="2143290"/>
                    <a:pt x="2093077" y="2040222"/>
                  </a:cubicBezTo>
                  <a:cubicBezTo>
                    <a:pt x="2767865" y="1937154"/>
                    <a:pt x="3552769" y="1731898"/>
                    <a:pt x="4048730" y="1559237"/>
                  </a:cubicBezTo>
                  <a:cubicBezTo>
                    <a:pt x="4544691" y="1386576"/>
                    <a:pt x="4808087" y="1192772"/>
                    <a:pt x="5068841" y="1004254"/>
                  </a:cubicBezTo>
                  <a:cubicBezTo>
                    <a:pt x="5329595" y="815736"/>
                    <a:pt x="5489043" y="595505"/>
                    <a:pt x="5613253" y="428129"/>
                  </a:cubicBezTo>
                  <a:cubicBezTo>
                    <a:pt x="5737463" y="260753"/>
                    <a:pt x="5771820" y="38761"/>
                    <a:pt x="581410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TextBox 35"/>
            <p:cNvSpPr txBox="1"/>
            <p:nvPr/>
          </p:nvSpPr>
          <p:spPr>
            <a:xfrm>
              <a:off x="1194862" y="5331424"/>
              <a:ext cx="3639075" cy="307777"/>
            </a:xfrm>
            <a:prstGeom prst="rect">
              <a:avLst/>
            </a:prstGeom>
            <a:noFill/>
          </p:spPr>
          <p:txBody>
            <a:bodyPr wrap="square" rtlCol="0">
              <a:noAutofit/>
            </a:bodyPr>
            <a:lstStyle/>
            <a:p>
              <a:r>
                <a:rPr lang="en-US" sz="800" b="1" dirty="0"/>
                <a:t>FROM</a:t>
              </a:r>
              <a:r>
                <a:rPr lang="en-US" sz="800" dirty="0"/>
                <a:t> “THE SURPRISING POWER OF ONLINE EXPERIMENTS,” SEPTEMBER-OCTOBER 2017, BY RON KOHAVI AND STEFAN THOMKE</a:t>
              </a:r>
            </a:p>
          </p:txBody>
        </p:sp>
        <p:sp>
          <p:nvSpPr>
            <p:cNvPr id="37" name="TextBox 36"/>
            <p:cNvSpPr txBox="1"/>
            <p:nvPr/>
          </p:nvSpPr>
          <p:spPr>
            <a:xfrm>
              <a:off x="6947006" y="5454396"/>
              <a:ext cx="1006419" cy="246221"/>
            </a:xfrm>
            <a:prstGeom prst="rect">
              <a:avLst/>
            </a:prstGeom>
            <a:noFill/>
          </p:spPr>
          <p:txBody>
            <a:bodyPr wrap="square" rtlCol="0">
              <a:noAutofit/>
            </a:bodyPr>
            <a:lstStyle/>
            <a:p>
              <a:pPr algn="r"/>
              <a:r>
                <a:rPr lang="en-US" sz="800" dirty="0"/>
                <a:t>© HBR.ORG</a:t>
              </a:r>
            </a:p>
          </p:txBody>
        </p:sp>
        <p:sp>
          <p:nvSpPr>
            <p:cNvPr id="38" name="TextBox 37"/>
            <p:cNvSpPr txBox="1"/>
            <p:nvPr/>
          </p:nvSpPr>
          <p:spPr>
            <a:xfrm rot="16200000">
              <a:off x="533453" y="3385694"/>
              <a:ext cx="1807542" cy="348245"/>
            </a:xfrm>
            <a:prstGeom prst="rect">
              <a:avLst/>
            </a:prstGeom>
            <a:noFill/>
          </p:spPr>
          <p:txBody>
            <a:bodyPr wrap="none" lIns="0" tIns="0" rIns="0" bIns="0" rtlCol="0" anchor="ctr">
              <a:noAutofit/>
            </a:bodyPr>
            <a:lstStyle/>
            <a:p>
              <a:pPr algn="ctr"/>
              <a:r>
                <a:rPr lang="en-US" sz="1000" b="1" dirty="0"/>
                <a:t>COMPLETED EXPERIMENT</a:t>
              </a:r>
            </a:p>
            <a:p>
              <a:pPr algn="ctr"/>
              <a:r>
                <a:rPr lang="en-US" sz="1000" b="1" dirty="0"/>
                <a:t>TREATMENTS PER WEEK</a:t>
              </a:r>
            </a:p>
          </p:txBody>
        </p:sp>
        <p:sp>
          <p:nvSpPr>
            <p:cNvPr id="40" name="Freeform 39"/>
            <p:cNvSpPr/>
            <p:nvPr/>
          </p:nvSpPr>
          <p:spPr>
            <a:xfrm>
              <a:off x="5943600" y="3766782"/>
              <a:ext cx="409433" cy="348018"/>
            </a:xfrm>
            <a:custGeom>
              <a:avLst/>
              <a:gdLst>
                <a:gd name="connsiteX0" fmla="*/ 0 w 409433"/>
                <a:gd name="connsiteY0" fmla="*/ 0 h 348018"/>
                <a:gd name="connsiteX1" fmla="*/ 286603 w 409433"/>
                <a:gd name="connsiteY1" fmla="*/ 0 h 348018"/>
                <a:gd name="connsiteX2" fmla="*/ 409433 w 409433"/>
                <a:gd name="connsiteY2" fmla="*/ 348018 h 348018"/>
              </a:gdLst>
              <a:ahLst/>
              <a:cxnLst>
                <a:cxn ang="0">
                  <a:pos x="connsiteX0" y="connsiteY0"/>
                </a:cxn>
                <a:cxn ang="0">
                  <a:pos x="connsiteX1" y="connsiteY1"/>
                </a:cxn>
                <a:cxn ang="0">
                  <a:pos x="connsiteX2" y="connsiteY2"/>
                </a:cxn>
              </a:cxnLst>
              <a:rect l="l" t="t" r="r" b="b"/>
              <a:pathLst>
                <a:path w="409433" h="348018">
                  <a:moveTo>
                    <a:pt x="0" y="0"/>
                  </a:moveTo>
                  <a:lnTo>
                    <a:pt x="286603" y="0"/>
                  </a:lnTo>
                  <a:lnTo>
                    <a:pt x="409433" y="348018"/>
                  </a:lnTo>
                </a:path>
              </a:pathLst>
            </a:custGeom>
            <a:noFill/>
            <a:ln w="127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1" name="TextBox 40"/>
            <p:cNvSpPr txBox="1"/>
            <p:nvPr/>
          </p:nvSpPr>
          <p:spPr>
            <a:xfrm>
              <a:off x="1176792" y="1565183"/>
              <a:ext cx="4657184" cy="357049"/>
            </a:xfrm>
            <a:prstGeom prst="rect">
              <a:avLst/>
            </a:prstGeom>
            <a:noFill/>
          </p:spPr>
          <p:txBody>
            <a:bodyPr wrap="square" rtlCol="0">
              <a:noAutofit/>
            </a:bodyPr>
            <a:lstStyle/>
            <a:p>
              <a:r>
                <a:rPr lang="en-US" sz="1600" b="1" dirty="0"/>
                <a:t>The Growth of Experimentation at Bing</a:t>
              </a:r>
              <a:endParaRPr lang="en-US" sz="1600" dirty="0"/>
            </a:p>
          </p:txBody>
        </p:sp>
        <p:sp>
          <p:nvSpPr>
            <p:cNvPr id="39" name="TextBox 38"/>
            <p:cNvSpPr txBox="1"/>
            <p:nvPr/>
          </p:nvSpPr>
          <p:spPr>
            <a:xfrm>
              <a:off x="4779832" y="2572259"/>
              <a:ext cx="1689209" cy="1428197"/>
            </a:xfrm>
            <a:prstGeom prst="rect">
              <a:avLst/>
            </a:prstGeom>
            <a:noFill/>
          </p:spPr>
          <p:txBody>
            <a:bodyPr wrap="square" rtlCol="0">
              <a:noAutofit/>
            </a:bodyPr>
            <a:lstStyle/>
            <a:p>
              <a:r>
                <a:rPr lang="en-US" sz="1000" b="1" dirty="0">
                  <a:solidFill>
                    <a:srgbClr val="FF0000"/>
                  </a:solidFill>
                </a:rPr>
                <a:t>Growth takes off once the experimentation platform allows a user to take part in multiple experiments at the same time, supporting virtually unlimited concurrent tests</a:t>
              </a:r>
              <a:endParaRPr lang="en-US" sz="1000" dirty="0">
                <a:solidFill>
                  <a:srgbClr val="FF0000"/>
                </a:solidFill>
              </a:endParaRPr>
            </a:p>
          </p:txBody>
        </p:sp>
      </p:grpSp>
    </p:spTree>
    <p:extLst>
      <p:ext uri="{BB962C8B-B14F-4D97-AF65-F5344CB8AC3E}">
        <p14:creationId xmlns:p14="http://schemas.microsoft.com/office/powerpoint/2010/main" val="4182529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a:xfrm>
            <a:off x="457200" y="228600"/>
            <a:ext cx="8229600" cy="1143000"/>
          </a:xfrm>
        </p:spPr>
        <p:txBody>
          <a:bodyPr>
            <a:noAutofit/>
          </a:bodyPr>
          <a:lstStyle/>
          <a:p>
            <a:r>
              <a:rPr lang="en-US" dirty="0" err="1"/>
              <a:t>Twyman’s</a:t>
            </a:r>
            <a:r>
              <a:rPr lang="en-US" dirty="0"/>
              <a:t> Law</a:t>
            </a:r>
          </a:p>
        </p:txBody>
      </p:sp>
      <p:sp>
        <p:nvSpPr>
          <p:cNvPr id="4" name="Content Placeholder 3">
            <a:extLst>
              <a:ext uri="{FF2B5EF4-FFF2-40B4-BE49-F238E27FC236}">
                <a16:creationId xmlns:a16="http://schemas.microsoft.com/office/drawing/2014/main" id="{58B34758-703A-4648-B54D-D6A27DC7E7A7}"/>
              </a:ext>
            </a:extLst>
          </p:cNvPr>
          <p:cNvSpPr>
            <a:spLocks noGrp="1"/>
          </p:cNvSpPr>
          <p:nvPr>
            <p:ph idx="1"/>
          </p:nvPr>
        </p:nvSpPr>
        <p:spPr/>
        <p:txBody>
          <a:bodyPr>
            <a:noAutofit/>
          </a:bodyPr>
          <a:lstStyle/>
          <a:p>
            <a:pPr marL="0" indent="0">
              <a:buNone/>
            </a:pPr>
            <a:r>
              <a:rPr lang="en-US" dirty="0"/>
              <a:t>“Any figure that looks interesting or different is usually wrong.”</a:t>
            </a:r>
          </a:p>
        </p:txBody>
      </p:sp>
      <p:sp>
        <p:nvSpPr>
          <p:cNvPr id="8" name="Rectangle 7">
            <a:extLst>
              <a:ext uri="{FF2B5EF4-FFF2-40B4-BE49-F238E27FC236}">
                <a16:creationId xmlns:a16="http://schemas.microsoft.com/office/drawing/2014/main" id="{F825B20E-D634-4F89-9DA8-BF73EA6B9A01}"/>
              </a:ext>
            </a:extLst>
          </p:cNvPr>
          <p:cNvSpPr/>
          <p:nvPr/>
        </p:nvSpPr>
        <p:spPr>
          <a:xfrm>
            <a:off x="457200" y="6517392"/>
            <a:ext cx="8229600" cy="251817"/>
          </a:xfrm>
          <a:prstGeom prst="rect">
            <a:avLst/>
          </a:prstGeom>
          <a:noFill/>
        </p:spPr>
        <p:txBody>
          <a:bodyPr wrap="none" anchor="b">
            <a:noAutofit/>
          </a:bodyPr>
          <a:lstStyle/>
          <a:p>
            <a:pPr algn="r"/>
            <a:r>
              <a:rPr lang="en-US" sz="1000" dirty="0">
                <a:solidFill>
                  <a:schemeClr val="bg1">
                    <a:lumMod val="50000"/>
                  </a:schemeClr>
                </a:solidFill>
              </a:rPr>
              <a:t>R. </a:t>
            </a:r>
            <a:r>
              <a:rPr lang="en-US" sz="1000" dirty="0" err="1">
                <a:solidFill>
                  <a:schemeClr val="bg1">
                    <a:lumMod val="50000"/>
                  </a:schemeClr>
                </a:solidFill>
              </a:rPr>
              <a:t>Kohavi</a:t>
            </a:r>
            <a:r>
              <a:rPr lang="en-US" sz="1000" dirty="0">
                <a:solidFill>
                  <a:schemeClr val="bg1">
                    <a:lumMod val="50000"/>
                  </a:schemeClr>
                </a:solidFill>
              </a:rPr>
              <a:t>, after “The Teaching of Statistics” , A. S. C. Ehrenberg, </a:t>
            </a:r>
            <a:r>
              <a:rPr lang="en-US" sz="1000" i="1" dirty="0">
                <a:solidFill>
                  <a:schemeClr val="bg1">
                    <a:lumMod val="50000"/>
                  </a:schemeClr>
                </a:solidFill>
              </a:rPr>
              <a:t>Journal of the Royal Statistical Society</a:t>
            </a:r>
            <a:r>
              <a:rPr lang="en-US" sz="1000" dirty="0">
                <a:solidFill>
                  <a:schemeClr val="bg1">
                    <a:lumMod val="50000"/>
                  </a:schemeClr>
                </a:solidFill>
              </a:rPr>
              <a:t> (1975), after W. A. Twyman.</a:t>
            </a:r>
          </a:p>
        </p:txBody>
      </p:sp>
    </p:spTree>
    <p:extLst>
      <p:ext uri="{BB962C8B-B14F-4D97-AF65-F5344CB8AC3E}">
        <p14:creationId xmlns:p14="http://schemas.microsoft.com/office/powerpoint/2010/main" val="1184964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lstStyle/>
          <a:p>
            <a:r>
              <a:rPr lang="en-US" dirty="0"/>
              <a:t>A Successful Experiment</a:t>
            </a:r>
          </a:p>
        </p:txBody>
      </p:sp>
      <p:sp>
        <p:nvSpPr>
          <p:cNvPr id="6" name="Content Placeholder 5">
            <a:extLst>
              <a:ext uri="{FF2B5EF4-FFF2-40B4-BE49-F238E27FC236}">
                <a16:creationId xmlns:a16="http://schemas.microsoft.com/office/drawing/2014/main" id="{5811E2A0-E87B-4FC4-9003-530C2CBF2347}"/>
              </a:ext>
            </a:extLst>
          </p:cNvPr>
          <p:cNvSpPr>
            <a:spLocks noGrp="1"/>
          </p:cNvSpPr>
          <p:nvPr>
            <p:ph idx="1"/>
          </p:nvPr>
        </p:nvSpPr>
        <p:spPr>
          <a:xfrm>
            <a:off x="381000" y="1600200"/>
            <a:ext cx="4343400" cy="4469998"/>
          </a:xfrm>
        </p:spPr>
        <p:txBody>
          <a:bodyPr/>
          <a:lstStyle/>
          <a:p>
            <a:pPr>
              <a:spcBef>
                <a:spcPts val="1800"/>
              </a:spcBef>
            </a:pPr>
            <a:r>
              <a:rPr lang="en-US" sz="2200" dirty="0">
                <a:solidFill>
                  <a:srgbClr val="222222"/>
                </a:solidFill>
              </a:rPr>
              <a:t>Bing, 2013: text color on search results page</a:t>
            </a:r>
          </a:p>
          <a:p>
            <a:pPr>
              <a:spcBef>
                <a:spcPts val="1800"/>
              </a:spcBef>
            </a:pPr>
            <a:r>
              <a:rPr lang="en-US" sz="2200" dirty="0">
                <a:solidFill>
                  <a:srgbClr val="222222"/>
                </a:solidFill>
              </a:rPr>
              <a:t>Results unexpectedly positive: </a:t>
            </a:r>
            <a:br>
              <a:rPr lang="en-US" sz="2200" dirty="0">
                <a:solidFill>
                  <a:srgbClr val="222222"/>
                </a:solidFill>
              </a:rPr>
            </a:br>
            <a:r>
              <a:rPr lang="en-US" sz="2200" dirty="0">
                <a:solidFill>
                  <a:srgbClr val="222222"/>
                </a:solidFill>
              </a:rPr>
              <a:t>users succeeding more, and doing so more quickly </a:t>
            </a:r>
          </a:p>
          <a:p>
            <a:pPr>
              <a:spcBef>
                <a:spcPts val="1800"/>
              </a:spcBef>
            </a:pPr>
            <a:r>
              <a:rPr lang="en-US" sz="2200" dirty="0">
                <a:solidFill>
                  <a:srgbClr val="222222"/>
                </a:solidFill>
              </a:rPr>
              <a:t>Viewed with skepticism (Twyman’s!): confirmed with sample of 32 million users</a:t>
            </a:r>
          </a:p>
          <a:p>
            <a:pPr>
              <a:spcBef>
                <a:spcPts val="1800"/>
              </a:spcBef>
            </a:pPr>
            <a:r>
              <a:rPr lang="en-US" sz="2200" dirty="0">
                <a:solidFill>
                  <a:srgbClr val="222222"/>
                </a:solidFill>
              </a:rPr>
              <a:t>Estimated to increase revenue by $10 million annually</a:t>
            </a:r>
            <a:endParaRPr lang="en-US" sz="2200" dirty="0"/>
          </a:p>
        </p:txBody>
      </p:sp>
      <p:sp>
        <p:nvSpPr>
          <p:cNvPr id="8" name="Rectangle 7">
            <a:extLst>
              <a:ext uri="{FF2B5EF4-FFF2-40B4-BE49-F238E27FC236}">
                <a16:creationId xmlns:a16="http://schemas.microsoft.com/office/drawing/2014/main" id="{34EACEB0-BD6C-4BAA-9D2C-0A684A9E6D14}"/>
              </a:ext>
            </a:extLst>
          </p:cNvPr>
          <p:cNvSpPr/>
          <p:nvPr/>
        </p:nvSpPr>
        <p:spPr>
          <a:xfrm>
            <a:off x="474131" y="6070198"/>
            <a:ext cx="8229601" cy="522626"/>
          </a:xfrm>
          <a:prstGeom prst="rect">
            <a:avLst/>
          </a:prstGeom>
          <a:noFill/>
        </p:spPr>
        <p:txBody>
          <a:bodyPr wrap="square">
            <a:noAutofit/>
          </a:bodyPr>
          <a:lstStyle/>
          <a:p>
            <a:pPr defTabSz="457200">
              <a:spcBef>
                <a:spcPts val="1800"/>
              </a:spcBef>
              <a:defRPr/>
            </a:pPr>
            <a:r>
              <a:rPr lang="en-US" sz="2400" b="1" dirty="0"/>
              <a:t>Lesson 1</a:t>
            </a:r>
            <a:r>
              <a:rPr lang="en-US" sz="2400" dirty="0"/>
              <a:t>: surprising results should be replicated</a:t>
            </a:r>
          </a:p>
        </p:txBody>
      </p:sp>
      <p:grpSp>
        <p:nvGrpSpPr>
          <p:cNvPr id="9" name="Group 8" descr="In this graphic, control colors are displayed next to slightly different treatment colors. Could the color change really be correlated with better results?"/>
          <p:cNvGrpSpPr/>
          <p:nvPr/>
        </p:nvGrpSpPr>
        <p:grpSpPr>
          <a:xfrm>
            <a:off x="4889632" y="1578256"/>
            <a:ext cx="4005643" cy="3950072"/>
            <a:chOff x="4889632" y="1578256"/>
            <a:chExt cx="4005643" cy="3950072"/>
          </a:xfrm>
        </p:grpSpPr>
        <p:sp>
          <p:nvSpPr>
            <p:cNvPr id="10" name="Rectangle 9"/>
            <p:cNvSpPr/>
            <p:nvPr/>
          </p:nvSpPr>
          <p:spPr>
            <a:xfrm>
              <a:off x="4981652" y="1916582"/>
              <a:ext cx="1850454" cy="709575"/>
            </a:xfrm>
            <a:prstGeom prst="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p:cNvSpPr/>
            <p:nvPr/>
          </p:nvSpPr>
          <p:spPr>
            <a:xfrm>
              <a:off x="4981652" y="2904134"/>
              <a:ext cx="1850454" cy="709575"/>
            </a:xfrm>
            <a:prstGeom prst="rect">
              <a:avLst/>
            </a:prstGeom>
            <a:solidFill>
              <a:srgbClr val="33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p:cNvSpPr/>
            <p:nvPr/>
          </p:nvSpPr>
          <p:spPr>
            <a:xfrm>
              <a:off x="4981652" y="3906317"/>
              <a:ext cx="1850454" cy="7095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p:cNvSpPr/>
            <p:nvPr/>
          </p:nvSpPr>
          <p:spPr>
            <a:xfrm>
              <a:off x="6824791" y="1916582"/>
              <a:ext cx="1850454" cy="709575"/>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p:cNvSpPr/>
            <p:nvPr/>
          </p:nvSpPr>
          <p:spPr>
            <a:xfrm>
              <a:off x="6824791" y="2904134"/>
              <a:ext cx="1850454" cy="709575"/>
            </a:xfrm>
            <a:prstGeom prst="rect">
              <a:avLst/>
            </a:prstGeom>
            <a:solidFill>
              <a:srgbClr val="00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Rectangle 14"/>
            <p:cNvSpPr/>
            <p:nvPr/>
          </p:nvSpPr>
          <p:spPr>
            <a:xfrm>
              <a:off x="6824791" y="3906317"/>
              <a:ext cx="1850454" cy="70957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6" name="Straight Connector 15"/>
            <p:cNvCxnSpPr/>
            <p:nvPr/>
          </p:nvCxnSpPr>
          <p:spPr>
            <a:xfrm>
              <a:off x="6824791" y="1658721"/>
              <a:ext cx="0" cy="30961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252694" y="1578256"/>
              <a:ext cx="1308371" cy="307777"/>
            </a:xfrm>
            <a:prstGeom prst="rect">
              <a:avLst/>
            </a:prstGeom>
            <a:noFill/>
          </p:spPr>
          <p:txBody>
            <a:bodyPr wrap="none" rtlCol="0">
              <a:noAutofit/>
            </a:bodyPr>
            <a:lstStyle/>
            <a:p>
              <a:pPr algn="ctr"/>
              <a:r>
                <a:rPr lang="en-US" sz="1400" b="1" dirty="0"/>
                <a:t>Control color</a:t>
              </a:r>
            </a:p>
          </p:txBody>
        </p:sp>
        <p:sp>
          <p:nvSpPr>
            <p:cNvPr id="18" name="TextBox 17"/>
            <p:cNvSpPr txBox="1"/>
            <p:nvPr/>
          </p:nvSpPr>
          <p:spPr>
            <a:xfrm>
              <a:off x="6986155" y="1578256"/>
              <a:ext cx="1527727" cy="307777"/>
            </a:xfrm>
            <a:prstGeom prst="rect">
              <a:avLst/>
            </a:prstGeom>
            <a:noFill/>
          </p:spPr>
          <p:txBody>
            <a:bodyPr wrap="none" rtlCol="0">
              <a:noAutofit/>
            </a:bodyPr>
            <a:lstStyle/>
            <a:p>
              <a:pPr algn="ctr"/>
              <a:r>
                <a:rPr lang="en-US" sz="1400" b="1" dirty="0"/>
                <a:t>Treatment color</a:t>
              </a:r>
            </a:p>
          </p:txBody>
        </p:sp>
        <p:sp>
          <p:nvSpPr>
            <p:cNvPr id="19" name="TextBox 18"/>
            <p:cNvSpPr txBox="1"/>
            <p:nvPr/>
          </p:nvSpPr>
          <p:spPr>
            <a:xfrm>
              <a:off x="4889632" y="4974330"/>
              <a:ext cx="3120514" cy="553998"/>
            </a:xfrm>
            <a:prstGeom prst="rect">
              <a:avLst/>
            </a:prstGeom>
            <a:noFill/>
          </p:spPr>
          <p:txBody>
            <a:bodyPr wrap="square" rtlCol="0">
              <a:noAutofit/>
            </a:bodyPr>
            <a:lstStyle/>
            <a:p>
              <a:r>
                <a:rPr lang="en-US" sz="1000" b="1" dirty="0"/>
                <a:t>FROM</a:t>
              </a:r>
              <a:r>
                <a:rPr lang="en-US" sz="1000" dirty="0"/>
                <a:t> “THE SURPRISING POWER OF ONLINE EXPERIMENTS,” SEPTEMBER-OCTOBER 2017, BY RON KOHAVI AND STEFAN THOMKE</a:t>
              </a:r>
            </a:p>
          </p:txBody>
        </p:sp>
        <p:sp>
          <p:nvSpPr>
            <p:cNvPr id="20" name="TextBox 19"/>
            <p:cNvSpPr txBox="1"/>
            <p:nvPr/>
          </p:nvSpPr>
          <p:spPr>
            <a:xfrm>
              <a:off x="7888856" y="5282107"/>
              <a:ext cx="1006419" cy="246221"/>
            </a:xfrm>
            <a:prstGeom prst="rect">
              <a:avLst/>
            </a:prstGeom>
            <a:noFill/>
          </p:spPr>
          <p:txBody>
            <a:bodyPr wrap="square" rtlCol="0">
              <a:noAutofit/>
            </a:bodyPr>
            <a:lstStyle/>
            <a:p>
              <a:r>
                <a:rPr lang="en-US" sz="1000" dirty="0"/>
                <a:t>© HBR.ORG</a:t>
              </a:r>
            </a:p>
          </p:txBody>
        </p:sp>
      </p:grpSp>
    </p:spTree>
    <p:extLst>
      <p:ext uri="{BB962C8B-B14F-4D97-AF65-F5344CB8AC3E}">
        <p14:creationId xmlns:p14="http://schemas.microsoft.com/office/powerpoint/2010/main" val="233391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648200" y="3160173"/>
            <a:ext cx="4055533" cy="2099733"/>
          </a:xfrm>
          <a:prstGeom prst="rect">
            <a:avLst/>
          </a:prstGeom>
          <a:solidFill>
            <a:schemeClr val="accent2">
              <a:lumMod val="20000"/>
              <a:lumOff val="8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endParaRPr lang="en-US" dirty="0"/>
          </a:p>
        </p:txBody>
      </p:sp>
      <p:sp>
        <p:nvSpPr>
          <p:cNvPr id="41" name="Rectangle 40"/>
          <p:cNvSpPr/>
          <p:nvPr/>
        </p:nvSpPr>
        <p:spPr>
          <a:xfrm>
            <a:off x="4680163" y="3202506"/>
            <a:ext cx="1949237" cy="646331"/>
          </a:xfrm>
          <a:prstGeom prst="rect">
            <a:avLst/>
          </a:prstGeom>
        </p:spPr>
        <p:txBody>
          <a:bodyPr wrap="square">
            <a:noAutofit/>
          </a:bodyPr>
          <a:lstStyle/>
          <a:p>
            <a:pPr>
              <a:spcBef>
                <a:spcPts val="600"/>
              </a:spcBef>
            </a:pPr>
            <a:r>
              <a:rPr lang="en-US" sz="2000" b="1" dirty="0"/>
              <a:t>Increase Ad load?</a:t>
            </a:r>
          </a:p>
        </p:txBody>
      </p:sp>
      <p:sp>
        <p:nvSpPr>
          <p:cNvPr id="35" name="Rectangle 34"/>
          <p:cNvSpPr/>
          <p:nvPr/>
        </p:nvSpPr>
        <p:spPr>
          <a:xfrm>
            <a:off x="457199" y="3160173"/>
            <a:ext cx="4021667" cy="2099733"/>
          </a:xfrm>
          <a:prstGeom prst="rect">
            <a:avLst/>
          </a:prstGeom>
          <a:solidFill>
            <a:schemeClr val="accent2">
              <a:lumMod val="20000"/>
              <a:lumOff val="8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spcBef>
                <a:spcPts val="600"/>
              </a:spcBef>
            </a:pPr>
            <a:endParaRPr lang="en-US" dirty="0"/>
          </a:p>
        </p:txBody>
      </p:sp>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a:xfrm>
            <a:off x="457200" y="228600"/>
            <a:ext cx="8229600" cy="1143000"/>
          </a:xfrm>
        </p:spPr>
        <p:txBody>
          <a:bodyPr>
            <a:noAutofit/>
          </a:bodyPr>
          <a:lstStyle/>
          <a:p>
            <a:r>
              <a:rPr lang="en-US" dirty="0"/>
              <a:t>Long-Term vs. Short-Term</a:t>
            </a:r>
          </a:p>
        </p:txBody>
      </p:sp>
      <p:pic>
        <p:nvPicPr>
          <p:cNvPr id="28" name="Picture 27" descr="Screen Shot 2018-06-24 at 2.16.31 PM.png"/>
          <p:cNvPicPr>
            <a:picLocks noChangeAspect="1"/>
          </p:cNvPicPr>
          <p:nvPr/>
        </p:nvPicPr>
        <p:blipFill>
          <a:blip r:embed="rId3"/>
          <a:stretch>
            <a:fillRect/>
          </a:stretch>
        </p:blipFill>
        <p:spPr>
          <a:xfrm>
            <a:off x="379091" y="1524000"/>
            <a:ext cx="8324642" cy="1000114"/>
          </a:xfrm>
          <a:prstGeom prst="rect">
            <a:avLst/>
          </a:prstGeom>
        </p:spPr>
      </p:pic>
      <p:sp>
        <p:nvSpPr>
          <p:cNvPr id="13" name="Rectangle 12"/>
          <p:cNvSpPr/>
          <p:nvPr/>
        </p:nvSpPr>
        <p:spPr>
          <a:xfrm>
            <a:off x="281940" y="1609509"/>
            <a:ext cx="1539009" cy="830997"/>
          </a:xfrm>
          <a:prstGeom prst="rect">
            <a:avLst/>
          </a:prstGeom>
          <a:solidFill>
            <a:schemeClr val="bg1"/>
          </a:solidFill>
        </p:spPr>
        <p:txBody>
          <a:bodyPr wrap="square">
            <a:noAutofit/>
          </a:bodyPr>
          <a:lstStyle/>
          <a:p>
            <a:pPr algn="ctr">
              <a:spcBef>
                <a:spcPts val="600"/>
              </a:spcBef>
            </a:pPr>
            <a:r>
              <a:rPr lang="en-US" sz="2400" dirty="0"/>
              <a:t>Google Revenue</a:t>
            </a:r>
          </a:p>
        </p:txBody>
      </p:sp>
      <p:sp>
        <p:nvSpPr>
          <p:cNvPr id="16" name="Rectangle 15"/>
          <p:cNvSpPr/>
          <p:nvPr/>
        </p:nvSpPr>
        <p:spPr>
          <a:xfrm>
            <a:off x="1519773" y="3812106"/>
            <a:ext cx="1833027" cy="646331"/>
          </a:xfrm>
          <a:prstGeom prst="rect">
            <a:avLst/>
          </a:prstGeom>
        </p:spPr>
        <p:txBody>
          <a:bodyPr wrap="square">
            <a:noAutofit/>
          </a:bodyPr>
          <a:lstStyle/>
          <a:p>
            <a:pPr>
              <a:spcBef>
                <a:spcPts val="600"/>
              </a:spcBef>
            </a:pPr>
            <a:r>
              <a:rPr lang="en-US" sz="2000" i="1" dirty="0"/>
              <a:t>Long-term </a:t>
            </a:r>
            <a:r>
              <a:rPr lang="en-US" sz="2000" dirty="0"/>
              <a:t>decrease</a:t>
            </a:r>
          </a:p>
        </p:txBody>
      </p:sp>
      <p:sp>
        <p:nvSpPr>
          <p:cNvPr id="18" name="Rectangle 17"/>
          <p:cNvSpPr/>
          <p:nvPr/>
        </p:nvSpPr>
        <p:spPr>
          <a:xfrm>
            <a:off x="2662772" y="4499506"/>
            <a:ext cx="1734430" cy="646331"/>
          </a:xfrm>
          <a:prstGeom prst="rect">
            <a:avLst/>
          </a:prstGeom>
        </p:spPr>
        <p:txBody>
          <a:bodyPr wrap="none">
            <a:noAutofit/>
          </a:bodyPr>
          <a:lstStyle/>
          <a:p>
            <a:pPr>
              <a:spcBef>
                <a:spcPts val="600"/>
              </a:spcBef>
            </a:pPr>
            <a:r>
              <a:rPr lang="en-US" sz="2000" i="1" dirty="0"/>
              <a:t>Short-term</a:t>
            </a:r>
            <a:br>
              <a:rPr lang="en-US" sz="2000" dirty="0"/>
            </a:br>
            <a:r>
              <a:rPr lang="en-US" sz="2000" dirty="0"/>
              <a:t>increase</a:t>
            </a:r>
          </a:p>
        </p:txBody>
      </p:sp>
      <p:sp>
        <p:nvSpPr>
          <p:cNvPr id="21" name="Rectangle 20"/>
          <p:cNvSpPr/>
          <p:nvPr/>
        </p:nvSpPr>
        <p:spPr>
          <a:xfrm>
            <a:off x="6013912" y="3932240"/>
            <a:ext cx="1377488" cy="369332"/>
          </a:xfrm>
          <a:prstGeom prst="rect">
            <a:avLst/>
          </a:prstGeom>
        </p:spPr>
        <p:txBody>
          <a:bodyPr wrap="none">
            <a:noAutofit/>
          </a:bodyPr>
          <a:lstStyle/>
          <a:p>
            <a:pPr>
              <a:spcBef>
                <a:spcPts val="600"/>
              </a:spcBef>
            </a:pPr>
            <a:r>
              <a:rPr lang="en-US" sz="2000" dirty="0"/>
              <a:t>Increase</a:t>
            </a:r>
          </a:p>
        </p:txBody>
      </p:sp>
      <p:sp>
        <p:nvSpPr>
          <p:cNvPr id="23" name="Rectangle 22"/>
          <p:cNvSpPr/>
          <p:nvPr/>
        </p:nvSpPr>
        <p:spPr>
          <a:xfrm>
            <a:off x="497635" y="3202506"/>
            <a:ext cx="2396067" cy="646331"/>
          </a:xfrm>
          <a:prstGeom prst="rect">
            <a:avLst/>
          </a:prstGeom>
        </p:spPr>
        <p:txBody>
          <a:bodyPr wrap="square">
            <a:noAutofit/>
          </a:bodyPr>
          <a:lstStyle/>
          <a:p>
            <a:pPr>
              <a:spcBef>
                <a:spcPts val="600"/>
              </a:spcBef>
            </a:pPr>
            <a:r>
              <a:rPr lang="en-US" sz="2000" b="1" dirty="0"/>
              <a:t>Reduce search quality?</a:t>
            </a:r>
          </a:p>
        </p:txBody>
      </p:sp>
      <p:cxnSp>
        <p:nvCxnSpPr>
          <p:cNvPr id="25" name="Straight Arrow Connector 24">
            <a:extLst>
              <a:ext uri="{FF2B5EF4-FFF2-40B4-BE49-F238E27FC236}">
                <a16:creationId xmlns:a16="http://schemas.microsoft.com/office/drawing/2014/main" id="{EC6AE85B-AA49-6445-AE1F-7852B324698B}"/>
              </a:ext>
            </a:extLst>
          </p:cNvPr>
          <p:cNvCxnSpPr>
            <a:cxnSpLocks/>
          </p:cNvCxnSpPr>
          <p:nvPr/>
        </p:nvCxnSpPr>
        <p:spPr>
          <a:xfrm flipH="1" flipV="1">
            <a:off x="2599266" y="2407471"/>
            <a:ext cx="1" cy="14046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6AE85B-AA49-6445-AE1F-7852B324698B}"/>
              </a:ext>
            </a:extLst>
          </p:cNvPr>
          <p:cNvCxnSpPr>
            <a:cxnSpLocks/>
          </p:cNvCxnSpPr>
          <p:nvPr/>
        </p:nvCxnSpPr>
        <p:spPr>
          <a:xfrm flipV="1">
            <a:off x="2599263" y="2442942"/>
            <a:ext cx="1047949" cy="136916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C6AE85B-AA49-6445-AE1F-7852B324698B}"/>
              </a:ext>
            </a:extLst>
          </p:cNvPr>
          <p:cNvCxnSpPr>
            <a:cxnSpLocks/>
          </p:cNvCxnSpPr>
          <p:nvPr/>
        </p:nvCxnSpPr>
        <p:spPr>
          <a:xfrm flipV="1">
            <a:off x="3589867" y="2442942"/>
            <a:ext cx="1159934" cy="205656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019800" y="4440240"/>
            <a:ext cx="2667000" cy="646331"/>
          </a:xfrm>
          <a:prstGeom prst="rect">
            <a:avLst/>
          </a:prstGeom>
        </p:spPr>
        <p:txBody>
          <a:bodyPr wrap="square">
            <a:noAutofit/>
          </a:bodyPr>
          <a:lstStyle/>
          <a:p>
            <a:pPr>
              <a:spcBef>
                <a:spcPts val="600"/>
              </a:spcBef>
            </a:pPr>
            <a:r>
              <a:rPr lang="en-US" sz="2000" i="1" dirty="0"/>
              <a:t>Short- and long-term</a:t>
            </a:r>
            <a:br>
              <a:rPr lang="en-US" sz="2000" dirty="0"/>
            </a:br>
            <a:r>
              <a:rPr lang="en-US" sz="2000" dirty="0"/>
              <a:t>decrease</a:t>
            </a:r>
          </a:p>
        </p:txBody>
      </p:sp>
      <p:cxnSp>
        <p:nvCxnSpPr>
          <p:cNvPr id="43" name="Straight Arrow Connector 42">
            <a:extLst>
              <a:ext uri="{FF2B5EF4-FFF2-40B4-BE49-F238E27FC236}">
                <a16:creationId xmlns:a16="http://schemas.microsoft.com/office/drawing/2014/main" id="{EC6AE85B-AA49-6445-AE1F-7852B324698B}"/>
              </a:ext>
            </a:extLst>
          </p:cNvPr>
          <p:cNvCxnSpPr>
            <a:cxnSpLocks/>
            <a:stCxn id="21" idx="0"/>
          </p:cNvCxnSpPr>
          <p:nvPr/>
        </p:nvCxnSpPr>
        <p:spPr>
          <a:xfrm flipH="1" flipV="1">
            <a:off x="6172201" y="2491307"/>
            <a:ext cx="530455" cy="144093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6AE85B-AA49-6445-AE1F-7852B324698B}"/>
              </a:ext>
            </a:extLst>
          </p:cNvPr>
          <p:cNvCxnSpPr/>
          <p:nvPr/>
        </p:nvCxnSpPr>
        <p:spPr>
          <a:xfrm flipH="1" flipV="1">
            <a:off x="7221869" y="2442943"/>
            <a:ext cx="389665" cy="199729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74131" y="5454906"/>
            <a:ext cx="8229601" cy="945061"/>
          </a:xfrm>
          <a:prstGeom prst="rect">
            <a:avLst/>
          </a:prstGeom>
          <a:noFill/>
        </p:spPr>
        <p:txBody>
          <a:bodyPr wrap="square">
            <a:noAutofit/>
          </a:bodyPr>
          <a:lstStyle/>
          <a:p>
            <a:pPr>
              <a:spcBef>
                <a:spcPts val="600"/>
              </a:spcBef>
            </a:pPr>
            <a:r>
              <a:rPr lang="en-US" sz="2400" b="1" dirty="0"/>
              <a:t>Lesson 2</a:t>
            </a:r>
            <a:r>
              <a:rPr lang="en-US" sz="2400" dirty="0"/>
              <a:t>: be careful about evaluation criteria</a:t>
            </a:r>
          </a:p>
          <a:p>
            <a:pPr>
              <a:spcBef>
                <a:spcPts val="600"/>
              </a:spcBef>
            </a:pPr>
            <a:r>
              <a:rPr lang="en-US" sz="2400" b="1" dirty="0"/>
              <a:t>Lesson 3</a:t>
            </a:r>
            <a:r>
              <a:rPr lang="en-US" sz="2400" dirty="0"/>
              <a:t>: run long-run experiments where needed</a:t>
            </a:r>
            <a:endParaRPr lang="en-US" sz="2600" dirty="0"/>
          </a:p>
        </p:txBody>
      </p:sp>
      <p:sp>
        <p:nvSpPr>
          <p:cNvPr id="22" name="Rectangle 21">
            <a:extLst>
              <a:ext uri="{FF2B5EF4-FFF2-40B4-BE49-F238E27FC236}">
                <a16:creationId xmlns:a16="http://schemas.microsoft.com/office/drawing/2014/main" id="{D94736FD-BC8D-4C45-8BA4-BF101036D10D}"/>
              </a:ext>
            </a:extLst>
          </p:cNvPr>
          <p:cNvSpPr/>
          <p:nvPr/>
        </p:nvSpPr>
        <p:spPr>
          <a:xfrm>
            <a:off x="457200" y="6504801"/>
            <a:ext cx="8229600" cy="276999"/>
          </a:xfrm>
          <a:prstGeom prst="rect">
            <a:avLst/>
          </a:prstGeom>
          <a:noFill/>
        </p:spPr>
        <p:txBody>
          <a:bodyPr wrap="none" anchor="b">
            <a:noAutofit/>
          </a:bodyPr>
          <a:lstStyle/>
          <a:p>
            <a:pPr algn="r">
              <a:spcBef>
                <a:spcPts val="600"/>
              </a:spcBef>
            </a:pPr>
            <a:r>
              <a:rPr lang="en-US" sz="1000" dirty="0">
                <a:solidFill>
                  <a:schemeClr val="bg1">
                    <a:lumMod val="50000"/>
                  </a:schemeClr>
                </a:solidFill>
              </a:rPr>
              <a:t>Source: </a:t>
            </a:r>
            <a:r>
              <a:rPr lang="en-US" sz="1000" dirty="0" err="1">
                <a:solidFill>
                  <a:schemeClr val="bg1">
                    <a:lumMod val="50000"/>
                  </a:schemeClr>
                </a:solidFill>
              </a:rPr>
              <a:t>Hohnhold</a:t>
            </a:r>
            <a:r>
              <a:rPr lang="en-US" sz="1000" dirty="0">
                <a:solidFill>
                  <a:schemeClr val="bg1">
                    <a:lumMod val="50000"/>
                  </a:schemeClr>
                </a:solidFill>
              </a:rPr>
              <a:t>, O’Brien and Tang’15</a:t>
            </a:r>
          </a:p>
        </p:txBody>
      </p:sp>
    </p:spTree>
    <p:extLst>
      <p:ext uri="{BB962C8B-B14F-4D97-AF65-F5344CB8AC3E}">
        <p14:creationId xmlns:p14="http://schemas.microsoft.com/office/powerpoint/2010/main" val="393015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35" grpId="0" animBg="1"/>
      <p:bldP spid="16" grpId="0"/>
      <p:bldP spid="18" grpId="0"/>
      <p:bldP spid="21" grpId="0"/>
      <p:bldP spid="23" grpId="0"/>
      <p:bldP spid="42"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57200" y="1973478"/>
            <a:ext cx="8229601" cy="702175"/>
          </a:xfrm>
          <a:prstGeom prst="rect">
            <a:avLst/>
          </a:prstGeom>
          <a:solidFill>
            <a:schemeClr val="accent2">
              <a:lumMod val="20000"/>
              <a:lumOff val="80000"/>
            </a:schemeClr>
          </a:solidFill>
        </p:spPr>
        <p:txBody>
          <a:bodyPr wrap="square">
            <a:noAutofit/>
          </a:bodyPr>
          <a:lstStyle/>
          <a:p>
            <a:endParaRPr lang="en-US" sz="2100" dirty="0"/>
          </a:p>
        </p:txBody>
      </p:sp>
      <p:sp>
        <p:nvSpPr>
          <p:cNvPr id="4" name="Content Placeholder 3">
            <a:extLst>
              <a:ext uri="{FF2B5EF4-FFF2-40B4-BE49-F238E27FC236}">
                <a16:creationId xmlns:a16="http://schemas.microsoft.com/office/drawing/2014/main" id="{E653F4DC-4D43-4F9B-B927-5954FBB44188}"/>
              </a:ext>
            </a:extLst>
          </p:cNvPr>
          <p:cNvSpPr>
            <a:spLocks noGrp="1"/>
          </p:cNvSpPr>
          <p:nvPr>
            <p:ph idx="1"/>
          </p:nvPr>
        </p:nvSpPr>
        <p:spPr>
          <a:xfrm>
            <a:off x="457200" y="1504950"/>
            <a:ext cx="8229600" cy="1180957"/>
          </a:xfrm>
        </p:spPr>
        <p:txBody>
          <a:bodyPr/>
          <a:lstStyle/>
          <a:p>
            <a:pPr marL="0" indent="0">
              <a:spcBef>
                <a:spcPts val="1200"/>
              </a:spcBef>
              <a:buNone/>
            </a:pPr>
            <a:r>
              <a:rPr lang="en-US" sz="2000" dirty="0"/>
              <a:t>What is the effect of </a:t>
            </a:r>
            <a:r>
              <a:rPr lang="en-US" sz="2000" b="1" dirty="0"/>
              <a:t>increased</a:t>
            </a:r>
            <a:r>
              <a:rPr lang="en-US" sz="2000" dirty="0"/>
              <a:t> mobile ad load?</a:t>
            </a:r>
          </a:p>
          <a:p>
            <a:pPr marL="0" indent="0">
              <a:spcBef>
                <a:spcPts val="1200"/>
              </a:spcBef>
              <a:buNone/>
            </a:pPr>
            <a:r>
              <a:rPr lang="en-US" sz="2000" dirty="0"/>
              <a:t>2013 experiment at Google increased load, deploying treatment to a new cohort each week</a:t>
            </a:r>
          </a:p>
        </p:txBody>
      </p:sp>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lstStyle/>
          <a:p>
            <a:r>
              <a:rPr lang="en-US" dirty="0"/>
              <a:t>Long-Run Experiment: Ad Load</a:t>
            </a:r>
          </a:p>
        </p:txBody>
      </p:sp>
      <p:sp>
        <p:nvSpPr>
          <p:cNvPr id="14" name="Rectangle 13">
            <a:extLst>
              <a:ext uri="{FF2B5EF4-FFF2-40B4-BE49-F238E27FC236}">
                <a16:creationId xmlns:a16="http://schemas.microsoft.com/office/drawing/2014/main" id="{022CF8BC-0117-47B9-B799-BC693848FE38}"/>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Hohnhold</a:t>
            </a:r>
            <a:r>
              <a:rPr lang="en-US" sz="1000" dirty="0">
                <a:solidFill>
                  <a:schemeClr val="bg1">
                    <a:lumMod val="50000"/>
                  </a:schemeClr>
                </a:solidFill>
              </a:rPr>
              <a:t>, O’Brien and Tang’15</a:t>
            </a:r>
          </a:p>
        </p:txBody>
      </p:sp>
      <p:sp>
        <p:nvSpPr>
          <p:cNvPr id="19" name="Rectangle 18"/>
          <p:cNvSpPr/>
          <p:nvPr/>
        </p:nvSpPr>
        <p:spPr>
          <a:xfrm>
            <a:off x="6515756" y="4687194"/>
            <a:ext cx="2140754" cy="657086"/>
          </a:xfrm>
          <a:prstGeom prst="rect">
            <a:avLst/>
          </a:prstGeom>
        </p:spPr>
        <p:txBody>
          <a:bodyPr wrap="square">
            <a:noAutofit/>
          </a:bodyPr>
          <a:lstStyle/>
          <a:p>
            <a:pPr>
              <a:spcBef>
                <a:spcPts val="600"/>
              </a:spcBef>
            </a:pPr>
            <a:r>
              <a:rPr lang="en-US" b="1" dirty="0"/>
              <a:t>Long-term revenue neutral</a:t>
            </a:r>
          </a:p>
        </p:txBody>
      </p:sp>
      <p:sp>
        <p:nvSpPr>
          <p:cNvPr id="20" name="Rectangle 19"/>
          <p:cNvSpPr/>
          <p:nvPr/>
        </p:nvSpPr>
        <p:spPr>
          <a:xfrm>
            <a:off x="6485467" y="3254726"/>
            <a:ext cx="2140746" cy="657086"/>
          </a:xfrm>
          <a:prstGeom prst="rect">
            <a:avLst/>
          </a:prstGeom>
        </p:spPr>
        <p:txBody>
          <a:bodyPr wrap="square">
            <a:noAutofit/>
          </a:bodyPr>
          <a:lstStyle/>
          <a:p>
            <a:pPr>
              <a:spcBef>
                <a:spcPts val="600"/>
              </a:spcBef>
            </a:pPr>
            <a:r>
              <a:rPr lang="en-US" b="1" dirty="0"/>
              <a:t>Short-term</a:t>
            </a:r>
            <a:br>
              <a:rPr lang="en-US" b="1" dirty="0"/>
            </a:br>
            <a:r>
              <a:rPr lang="en-US" b="1" dirty="0"/>
              <a:t>revenue positive</a:t>
            </a:r>
          </a:p>
        </p:txBody>
      </p:sp>
      <p:grpSp>
        <p:nvGrpSpPr>
          <p:cNvPr id="21" name="Group 20" descr="A line graph showing that over time, an increased mobile ad load has short-term increase to revenue, but that it levels out over longer times."/>
          <p:cNvGrpSpPr/>
          <p:nvPr/>
        </p:nvGrpSpPr>
        <p:grpSpPr>
          <a:xfrm>
            <a:off x="945875" y="2831910"/>
            <a:ext cx="4793109" cy="3678717"/>
            <a:chOff x="945875" y="2831910"/>
            <a:chExt cx="4793109" cy="3678717"/>
          </a:xfrm>
        </p:grpSpPr>
        <p:sp>
          <p:nvSpPr>
            <p:cNvPr id="22" name="Rectangle 21">
              <a:extLst>
                <a:ext uri="{FF2B5EF4-FFF2-40B4-BE49-F238E27FC236}">
                  <a16:creationId xmlns:a16="http://schemas.microsoft.com/office/drawing/2014/main" id="{90F78EC1-517C-D640-8BE4-8B149C505750}"/>
                </a:ext>
              </a:extLst>
            </p:cNvPr>
            <p:cNvSpPr/>
            <p:nvPr/>
          </p:nvSpPr>
          <p:spPr>
            <a:xfrm>
              <a:off x="1715932" y="3575322"/>
              <a:ext cx="504361" cy="224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ectangle 22"/>
            <p:cNvSpPr/>
            <p:nvPr/>
          </p:nvSpPr>
          <p:spPr>
            <a:xfrm>
              <a:off x="972541" y="2831910"/>
              <a:ext cx="4766443" cy="320287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4" name="Straight Connector 23"/>
            <p:cNvCxnSpPr/>
            <p:nvPr/>
          </p:nvCxnSpPr>
          <p:spPr>
            <a:xfrm flipH="1">
              <a:off x="1298448" y="5089984"/>
              <a:ext cx="4469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38385" y="5014446"/>
              <a:ext cx="253139" cy="151075"/>
            </a:xfrm>
            <a:prstGeom prst="rect">
              <a:avLst/>
            </a:prstGeom>
            <a:noFill/>
          </p:spPr>
          <p:txBody>
            <a:bodyPr wrap="none" lIns="0" tIns="0" rIns="0" bIns="0" rtlCol="0" anchor="ctr">
              <a:noAutofit/>
            </a:bodyPr>
            <a:lstStyle/>
            <a:p>
              <a:pPr algn="r"/>
              <a:r>
                <a:rPr lang="en-US" sz="1000" dirty="0"/>
                <a:t>0</a:t>
              </a:r>
            </a:p>
          </p:txBody>
        </p:sp>
        <p:grpSp>
          <p:nvGrpSpPr>
            <p:cNvPr id="27" name="Group 26"/>
            <p:cNvGrpSpPr/>
            <p:nvPr/>
          </p:nvGrpSpPr>
          <p:grpSpPr>
            <a:xfrm>
              <a:off x="2027905" y="2990478"/>
              <a:ext cx="2961088" cy="2675632"/>
              <a:chOff x="2027905" y="2990478"/>
              <a:chExt cx="2961088" cy="2675632"/>
            </a:xfrm>
          </p:grpSpPr>
          <p:cxnSp>
            <p:nvCxnSpPr>
              <p:cNvPr id="76" name="Straight Connector 75"/>
              <p:cNvCxnSpPr/>
              <p:nvPr/>
            </p:nvCxnSpPr>
            <p:spPr>
              <a:xfrm>
                <a:off x="2027905" y="2990478"/>
                <a:ext cx="0" cy="267563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012916" y="2990478"/>
                <a:ext cx="0" cy="267563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005110" y="2990478"/>
                <a:ext cx="0" cy="267563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988993" y="2990478"/>
                <a:ext cx="0" cy="267563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530104" y="2990478"/>
              <a:ext cx="3949630" cy="2675632"/>
              <a:chOff x="1530104" y="2990478"/>
              <a:chExt cx="3949630" cy="2675632"/>
            </a:xfrm>
          </p:grpSpPr>
          <p:cxnSp>
            <p:nvCxnSpPr>
              <p:cNvPr id="71" name="Straight Connector 70"/>
              <p:cNvCxnSpPr/>
              <p:nvPr/>
            </p:nvCxnSpPr>
            <p:spPr>
              <a:xfrm>
                <a:off x="1530104" y="2990478"/>
                <a:ext cx="0" cy="2675632"/>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518645" y="2990478"/>
                <a:ext cx="0" cy="2675632"/>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503778" y="2990478"/>
                <a:ext cx="0" cy="2675632"/>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494722" y="2990478"/>
                <a:ext cx="0" cy="2675632"/>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479734" y="2990478"/>
                <a:ext cx="0" cy="2675632"/>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1343140" y="2990478"/>
              <a:ext cx="4222544" cy="26756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32" name="Group 31"/>
            <p:cNvGrpSpPr/>
            <p:nvPr/>
          </p:nvGrpSpPr>
          <p:grpSpPr>
            <a:xfrm>
              <a:off x="1530104" y="5670063"/>
              <a:ext cx="3949630" cy="27432"/>
              <a:chOff x="1530104" y="2990478"/>
              <a:chExt cx="3949630" cy="2675632"/>
            </a:xfrm>
          </p:grpSpPr>
          <p:cxnSp>
            <p:nvCxnSpPr>
              <p:cNvPr id="66" name="Straight Connector 65"/>
              <p:cNvCxnSpPr/>
              <p:nvPr/>
            </p:nvCxnSpPr>
            <p:spPr>
              <a:xfrm>
                <a:off x="1530104" y="2990478"/>
                <a:ext cx="0" cy="26756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518645" y="2990478"/>
                <a:ext cx="0" cy="26756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503778" y="2990478"/>
                <a:ext cx="0" cy="26756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494722" y="2990478"/>
                <a:ext cx="0" cy="26756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479734" y="2990478"/>
                <a:ext cx="0" cy="267563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1403534" y="5681195"/>
              <a:ext cx="253139" cy="151075"/>
            </a:xfrm>
            <a:prstGeom prst="rect">
              <a:avLst/>
            </a:prstGeom>
            <a:noFill/>
          </p:spPr>
          <p:txBody>
            <a:bodyPr wrap="none" lIns="0" tIns="0" rIns="0" bIns="0" rtlCol="0" anchor="ctr">
              <a:noAutofit/>
            </a:bodyPr>
            <a:lstStyle/>
            <a:p>
              <a:pPr algn="ctr"/>
              <a:r>
                <a:rPr lang="en-US" sz="1000" dirty="0"/>
                <a:t>0</a:t>
              </a:r>
            </a:p>
          </p:txBody>
        </p:sp>
        <p:sp>
          <p:nvSpPr>
            <p:cNvPr id="34" name="TextBox 33"/>
            <p:cNvSpPr txBox="1"/>
            <p:nvPr/>
          </p:nvSpPr>
          <p:spPr>
            <a:xfrm>
              <a:off x="2392075" y="5681195"/>
              <a:ext cx="253139" cy="151075"/>
            </a:xfrm>
            <a:prstGeom prst="rect">
              <a:avLst/>
            </a:prstGeom>
            <a:noFill/>
          </p:spPr>
          <p:txBody>
            <a:bodyPr wrap="none" lIns="0" tIns="0" rIns="0" bIns="0" rtlCol="0" anchor="ctr">
              <a:noAutofit/>
            </a:bodyPr>
            <a:lstStyle/>
            <a:p>
              <a:pPr algn="ctr"/>
              <a:r>
                <a:rPr lang="en-US" sz="1000" dirty="0"/>
                <a:t>50</a:t>
              </a:r>
            </a:p>
          </p:txBody>
        </p:sp>
        <p:sp>
          <p:nvSpPr>
            <p:cNvPr id="35" name="TextBox 34"/>
            <p:cNvSpPr txBox="1"/>
            <p:nvPr/>
          </p:nvSpPr>
          <p:spPr>
            <a:xfrm>
              <a:off x="3377208" y="5681195"/>
              <a:ext cx="253139" cy="151075"/>
            </a:xfrm>
            <a:prstGeom prst="rect">
              <a:avLst/>
            </a:prstGeom>
            <a:noFill/>
          </p:spPr>
          <p:txBody>
            <a:bodyPr wrap="none" lIns="0" tIns="0" rIns="0" bIns="0" rtlCol="0" anchor="ctr">
              <a:noAutofit/>
            </a:bodyPr>
            <a:lstStyle/>
            <a:p>
              <a:pPr algn="ctr"/>
              <a:r>
                <a:rPr lang="en-US" sz="1000" dirty="0"/>
                <a:t>100</a:t>
              </a:r>
            </a:p>
          </p:txBody>
        </p:sp>
        <p:sp>
          <p:nvSpPr>
            <p:cNvPr id="36" name="TextBox 35"/>
            <p:cNvSpPr txBox="1"/>
            <p:nvPr/>
          </p:nvSpPr>
          <p:spPr>
            <a:xfrm>
              <a:off x="4368152" y="5681195"/>
              <a:ext cx="253139" cy="151075"/>
            </a:xfrm>
            <a:prstGeom prst="rect">
              <a:avLst/>
            </a:prstGeom>
            <a:noFill/>
          </p:spPr>
          <p:txBody>
            <a:bodyPr wrap="none" lIns="0" tIns="0" rIns="0" bIns="0" rtlCol="0" anchor="ctr">
              <a:noAutofit/>
            </a:bodyPr>
            <a:lstStyle/>
            <a:p>
              <a:pPr algn="ctr"/>
              <a:r>
                <a:rPr lang="en-US" sz="1000" dirty="0"/>
                <a:t>150</a:t>
              </a:r>
            </a:p>
          </p:txBody>
        </p:sp>
        <p:sp>
          <p:nvSpPr>
            <p:cNvPr id="37" name="TextBox 36"/>
            <p:cNvSpPr txBox="1"/>
            <p:nvPr/>
          </p:nvSpPr>
          <p:spPr>
            <a:xfrm>
              <a:off x="5353164" y="5681195"/>
              <a:ext cx="253139" cy="151075"/>
            </a:xfrm>
            <a:prstGeom prst="rect">
              <a:avLst/>
            </a:prstGeom>
            <a:noFill/>
          </p:spPr>
          <p:txBody>
            <a:bodyPr wrap="none" lIns="0" tIns="0" rIns="0" bIns="0" rtlCol="0" anchor="ctr">
              <a:noAutofit/>
            </a:bodyPr>
            <a:lstStyle/>
            <a:p>
              <a:pPr algn="ctr"/>
              <a:r>
                <a:rPr lang="en-US" sz="1000" dirty="0"/>
                <a:t>200</a:t>
              </a:r>
            </a:p>
          </p:txBody>
        </p:sp>
        <p:sp>
          <p:nvSpPr>
            <p:cNvPr id="38" name="TextBox 37"/>
            <p:cNvSpPr txBox="1"/>
            <p:nvPr/>
          </p:nvSpPr>
          <p:spPr>
            <a:xfrm>
              <a:off x="2618599" y="5809145"/>
              <a:ext cx="1671626" cy="151075"/>
            </a:xfrm>
            <a:prstGeom prst="rect">
              <a:avLst/>
            </a:prstGeom>
            <a:noFill/>
          </p:spPr>
          <p:txBody>
            <a:bodyPr wrap="none" lIns="0" tIns="0" rIns="0" bIns="0" rtlCol="0" anchor="ctr">
              <a:noAutofit/>
            </a:bodyPr>
            <a:lstStyle/>
            <a:p>
              <a:pPr algn="ctr"/>
              <a:r>
                <a:rPr lang="en-US" sz="1000" dirty="0"/>
                <a:t>Treatment duration in days</a:t>
              </a:r>
            </a:p>
          </p:txBody>
        </p:sp>
        <p:sp>
          <p:nvSpPr>
            <p:cNvPr id="39" name="TextBox 38"/>
            <p:cNvSpPr txBox="1"/>
            <p:nvPr/>
          </p:nvSpPr>
          <p:spPr>
            <a:xfrm rot="16200000">
              <a:off x="1038287" y="4244280"/>
              <a:ext cx="253139" cy="151075"/>
            </a:xfrm>
            <a:prstGeom prst="rect">
              <a:avLst/>
            </a:prstGeom>
            <a:noFill/>
          </p:spPr>
          <p:txBody>
            <a:bodyPr wrap="none" lIns="0" tIns="0" rIns="0" bIns="0" rtlCol="0" anchor="ctr">
              <a:noAutofit/>
            </a:bodyPr>
            <a:lstStyle/>
            <a:p>
              <a:pPr algn="ctr"/>
              <a:r>
                <a:rPr lang="en-US" sz="1000" dirty="0"/>
                <a:t>RPM</a:t>
              </a:r>
            </a:p>
          </p:txBody>
        </p:sp>
        <p:grpSp>
          <p:nvGrpSpPr>
            <p:cNvPr id="40" name="Group 39"/>
            <p:cNvGrpSpPr/>
            <p:nvPr/>
          </p:nvGrpSpPr>
          <p:grpSpPr>
            <a:xfrm>
              <a:off x="945875" y="6112530"/>
              <a:ext cx="4667436" cy="398097"/>
              <a:chOff x="915395" y="6764040"/>
              <a:chExt cx="4667436" cy="398097"/>
            </a:xfrm>
          </p:grpSpPr>
          <p:sp>
            <p:nvSpPr>
              <p:cNvPr id="45" name="TextBox 44"/>
              <p:cNvSpPr txBox="1"/>
              <p:nvPr/>
            </p:nvSpPr>
            <p:spPr>
              <a:xfrm>
                <a:off x="915395" y="6869142"/>
                <a:ext cx="1411209" cy="151075"/>
              </a:xfrm>
              <a:prstGeom prst="rect">
                <a:avLst/>
              </a:prstGeom>
              <a:noFill/>
            </p:spPr>
            <p:txBody>
              <a:bodyPr wrap="none" lIns="0" tIns="0" rIns="0" bIns="0" rtlCol="0" anchor="ctr">
                <a:noAutofit/>
              </a:bodyPr>
              <a:lstStyle/>
              <a:p>
                <a:r>
                  <a:rPr lang="en-US" sz="1400" dirty="0"/>
                  <a:t>Revenue = Users</a:t>
                </a:r>
              </a:p>
            </p:txBody>
          </p:sp>
          <p:sp>
            <p:nvSpPr>
              <p:cNvPr id="46" name="TextBox 45"/>
              <p:cNvSpPr txBox="1"/>
              <p:nvPr/>
            </p:nvSpPr>
            <p:spPr>
              <a:xfrm>
                <a:off x="2358178" y="6764040"/>
                <a:ext cx="597616" cy="151075"/>
              </a:xfrm>
              <a:prstGeom prst="rect">
                <a:avLst/>
              </a:prstGeom>
              <a:noFill/>
            </p:spPr>
            <p:txBody>
              <a:bodyPr wrap="none" lIns="0" tIns="0" rIns="0" bIns="0" rtlCol="0" anchor="ctr">
                <a:noAutofit/>
              </a:bodyPr>
              <a:lstStyle/>
              <a:p>
                <a:pPr algn="ctr"/>
                <a:r>
                  <a:rPr lang="en-US" sz="1400" dirty="0"/>
                  <a:t>Tasks</a:t>
                </a:r>
              </a:p>
            </p:txBody>
          </p:sp>
          <p:sp>
            <p:nvSpPr>
              <p:cNvPr id="47" name="TextBox 46"/>
              <p:cNvSpPr txBox="1"/>
              <p:nvPr/>
            </p:nvSpPr>
            <p:spPr>
              <a:xfrm>
                <a:off x="2358178" y="7011062"/>
                <a:ext cx="597616" cy="151075"/>
              </a:xfrm>
              <a:prstGeom prst="rect">
                <a:avLst/>
              </a:prstGeom>
              <a:noFill/>
            </p:spPr>
            <p:txBody>
              <a:bodyPr wrap="none" lIns="0" tIns="0" rIns="0" bIns="0" rtlCol="0" anchor="ctr">
                <a:noAutofit/>
              </a:bodyPr>
              <a:lstStyle/>
              <a:p>
                <a:pPr algn="ctr"/>
                <a:r>
                  <a:rPr lang="en-US" sz="1400" dirty="0"/>
                  <a:t>User</a:t>
                </a:r>
              </a:p>
            </p:txBody>
          </p:sp>
          <p:sp>
            <p:nvSpPr>
              <p:cNvPr id="48" name="Oval 47"/>
              <p:cNvSpPr>
                <a:spLocks noChangeAspect="1"/>
              </p:cNvSpPr>
              <p:nvPr/>
            </p:nvSpPr>
            <p:spPr>
              <a:xfrm>
                <a:off x="2955282" y="6942879"/>
                <a:ext cx="27432" cy="274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9" name="Oval 48"/>
              <p:cNvSpPr>
                <a:spLocks noChangeAspect="1"/>
              </p:cNvSpPr>
              <p:nvPr/>
            </p:nvSpPr>
            <p:spPr>
              <a:xfrm>
                <a:off x="2330704" y="6942879"/>
                <a:ext cx="27432" cy="274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50" name="Straight Connector 49"/>
              <p:cNvCxnSpPr/>
              <p:nvPr/>
            </p:nvCxnSpPr>
            <p:spPr>
              <a:xfrm>
                <a:off x="2415558" y="6957782"/>
                <a:ext cx="47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055921" y="6764040"/>
                <a:ext cx="597616" cy="151075"/>
              </a:xfrm>
              <a:prstGeom prst="rect">
                <a:avLst/>
              </a:prstGeom>
              <a:noFill/>
            </p:spPr>
            <p:txBody>
              <a:bodyPr wrap="none" lIns="0" tIns="0" rIns="0" bIns="0" rtlCol="0" anchor="ctr">
                <a:noAutofit/>
              </a:bodyPr>
              <a:lstStyle/>
              <a:p>
                <a:pPr algn="ctr"/>
                <a:r>
                  <a:rPr lang="en-US" sz="1400" dirty="0"/>
                  <a:t>Queries</a:t>
                </a:r>
              </a:p>
            </p:txBody>
          </p:sp>
          <p:sp>
            <p:nvSpPr>
              <p:cNvPr id="52" name="TextBox 51"/>
              <p:cNvSpPr txBox="1"/>
              <p:nvPr/>
            </p:nvSpPr>
            <p:spPr>
              <a:xfrm>
                <a:off x="3055921" y="7011062"/>
                <a:ext cx="597616" cy="151075"/>
              </a:xfrm>
              <a:prstGeom prst="rect">
                <a:avLst/>
              </a:prstGeom>
              <a:noFill/>
            </p:spPr>
            <p:txBody>
              <a:bodyPr wrap="none" lIns="0" tIns="0" rIns="0" bIns="0" rtlCol="0" anchor="ctr">
                <a:noAutofit/>
              </a:bodyPr>
              <a:lstStyle/>
              <a:p>
                <a:pPr algn="ctr"/>
                <a:r>
                  <a:rPr lang="en-US" sz="1400" dirty="0"/>
                  <a:t>Task</a:t>
                </a:r>
              </a:p>
            </p:txBody>
          </p:sp>
          <p:sp>
            <p:nvSpPr>
              <p:cNvPr id="53" name="Oval 52"/>
              <p:cNvSpPr>
                <a:spLocks noChangeAspect="1"/>
              </p:cNvSpPr>
              <p:nvPr/>
            </p:nvSpPr>
            <p:spPr>
              <a:xfrm>
                <a:off x="3726732" y="6942879"/>
                <a:ext cx="27432" cy="274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54" name="Straight Connector 53"/>
              <p:cNvCxnSpPr/>
              <p:nvPr/>
            </p:nvCxnSpPr>
            <p:spPr>
              <a:xfrm>
                <a:off x="3034689" y="6957782"/>
                <a:ext cx="640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740203" y="6764040"/>
                <a:ext cx="597616" cy="151075"/>
              </a:xfrm>
              <a:prstGeom prst="rect">
                <a:avLst/>
              </a:prstGeom>
              <a:noFill/>
            </p:spPr>
            <p:txBody>
              <a:bodyPr wrap="none" lIns="0" tIns="0" rIns="0" bIns="0" rtlCol="0" anchor="ctr">
                <a:noAutofit/>
              </a:bodyPr>
              <a:lstStyle/>
              <a:p>
                <a:pPr algn="ctr"/>
                <a:r>
                  <a:rPr lang="en-US" sz="1400" dirty="0"/>
                  <a:t>Ads</a:t>
                </a:r>
              </a:p>
            </p:txBody>
          </p:sp>
          <p:sp>
            <p:nvSpPr>
              <p:cNvPr id="56" name="TextBox 55"/>
              <p:cNvSpPr txBox="1"/>
              <p:nvPr/>
            </p:nvSpPr>
            <p:spPr>
              <a:xfrm>
                <a:off x="3740203" y="7011062"/>
                <a:ext cx="597616" cy="151075"/>
              </a:xfrm>
              <a:prstGeom prst="rect">
                <a:avLst/>
              </a:prstGeom>
              <a:noFill/>
            </p:spPr>
            <p:txBody>
              <a:bodyPr wrap="none" lIns="0" tIns="0" rIns="0" bIns="0" rtlCol="0" anchor="ctr">
                <a:noAutofit/>
              </a:bodyPr>
              <a:lstStyle/>
              <a:p>
                <a:pPr algn="ctr"/>
                <a:r>
                  <a:rPr lang="en-US" sz="1400" dirty="0"/>
                  <a:t>Query</a:t>
                </a:r>
              </a:p>
            </p:txBody>
          </p:sp>
          <p:sp>
            <p:nvSpPr>
              <p:cNvPr id="57" name="Oval 56"/>
              <p:cNvSpPr>
                <a:spLocks noChangeAspect="1"/>
              </p:cNvSpPr>
              <p:nvPr/>
            </p:nvSpPr>
            <p:spPr>
              <a:xfrm>
                <a:off x="4337307" y="6942879"/>
                <a:ext cx="27432" cy="274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58" name="Straight Connector 57"/>
              <p:cNvCxnSpPr/>
              <p:nvPr/>
            </p:nvCxnSpPr>
            <p:spPr>
              <a:xfrm>
                <a:off x="3797583" y="6957782"/>
                <a:ext cx="47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359730" y="6764040"/>
                <a:ext cx="597616" cy="151075"/>
              </a:xfrm>
              <a:prstGeom prst="rect">
                <a:avLst/>
              </a:prstGeom>
              <a:noFill/>
            </p:spPr>
            <p:txBody>
              <a:bodyPr wrap="none" lIns="0" tIns="0" rIns="0" bIns="0" rtlCol="0" anchor="ctr">
                <a:noAutofit/>
              </a:bodyPr>
              <a:lstStyle/>
              <a:p>
                <a:pPr algn="ctr"/>
                <a:r>
                  <a:rPr lang="en-US" sz="1400" dirty="0"/>
                  <a:t>Clicks</a:t>
                </a:r>
              </a:p>
            </p:txBody>
          </p:sp>
          <p:sp>
            <p:nvSpPr>
              <p:cNvPr id="60" name="TextBox 59"/>
              <p:cNvSpPr txBox="1"/>
              <p:nvPr/>
            </p:nvSpPr>
            <p:spPr>
              <a:xfrm>
                <a:off x="4359730" y="7011062"/>
                <a:ext cx="597616" cy="151075"/>
              </a:xfrm>
              <a:prstGeom prst="rect">
                <a:avLst/>
              </a:prstGeom>
              <a:noFill/>
            </p:spPr>
            <p:txBody>
              <a:bodyPr wrap="none" lIns="0" tIns="0" rIns="0" bIns="0" rtlCol="0" anchor="ctr">
                <a:noAutofit/>
              </a:bodyPr>
              <a:lstStyle/>
              <a:p>
                <a:pPr algn="ctr"/>
                <a:r>
                  <a:rPr lang="en-US" sz="1400" dirty="0"/>
                  <a:t>Ad</a:t>
                </a:r>
              </a:p>
            </p:txBody>
          </p:sp>
          <p:sp>
            <p:nvSpPr>
              <p:cNvPr id="61" name="Oval 60"/>
              <p:cNvSpPr>
                <a:spLocks noChangeAspect="1"/>
              </p:cNvSpPr>
              <p:nvPr/>
            </p:nvSpPr>
            <p:spPr>
              <a:xfrm>
                <a:off x="4956834" y="6942879"/>
                <a:ext cx="27432" cy="274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2" name="Straight Connector 61"/>
              <p:cNvCxnSpPr/>
              <p:nvPr/>
            </p:nvCxnSpPr>
            <p:spPr>
              <a:xfrm>
                <a:off x="4417110" y="6957782"/>
                <a:ext cx="47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985215" y="6764040"/>
                <a:ext cx="597616" cy="151075"/>
              </a:xfrm>
              <a:prstGeom prst="rect">
                <a:avLst/>
              </a:prstGeom>
              <a:noFill/>
            </p:spPr>
            <p:txBody>
              <a:bodyPr wrap="none" lIns="0" tIns="0" rIns="0" bIns="0" rtlCol="0" anchor="ctr">
                <a:noAutofit/>
              </a:bodyPr>
              <a:lstStyle/>
              <a:p>
                <a:pPr algn="ctr"/>
                <a:r>
                  <a:rPr lang="en-US" sz="1400" dirty="0"/>
                  <a:t>Cost</a:t>
                </a:r>
              </a:p>
            </p:txBody>
          </p:sp>
          <p:sp>
            <p:nvSpPr>
              <p:cNvPr id="64" name="TextBox 63"/>
              <p:cNvSpPr txBox="1"/>
              <p:nvPr/>
            </p:nvSpPr>
            <p:spPr>
              <a:xfrm>
                <a:off x="4985215" y="7011062"/>
                <a:ext cx="597616" cy="151075"/>
              </a:xfrm>
              <a:prstGeom prst="rect">
                <a:avLst/>
              </a:prstGeom>
              <a:noFill/>
            </p:spPr>
            <p:txBody>
              <a:bodyPr wrap="none" lIns="0" tIns="0" rIns="0" bIns="0" rtlCol="0" anchor="ctr">
                <a:noAutofit/>
              </a:bodyPr>
              <a:lstStyle/>
              <a:p>
                <a:pPr algn="ctr"/>
                <a:r>
                  <a:rPr lang="en-US" sz="1400" dirty="0"/>
                  <a:t>Click</a:t>
                </a:r>
              </a:p>
            </p:txBody>
          </p:sp>
          <p:cxnSp>
            <p:nvCxnSpPr>
              <p:cNvPr id="65" name="Straight Connector 64"/>
              <p:cNvCxnSpPr/>
              <p:nvPr/>
            </p:nvCxnSpPr>
            <p:spPr>
              <a:xfrm>
                <a:off x="5042595" y="6957782"/>
                <a:ext cx="476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Straight Connector 40"/>
            <p:cNvCxnSpPr/>
            <p:nvPr/>
          </p:nvCxnSpPr>
          <p:spPr>
            <a:xfrm>
              <a:off x="1343140" y="5089984"/>
              <a:ext cx="422254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Freeform 41"/>
            <p:cNvSpPr/>
            <p:nvPr/>
          </p:nvSpPr>
          <p:spPr>
            <a:xfrm>
              <a:off x="1527810" y="3627120"/>
              <a:ext cx="3855720" cy="1421130"/>
            </a:xfrm>
            <a:custGeom>
              <a:avLst/>
              <a:gdLst>
                <a:gd name="connsiteX0" fmla="*/ 0 w 3855720"/>
                <a:gd name="connsiteY0" fmla="*/ 0 h 1421130"/>
                <a:gd name="connsiteX1" fmla="*/ 156210 w 3855720"/>
                <a:gd name="connsiteY1" fmla="*/ 251460 h 1421130"/>
                <a:gd name="connsiteX2" fmla="*/ 285750 w 3855720"/>
                <a:gd name="connsiteY2" fmla="*/ 438150 h 1421130"/>
                <a:gd name="connsiteX3" fmla="*/ 468630 w 3855720"/>
                <a:gd name="connsiteY3" fmla="*/ 651510 h 1421130"/>
                <a:gd name="connsiteX4" fmla="*/ 655320 w 3855720"/>
                <a:gd name="connsiteY4" fmla="*/ 811530 h 1421130"/>
                <a:gd name="connsiteX5" fmla="*/ 834390 w 3855720"/>
                <a:gd name="connsiteY5" fmla="*/ 944880 h 1421130"/>
                <a:gd name="connsiteX6" fmla="*/ 1047750 w 3855720"/>
                <a:gd name="connsiteY6" fmla="*/ 1059180 h 1421130"/>
                <a:gd name="connsiteX7" fmla="*/ 1242060 w 3855720"/>
                <a:gd name="connsiteY7" fmla="*/ 1139190 h 1421130"/>
                <a:gd name="connsiteX8" fmla="*/ 1497330 w 3855720"/>
                <a:gd name="connsiteY8" fmla="*/ 1223010 h 1421130"/>
                <a:gd name="connsiteX9" fmla="*/ 1969770 w 3855720"/>
                <a:gd name="connsiteY9" fmla="*/ 1325880 h 1421130"/>
                <a:gd name="connsiteX10" fmla="*/ 2628900 w 3855720"/>
                <a:gd name="connsiteY10" fmla="*/ 1386840 h 1421130"/>
                <a:gd name="connsiteX11" fmla="*/ 3116580 w 3855720"/>
                <a:gd name="connsiteY11" fmla="*/ 1405890 h 1421130"/>
                <a:gd name="connsiteX12" fmla="*/ 3661410 w 3855720"/>
                <a:gd name="connsiteY12" fmla="*/ 1421130 h 1421130"/>
                <a:gd name="connsiteX13" fmla="*/ 3855720 w 3855720"/>
                <a:gd name="connsiteY13" fmla="*/ 1421130 h 142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55720" h="1421130">
                  <a:moveTo>
                    <a:pt x="0" y="0"/>
                  </a:moveTo>
                  <a:lnTo>
                    <a:pt x="156210" y="251460"/>
                  </a:lnTo>
                  <a:lnTo>
                    <a:pt x="285750" y="438150"/>
                  </a:lnTo>
                  <a:lnTo>
                    <a:pt x="468630" y="651510"/>
                  </a:lnTo>
                  <a:lnTo>
                    <a:pt x="655320" y="811530"/>
                  </a:lnTo>
                  <a:lnTo>
                    <a:pt x="834390" y="944880"/>
                  </a:lnTo>
                  <a:lnTo>
                    <a:pt x="1047750" y="1059180"/>
                  </a:lnTo>
                  <a:lnTo>
                    <a:pt x="1242060" y="1139190"/>
                  </a:lnTo>
                  <a:lnTo>
                    <a:pt x="1497330" y="1223010"/>
                  </a:lnTo>
                  <a:lnTo>
                    <a:pt x="1969770" y="1325880"/>
                  </a:lnTo>
                  <a:lnTo>
                    <a:pt x="2628900" y="1386840"/>
                  </a:lnTo>
                  <a:lnTo>
                    <a:pt x="3116580" y="1405890"/>
                  </a:lnTo>
                  <a:lnTo>
                    <a:pt x="3661410" y="1421130"/>
                  </a:lnTo>
                  <a:lnTo>
                    <a:pt x="3855720" y="1421130"/>
                  </a:lnTo>
                </a:path>
              </a:pathLst>
            </a:custGeom>
            <a:noFill/>
            <a:ln w="6350">
              <a:solidFill>
                <a:srgbClr val="9797FF"/>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3" name="Freeform 42"/>
            <p:cNvSpPr/>
            <p:nvPr/>
          </p:nvSpPr>
          <p:spPr>
            <a:xfrm>
              <a:off x="1607820" y="3649980"/>
              <a:ext cx="3771900" cy="1901190"/>
            </a:xfrm>
            <a:custGeom>
              <a:avLst/>
              <a:gdLst>
                <a:gd name="connsiteX0" fmla="*/ 0 w 3771900"/>
                <a:gd name="connsiteY0" fmla="*/ 110490 h 1901190"/>
                <a:gd name="connsiteX1" fmla="*/ 106680 w 3771900"/>
                <a:gd name="connsiteY1" fmla="*/ 0 h 1901190"/>
                <a:gd name="connsiteX2" fmla="*/ 240030 w 3771900"/>
                <a:gd name="connsiteY2" fmla="*/ 217170 h 1901190"/>
                <a:gd name="connsiteX3" fmla="*/ 281940 w 3771900"/>
                <a:gd name="connsiteY3" fmla="*/ 293370 h 1901190"/>
                <a:gd name="connsiteX4" fmla="*/ 411480 w 3771900"/>
                <a:gd name="connsiteY4" fmla="*/ 320040 h 1901190"/>
                <a:gd name="connsiteX5" fmla="*/ 548640 w 3771900"/>
                <a:gd name="connsiteY5" fmla="*/ 220980 h 1901190"/>
                <a:gd name="connsiteX6" fmla="*/ 681990 w 3771900"/>
                <a:gd name="connsiteY6" fmla="*/ 647700 h 1901190"/>
                <a:gd name="connsiteX7" fmla="*/ 815340 w 3771900"/>
                <a:gd name="connsiteY7" fmla="*/ 617220 h 1901190"/>
                <a:gd name="connsiteX8" fmla="*/ 944880 w 3771900"/>
                <a:gd name="connsiteY8" fmla="*/ 640080 h 1901190"/>
                <a:gd name="connsiteX9" fmla="*/ 979170 w 3771900"/>
                <a:gd name="connsiteY9" fmla="*/ 685800 h 1901190"/>
                <a:gd name="connsiteX10" fmla="*/ 1097280 w 3771900"/>
                <a:gd name="connsiteY10" fmla="*/ 1062990 h 1901190"/>
                <a:gd name="connsiteX11" fmla="*/ 1238250 w 3771900"/>
                <a:gd name="connsiteY11" fmla="*/ 666750 h 1901190"/>
                <a:gd name="connsiteX12" fmla="*/ 1386840 w 3771900"/>
                <a:gd name="connsiteY12" fmla="*/ 1093470 h 1901190"/>
                <a:gd name="connsiteX13" fmla="*/ 1539240 w 3771900"/>
                <a:gd name="connsiteY13" fmla="*/ 1215390 h 1901190"/>
                <a:gd name="connsiteX14" fmla="*/ 1828800 w 3771900"/>
                <a:gd name="connsiteY14" fmla="*/ 1108710 h 1901190"/>
                <a:gd name="connsiteX15" fmla="*/ 1965960 w 3771900"/>
                <a:gd name="connsiteY15" fmla="*/ 1714500 h 1901190"/>
                <a:gd name="connsiteX16" fmla="*/ 2103120 w 3771900"/>
                <a:gd name="connsiteY16" fmla="*/ 1874520 h 1901190"/>
                <a:gd name="connsiteX17" fmla="*/ 2247900 w 3771900"/>
                <a:gd name="connsiteY17" fmla="*/ 1451610 h 1901190"/>
                <a:gd name="connsiteX18" fmla="*/ 2381250 w 3771900"/>
                <a:gd name="connsiteY18" fmla="*/ 1409700 h 1901190"/>
                <a:gd name="connsiteX19" fmla="*/ 2510790 w 3771900"/>
                <a:gd name="connsiteY19" fmla="*/ 1634490 h 1901190"/>
                <a:gd name="connsiteX20" fmla="*/ 2659380 w 3771900"/>
                <a:gd name="connsiteY20" fmla="*/ 1828800 h 1901190"/>
                <a:gd name="connsiteX21" fmla="*/ 2800350 w 3771900"/>
                <a:gd name="connsiteY21" fmla="*/ 1554480 h 1901190"/>
                <a:gd name="connsiteX22" fmla="*/ 2941320 w 3771900"/>
                <a:gd name="connsiteY22" fmla="*/ 1901190 h 1901190"/>
                <a:gd name="connsiteX23" fmla="*/ 3208020 w 3771900"/>
                <a:gd name="connsiteY23" fmla="*/ 1558290 h 1901190"/>
                <a:gd name="connsiteX24" fmla="*/ 3352800 w 3771900"/>
                <a:gd name="connsiteY24" fmla="*/ 1642110 h 1901190"/>
                <a:gd name="connsiteX25" fmla="*/ 3486150 w 3771900"/>
                <a:gd name="connsiteY25" fmla="*/ 1181100 h 1901190"/>
                <a:gd name="connsiteX26" fmla="*/ 3638550 w 3771900"/>
                <a:gd name="connsiteY26" fmla="*/ 1489710 h 1901190"/>
                <a:gd name="connsiteX27" fmla="*/ 3771900 w 3771900"/>
                <a:gd name="connsiteY27" fmla="*/ 1649730 h 190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71900" h="1901190">
                  <a:moveTo>
                    <a:pt x="0" y="110490"/>
                  </a:moveTo>
                  <a:lnTo>
                    <a:pt x="106680" y="0"/>
                  </a:lnTo>
                  <a:lnTo>
                    <a:pt x="240030" y="217170"/>
                  </a:lnTo>
                  <a:lnTo>
                    <a:pt x="281940" y="293370"/>
                  </a:lnTo>
                  <a:lnTo>
                    <a:pt x="411480" y="320040"/>
                  </a:lnTo>
                  <a:lnTo>
                    <a:pt x="548640" y="220980"/>
                  </a:lnTo>
                  <a:lnTo>
                    <a:pt x="681990" y="647700"/>
                  </a:lnTo>
                  <a:lnTo>
                    <a:pt x="815340" y="617220"/>
                  </a:lnTo>
                  <a:lnTo>
                    <a:pt x="944880" y="640080"/>
                  </a:lnTo>
                  <a:lnTo>
                    <a:pt x="979170" y="685800"/>
                  </a:lnTo>
                  <a:lnTo>
                    <a:pt x="1097280" y="1062990"/>
                  </a:lnTo>
                  <a:lnTo>
                    <a:pt x="1238250" y="666750"/>
                  </a:lnTo>
                  <a:lnTo>
                    <a:pt x="1386840" y="1093470"/>
                  </a:lnTo>
                  <a:lnTo>
                    <a:pt x="1539240" y="1215390"/>
                  </a:lnTo>
                  <a:lnTo>
                    <a:pt x="1828800" y="1108710"/>
                  </a:lnTo>
                  <a:lnTo>
                    <a:pt x="1965960" y="1714500"/>
                  </a:lnTo>
                  <a:lnTo>
                    <a:pt x="2103120" y="1874520"/>
                  </a:lnTo>
                  <a:lnTo>
                    <a:pt x="2247900" y="1451610"/>
                  </a:lnTo>
                  <a:lnTo>
                    <a:pt x="2381250" y="1409700"/>
                  </a:lnTo>
                  <a:lnTo>
                    <a:pt x="2510790" y="1634490"/>
                  </a:lnTo>
                  <a:lnTo>
                    <a:pt x="2659380" y="1828800"/>
                  </a:lnTo>
                  <a:lnTo>
                    <a:pt x="2800350" y="1554480"/>
                  </a:lnTo>
                  <a:lnTo>
                    <a:pt x="2941320" y="1901190"/>
                  </a:lnTo>
                  <a:lnTo>
                    <a:pt x="3208020" y="1558290"/>
                  </a:lnTo>
                  <a:lnTo>
                    <a:pt x="3352800" y="1642110"/>
                  </a:lnTo>
                  <a:lnTo>
                    <a:pt x="3486150" y="1181100"/>
                  </a:lnTo>
                  <a:lnTo>
                    <a:pt x="3638550" y="1489710"/>
                  </a:lnTo>
                  <a:lnTo>
                    <a:pt x="3771900" y="1649730"/>
                  </a:lnTo>
                </a:path>
              </a:pathLst>
            </a:custGeom>
            <a:noFill/>
            <a:ln w="12700">
              <a:solidFill>
                <a:srgbClr val="979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4" name="Freeform 43"/>
            <p:cNvSpPr/>
            <p:nvPr/>
          </p:nvSpPr>
          <p:spPr>
            <a:xfrm>
              <a:off x="1524000" y="3630930"/>
              <a:ext cx="3848100" cy="1741170"/>
            </a:xfrm>
            <a:custGeom>
              <a:avLst/>
              <a:gdLst>
                <a:gd name="connsiteX0" fmla="*/ 0 w 3848100"/>
                <a:gd name="connsiteY0" fmla="*/ 0 h 1741170"/>
                <a:gd name="connsiteX1" fmla="*/ 76200 w 3848100"/>
                <a:gd name="connsiteY1" fmla="*/ 438150 h 1741170"/>
                <a:gd name="connsiteX2" fmla="*/ 331470 w 3848100"/>
                <a:gd name="connsiteY2" fmla="*/ 628650 h 1741170"/>
                <a:gd name="connsiteX3" fmla="*/ 518160 w 3848100"/>
                <a:gd name="connsiteY3" fmla="*/ 704850 h 1741170"/>
                <a:gd name="connsiteX4" fmla="*/ 640080 w 3848100"/>
                <a:gd name="connsiteY4" fmla="*/ 822960 h 1741170"/>
                <a:gd name="connsiteX5" fmla="*/ 773430 w 3848100"/>
                <a:gd name="connsiteY5" fmla="*/ 982980 h 1741170"/>
                <a:gd name="connsiteX6" fmla="*/ 910590 w 3848100"/>
                <a:gd name="connsiteY6" fmla="*/ 982980 h 1741170"/>
                <a:gd name="connsiteX7" fmla="*/ 1043940 w 3848100"/>
                <a:gd name="connsiteY7" fmla="*/ 1108710 h 1741170"/>
                <a:gd name="connsiteX8" fmla="*/ 1188720 w 3848100"/>
                <a:gd name="connsiteY8" fmla="*/ 998220 h 1741170"/>
                <a:gd name="connsiteX9" fmla="*/ 1363980 w 3848100"/>
                <a:gd name="connsiteY9" fmla="*/ 1070610 h 1741170"/>
                <a:gd name="connsiteX10" fmla="*/ 1508760 w 3848100"/>
                <a:gd name="connsiteY10" fmla="*/ 1181100 h 1741170"/>
                <a:gd name="connsiteX11" fmla="*/ 1611630 w 3848100"/>
                <a:gd name="connsiteY11" fmla="*/ 1299210 h 1741170"/>
                <a:gd name="connsiteX12" fmla="*/ 1790700 w 3848100"/>
                <a:gd name="connsiteY12" fmla="*/ 1230630 h 1741170"/>
                <a:gd name="connsiteX13" fmla="*/ 1924050 w 3848100"/>
                <a:gd name="connsiteY13" fmla="*/ 1264920 h 1741170"/>
                <a:gd name="connsiteX14" fmla="*/ 2049780 w 3848100"/>
                <a:gd name="connsiteY14" fmla="*/ 1356360 h 1741170"/>
                <a:gd name="connsiteX15" fmla="*/ 2221230 w 3848100"/>
                <a:gd name="connsiteY15" fmla="*/ 1344930 h 1741170"/>
                <a:gd name="connsiteX16" fmla="*/ 2327910 w 3848100"/>
                <a:gd name="connsiteY16" fmla="*/ 1314450 h 1741170"/>
                <a:gd name="connsiteX17" fmla="*/ 2476500 w 3848100"/>
                <a:gd name="connsiteY17" fmla="*/ 1432560 h 1741170"/>
                <a:gd name="connsiteX18" fmla="*/ 2617470 w 3848100"/>
                <a:gd name="connsiteY18" fmla="*/ 1447800 h 1741170"/>
                <a:gd name="connsiteX19" fmla="*/ 2743200 w 3848100"/>
                <a:gd name="connsiteY19" fmla="*/ 1741170 h 1741170"/>
                <a:gd name="connsiteX20" fmla="*/ 2895600 w 3848100"/>
                <a:gd name="connsiteY20" fmla="*/ 1478280 h 1741170"/>
                <a:gd name="connsiteX21" fmla="*/ 3025140 w 3848100"/>
                <a:gd name="connsiteY21" fmla="*/ 1314450 h 1741170"/>
                <a:gd name="connsiteX22" fmla="*/ 3162300 w 3848100"/>
                <a:gd name="connsiteY22" fmla="*/ 1375410 h 1741170"/>
                <a:gd name="connsiteX23" fmla="*/ 3299460 w 3848100"/>
                <a:gd name="connsiteY23" fmla="*/ 1363980 h 1741170"/>
                <a:gd name="connsiteX24" fmla="*/ 3440430 w 3848100"/>
                <a:gd name="connsiteY24" fmla="*/ 1474470 h 1741170"/>
                <a:gd name="connsiteX25" fmla="*/ 3573780 w 3848100"/>
                <a:gd name="connsiteY25" fmla="*/ 1436370 h 1741170"/>
                <a:gd name="connsiteX26" fmla="*/ 3848100 w 3848100"/>
                <a:gd name="connsiteY26" fmla="*/ 1318260 h 174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48100" h="1741170">
                  <a:moveTo>
                    <a:pt x="0" y="0"/>
                  </a:moveTo>
                  <a:lnTo>
                    <a:pt x="76200" y="438150"/>
                  </a:lnTo>
                  <a:lnTo>
                    <a:pt x="331470" y="628650"/>
                  </a:lnTo>
                  <a:lnTo>
                    <a:pt x="518160" y="704850"/>
                  </a:lnTo>
                  <a:lnTo>
                    <a:pt x="640080" y="822960"/>
                  </a:lnTo>
                  <a:lnTo>
                    <a:pt x="773430" y="982980"/>
                  </a:lnTo>
                  <a:lnTo>
                    <a:pt x="910590" y="982980"/>
                  </a:lnTo>
                  <a:lnTo>
                    <a:pt x="1043940" y="1108710"/>
                  </a:lnTo>
                  <a:lnTo>
                    <a:pt x="1188720" y="998220"/>
                  </a:lnTo>
                  <a:lnTo>
                    <a:pt x="1363980" y="1070610"/>
                  </a:lnTo>
                  <a:lnTo>
                    <a:pt x="1508760" y="1181100"/>
                  </a:lnTo>
                  <a:lnTo>
                    <a:pt x="1611630" y="1299210"/>
                  </a:lnTo>
                  <a:lnTo>
                    <a:pt x="1790700" y="1230630"/>
                  </a:lnTo>
                  <a:lnTo>
                    <a:pt x="1924050" y="1264920"/>
                  </a:lnTo>
                  <a:lnTo>
                    <a:pt x="2049780" y="1356360"/>
                  </a:lnTo>
                  <a:lnTo>
                    <a:pt x="2221230" y="1344930"/>
                  </a:lnTo>
                  <a:lnTo>
                    <a:pt x="2327910" y="1314450"/>
                  </a:lnTo>
                  <a:lnTo>
                    <a:pt x="2476500" y="1432560"/>
                  </a:lnTo>
                  <a:lnTo>
                    <a:pt x="2617470" y="1447800"/>
                  </a:lnTo>
                  <a:lnTo>
                    <a:pt x="2743200" y="1741170"/>
                  </a:lnTo>
                  <a:lnTo>
                    <a:pt x="2895600" y="1478280"/>
                  </a:lnTo>
                  <a:lnTo>
                    <a:pt x="3025140" y="1314450"/>
                  </a:lnTo>
                  <a:lnTo>
                    <a:pt x="3162300" y="1375410"/>
                  </a:lnTo>
                  <a:lnTo>
                    <a:pt x="3299460" y="1363980"/>
                  </a:lnTo>
                  <a:lnTo>
                    <a:pt x="3440430" y="1474470"/>
                  </a:lnTo>
                  <a:lnTo>
                    <a:pt x="3573780" y="1436370"/>
                  </a:lnTo>
                  <a:lnTo>
                    <a:pt x="3848100" y="1318260"/>
                  </a:lnTo>
                </a:path>
              </a:pathLst>
            </a:custGeom>
            <a:noFill/>
            <a:ln w="19050">
              <a:solidFill>
                <a:srgbClr val="979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cxnSp>
        <p:nvCxnSpPr>
          <p:cNvPr id="80" name="Straight Arrow Connector 79">
            <a:extLst>
              <a:ext uri="{FF2B5EF4-FFF2-40B4-BE49-F238E27FC236}">
                <a16:creationId xmlns:a16="http://schemas.microsoft.com/office/drawing/2014/main" id="{EC6AE85B-AA49-6445-AE1F-7852B324698B}"/>
              </a:ext>
            </a:extLst>
          </p:cNvPr>
          <p:cNvCxnSpPr/>
          <p:nvPr/>
        </p:nvCxnSpPr>
        <p:spPr>
          <a:xfrm rot="10800000">
            <a:off x="5733699" y="5015738"/>
            <a:ext cx="751768" cy="1"/>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62DFD2-D15F-CE4D-BFAD-2AAA06E71DC7}"/>
              </a:ext>
            </a:extLst>
          </p:cNvPr>
          <p:cNvCxnSpPr>
            <a:cxnSpLocks/>
          </p:cNvCxnSpPr>
          <p:nvPr/>
        </p:nvCxnSpPr>
        <p:spPr>
          <a:xfrm flipH="1" flipV="1">
            <a:off x="2546350" y="3606181"/>
            <a:ext cx="3939117" cy="1"/>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211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EE669F8-B278-AA43-908C-768F37EA2694}"/>
              </a:ext>
            </a:extLst>
          </p:cNvPr>
          <p:cNvSpPr/>
          <p:nvPr/>
        </p:nvSpPr>
        <p:spPr>
          <a:xfrm>
            <a:off x="457200" y="1973479"/>
            <a:ext cx="8553450" cy="394016"/>
          </a:xfrm>
          <a:prstGeom prst="rect">
            <a:avLst/>
          </a:prstGeom>
          <a:solidFill>
            <a:schemeClr val="accent2">
              <a:lumMod val="20000"/>
              <a:lumOff val="80000"/>
            </a:schemeClr>
          </a:solidFill>
        </p:spPr>
        <p:txBody>
          <a:bodyPr wrap="square">
            <a:noAutofit/>
          </a:bodyPr>
          <a:lstStyle/>
          <a:p>
            <a:endParaRPr lang="en-US" sz="2100" dirty="0"/>
          </a:p>
        </p:txBody>
      </p:sp>
      <p:sp>
        <p:nvSpPr>
          <p:cNvPr id="2" name="Title 1">
            <a:extLst>
              <a:ext uri="{FF2B5EF4-FFF2-40B4-BE49-F238E27FC236}">
                <a16:creationId xmlns:a16="http://schemas.microsoft.com/office/drawing/2014/main" id="{F6F3749E-C604-324A-86A3-11707FED84B2}"/>
              </a:ext>
            </a:extLst>
          </p:cNvPr>
          <p:cNvSpPr>
            <a:spLocks noGrp="1"/>
          </p:cNvSpPr>
          <p:nvPr>
            <p:ph type="title"/>
          </p:nvPr>
        </p:nvSpPr>
        <p:spPr/>
        <p:txBody>
          <a:bodyPr>
            <a:noAutofit/>
          </a:bodyPr>
          <a:lstStyle/>
          <a:p>
            <a:r>
              <a:rPr lang="en-US" dirty="0"/>
              <a:t>Long-Run Experiment: Ad Load</a:t>
            </a:r>
          </a:p>
        </p:txBody>
      </p:sp>
      <p:sp>
        <p:nvSpPr>
          <p:cNvPr id="4" name="Content Placeholder 3">
            <a:extLst>
              <a:ext uri="{FF2B5EF4-FFF2-40B4-BE49-F238E27FC236}">
                <a16:creationId xmlns:a16="http://schemas.microsoft.com/office/drawing/2014/main" id="{C405EE00-F354-4453-81B2-229D921353FE}"/>
              </a:ext>
            </a:extLst>
          </p:cNvPr>
          <p:cNvSpPr>
            <a:spLocks noGrp="1"/>
          </p:cNvSpPr>
          <p:nvPr>
            <p:ph idx="1"/>
          </p:nvPr>
        </p:nvSpPr>
        <p:spPr>
          <a:xfrm>
            <a:off x="457200" y="2371821"/>
            <a:ext cx="8686800" cy="1278560"/>
          </a:xfrm>
        </p:spPr>
        <p:txBody>
          <a:bodyPr>
            <a:noAutofit/>
          </a:bodyPr>
          <a:lstStyle/>
          <a:p>
            <a:pPr marL="0" indent="0">
              <a:lnSpc>
                <a:spcPts val="2660"/>
              </a:lnSpc>
              <a:buNone/>
            </a:pPr>
            <a:r>
              <a:rPr lang="en-US" sz="2000" i="1" dirty="0"/>
              <a:t>Ad sightedness</a:t>
            </a:r>
            <a:r>
              <a:rPr lang="en-US" sz="2000" dirty="0"/>
              <a:t>: how users’ inherent propensity to click on ads changes</a:t>
            </a:r>
          </a:p>
        </p:txBody>
      </p:sp>
      <p:sp>
        <p:nvSpPr>
          <p:cNvPr id="17" name="Rectangle 16">
            <a:extLst>
              <a:ext uri="{FF2B5EF4-FFF2-40B4-BE49-F238E27FC236}">
                <a16:creationId xmlns:a16="http://schemas.microsoft.com/office/drawing/2014/main" id="{D7DEC4D0-52A2-4967-814D-CAFE02C72E90}"/>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a:t>
            </a:r>
            <a:r>
              <a:rPr lang="en-US" sz="1000" dirty="0" err="1">
                <a:solidFill>
                  <a:schemeClr val="bg1">
                    <a:lumMod val="50000"/>
                  </a:schemeClr>
                </a:solidFill>
              </a:rPr>
              <a:t>Hohnhold</a:t>
            </a:r>
            <a:r>
              <a:rPr lang="en-US" sz="1000" dirty="0">
                <a:solidFill>
                  <a:schemeClr val="bg1">
                    <a:lumMod val="50000"/>
                  </a:schemeClr>
                </a:solidFill>
              </a:rPr>
              <a:t>, O’Brien and Tang’15</a:t>
            </a:r>
          </a:p>
        </p:txBody>
      </p:sp>
      <p:sp>
        <p:nvSpPr>
          <p:cNvPr id="22" name="Content Placeholder 3">
            <a:extLst>
              <a:ext uri="{FF2B5EF4-FFF2-40B4-BE49-F238E27FC236}">
                <a16:creationId xmlns:a16="http://schemas.microsoft.com/office/drawing/2014/main" id="{C2FB6F6F-A345-514A-AA53-66A0E7C5F43B}"/>
              </a:ext>
            </a:extLst>
          </p:cNvPr>
          <p:cNvSpPr txBox="1">
            <a:spLocks/>
          </p:cNvSpPr>
          <p:nvPr/>
        </p:nvSpPr>
        <p:spPr>
          <a:xfrm>
            <a:off x="452824" y="1503712"/>
            <a:ext cx="8557826" cy="1180957"/>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Font typeface="Arial" charset="0"/>
              <a:buNone/>
            </a:pPr>
            <a:r>
              <a:rPr lang="en-US" sz="2000" dirty="0"/>
              <a:t>What is the effect of </a:t>
            </a:r>
            <a:r>
              <a:rPr lang="en-US" sz="2000" b="1" dirty="0"/>
              <a:t>decreased</a:t>
            </a:r>
            <a:r>
              <a:rPr lang="en-US" sz="2000" dirty="0"/>
              <a:t> mobile ad load?</a:t>
            </a:r>
          </a:p>
          <a:p>
            <a:pPr marL="0" indent="0">
              <a:spcBef>
                <a:spcPts val="1200"/>
              </a:spcBef>
              <a:buNone/>
            </a:pPr>
            <a:r>
              <a:rPr lang="en-US" sz="2000" dirty="0"/>
              <a:t>Experiment at Google reduced ad load 50%, deploy weekly to new cohort</a:t>
            </a:r>
          </a:p>
          <a:p>
            <a:pPr marL="0" indent="0">
              <a:spcBef>
                <a:spcPts val="1200"/>
              </a:spcBef>
              <a:buFont typeface="Arial" charset="0"/>
              <a:buNone/>
            </a:pPr>
            <a:endParaRPr lang="en-US" sz="2000" dirty="0"/>
          </a:p>
        </p:txBody>
      </p:sp>
      <p:sp>
        <p:nvSpPr>
          <p:cNvPr id="16" name="Rectangle 15"/>
          <p:cNvSpPr/>
          <p:nvPr/>
        </p:nvSpPr>
        <p:spPr>
          <a:xfrm>
            <a:off x="7086600" y="4114800"/>
            <a:ext cx="1691233" cy="646331"/>
          </a:xfrm>
          <a:prstGeom prst="rect">
            <a:avLst/>
          </a:prstGeom>
        </p:spPr>
        <p:txBody>
          <a:bodyPr wrap="square">
            <a:noAutofit/>
          </a:bodyPr>
          <a:lstStyle/>
          <a:p>
            <a:pPr>
              <a:spcBef>
                <a:spcPts val="600"/>
              </a:spcBef>
            </a:pPr>
            <a:r>
              <a:rPr lang="en-US" b="1" dirty="0"/>
              <a:t>Improved Ad sightedness</a:t>
            </a:r>
          </a:p>
        </p:txBody>
      </p:sp>
      <p:sp>
        <p:nvSpPr>
          <p:cNvPr id="19" name="Rectangle 18"/>
          <p:cNvSpPr/>
          <p:nvPr/>
        </p:nvSpPr>
        <p:spPr>
          <a:xfrm>
            <a:off x="7056296" y="5235577"/>
            <a:ext cx="1782904" cy="646331"/>
          </a:xfrm>
          <a:prstGeom prst="rect">
            <a:avLst/>
          </a:prstGeom>
        </p:spPr>
        <p:txBody>
          <a:bodyPr wrap="square">
            <a:noAutofit/>
          </a:bodyPr>
          <a:lstStyle/>
          <a:p>
            <a:pPr>
              <a:spcBef>
                <a:spcPts val="600"/>
              </a:spcBef>
            </a:pPr>
            <a:r>
              <a:rPr lang="en-US" b="1" dirty="0"/>
              <a:t>Instantaneous</a:t>
            </a:r>
            <a:br>
              <a:rPr lang="en-US" b="1" dirty="0"/>
            </a:br>
            <a:r>
              <a:rPr lang="en-US" b="1" dirty="0"/>
              <a:t>quality gain</a:t>
            </a:r>
          </a:p>
        </p:txBody>
      </p:sp>
      <p:grpSp>
        <p:nvGrpSpPr>
          <p:cNvPr id="20" name="Group 19" descr="This line graph shows that fewer, higher quality ads produces a higher on average click rate. Moreover, over time users learn that the ads are high quality, and they become more likely to click in general over time."/>
          <p:cNvGrpSpPr/>
          <p:nvPr/>
        </p:nvGrpSpPr>
        <p:grpSpPr>
          <a:xfrm>
            <a:off x="488949" y="2870200"/>
            <a:ext cx="6313193" cy="3398198"/>
            <a:chOff x="488949" y="2870200"/>
            <a:chExt cx="6313193" cy="3398198"/>
          </a:xfrm>
        </p:grpSpPr>
        <p:sp>
          <p:nvSpPr>
            <p:cNvPr id="21" name="Rectangle 20"/>
            <p:cNvSpPr/>
            <p:nvPr/>
          </p:nvSpPr>
          <p:spPr>
            <a:xfrm>
              <a:off x="488949" y="2870200"/>
              <a:ext cx="6313193" cy="339819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4" name="Straight Connector 23"/>
            <p:cNvCxnSpPr/>
            <p:nvPr/>
          </p:nvCxnSpPr>
          <p:spPr>
            <a:xfrm>
              <a:off x="901700" y="5816600"/>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01700" y="5664200"/>
              <a:ext cx="5715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6961" y="5588662"/>
              <a:ext cx="253139" cy="151075"/>
            </a:xfrm>
            <a:prstGeom prst="rect">
              <a:avLst/>
            </a:prstGeom>
            <a:noFill/>
          </p:spPr>
          <p:txBody>
            <a:bodyPr wrap="none" lIns="0" tIns="0" rIns="0" bIns="0" rtlCol="0" anchor="ctr">
              <a:noAutofit/>
            </a:bodyPr>
            <a:lstStyle/>
            <a:p>
              <a:pPr algn="r"/>
              <a:r>
                <a:rPr lang="en-US" sz="1000" dirty="0"/>
                <a:t>14</a:t>
              </a:r>
            </a:p>
          </p:txBody>
        </p:sp>
        <p:cxnSp>
          <p:nvCxnSpPr>
            <p:cNvPr id="29" name="Straight Connector 28"/>
            <p:cNvCxnSpPr/>
            <p:nvPr/>
          </p:nvCxnSpPr>
          <p:spPr>
            <a:xfrm>
              <a:off x="901700" y="5072684"/>
              <a:ext cx="5715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6961" y="4997146"/>
              <a:ext cx="253139" cy="151075"/>
            </a:xfrm>
            <a:prstGeom prst="rect">
              <a:avLst/>
            </a:prstGeom>
            <a:noFill/>
          </p:spPr>
          <p:txBody>
            <a:bodyPr wrap="none" lIns="0" tIns="0" rIns="0" bIns="0" rtlCol="0" anchor="ctr">
              <a:noAutofit/>
            </a:bodyPr>
            <a:lstStyle/>
            <a:p>
              <a:pPr algn="r"/>
              <a:r>
                <a:rPr lang="en-US" sz="1000" dirty="0"/>
                <a:t>15</a:t>
              </a:r>
            </a:p>
          </p:txBody>
        </p:sp>
        <p:cxnSp>
          <p:nvCxnSpPr>
            <p:cNvPr id="31" name="Straight Connector 30"/>
            <p:cNvCxnSpPr/>
            <p:nvPr/>
          </p:nvCxnSpPr>
          <p:spPr>
            <a:xfrm>
              <a:off x="901700" y="4473533"/>
              <a:ext cx="5715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46961" y="4397995"/>
              <a:ext cx="253139" cy="151075"/>
            </a:xfrm>
            <a:prstGeom prst="rect">
              <a:avLst/>
            </a:prstGeom>
            <a:noFill/>
          </p:spPr>
          <p:txBody>
            <a:bodyPr wrap="none" lIns="0" tIns="0" rIns="0" bIns="0" rtlCol="0" anchor="ctr">
              <a:noAutofit/>
            </a:bodyPr>
            <a:lstStyle/>
            <a:p>
              <a:pPr algn="r"/>
              <a:r>
                <a:rPr lang="en-US" sz="1000" dirty="0"/>
                <a:t>16</a:t>
              </a:r>
            </a:p>
          </p:txBody>
        </p:sp>
        <p:cxnSp>
          <p:nvCxnSpPr>
            <p:cNvPr id="33" name="Straight Connector 32"/>
            <p:cNvCxnSpPr/>
            <p:nvPr/>
          </p:nvCxnSpPr>
          <p:spPr>
            <a:xfrm>
              <a:off x="901700" y="3878394"/>
              <a:ext cx="5715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46961" y="3802856"/>
              <a:ext cx="253139" cy="151075"/>
            </a:xfrm>
            <a:prstGeom prst="rect">
              <a:avLst/>
            </a:prstGeom>
            <a:noFill/>
          </p:spPr>
          <p:txBody>
            <a:bodyPr wrap="none" lIns="0" tIns="0" rIns="0" bIns="0" rtlCol="0" anchor="ctr">
              <a:noAutofit/>
            </a:bodyPr>
            <a:lstStyle/>
            <a:p>
              <a:pPr algn="r"/>
              <a:r>
                <a:rPr lang="en-US" sz="1000" dirty="0"/>
                <a:t>17</a:t>
              </a:r>
            </a:p>
          </p:txBody>
        </p:sp>
        <p:cxnSp>
          <p:nvCxnSpPr>
            <p:cNvPr id="35" name="Straight Connector 34"/>
            <p:cNvCxnSpPr/>
            <p:nvPr/>
          </p:nvCxnSpPr>
          <p:spPr>
            <a:xfrm>
              <a:off x="901700" y="3275013"/>
              <a:ext cx="5715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6961" y="3199475"/>
              <a:ext cx="253139" cy="151075"/>
            </a:xfrm>
            <a:prstGeom prst="rect">
              <a:avLst/>
            </a:prstGeom>
            <a:noFill/>
          </p:spPr>
          <p:txBody>
            <a:bodyPr wrap="none" lIns="0" tIns="0" rIns="0" bIns="0" rtlCol="0" anchor="ctr">
              <a:noAutofit/>
            </a:bodyPr>
            <a:lstStyle/>
            <a:p>
              <a:pPr algn="r"/>
              <a:r>
                <a:rPr lang="en-US" sz="1000" dirty="0"/>
                <a:t>18</a:t>
              </a:r>
            </a:p>
          </p:txBody>
        </p:sp>
        <p:grpSp>
          <p:nvGrpSpPr>
            <p:cNvPr id="38" name="Group 37"/>
            <p:cNvGrpSpPr/>
            <p:nvPr/>
          </p:nvGrpSpPr>
          <p:grpSpPr>
            <a:xfrm>
              <a:off x="947738" y="3000375"/>
              <a:ext cx="5643562" cy="2809875"/>
              <a:chOff x="947738" y="3000375"/>
              <a:chExt cx="5643562" cy="2809875"/>
            </a:xfrm>
          </p:grpSpPr>
          <p:sp>
            <p:nvSpPr>
              <p:cNvPr id="62" name="Freeform 61"/>
              <p:cNvSpPr/>
              <p:nvPr/>
            </p:nvSpPr>
            <p:spPr>
              <a:xfrm>
                <a:off x="947738" y="3000375"/>
                <a:ext cx="5634037" cy="2809875"/>
              </a:xfrm>
              <a:custGeom>
                <a:avLst/>
                <a:gdLst>
                  <a:gd name="connsiteX0" fmla="*/ 0 w 5634037"/>
                  <a:gd name="connsiteY0" fmla="*/ 2809875 h 2809875"/>
                  <a:gd name="connsiteX1" fmla="*/ 66675 w 5634037"/>
                  <a:gd name="connsiteY1" fmla="*/ 2771775 h 2809875"/>
                  <a:gd name="connsiteX2" fmla="*/ 142875 w 5634037"/>
                  <a:gd name="connsiteY2" fmla="*/ 2519363 h 2809875"/>
                  <a:gd name="connsiteX3" fmla="*/ 233362 w 5634037"/>
                  <a:gd name="connsiteY3" fmla="*/ 2328863 h 2809875"/>
                  <a:gd name="connsiteX4" fmla="*/ 285750 w 5634037"/>
                  <a:gd name="connsiteY4" fmla="*/ 2157413 h 2809875"/>
                  <a:gd name="connsiteX5" fmla="*/ 361950 w 5634037"/>
                  <a:gd name="connsiteY5" fmla="*/ 2005013 h 2809875"/>
                  <a:gd name="connsiteX6" fmla="*/ 433387 w 5634037"/>
                  <a:gd name="connsiteY6" fmla="*/ 2395538 h 2809875"/>
                  <a:gd name="connsiteX7" fmla="*/ 509587 w 5634037"/>
                  <a:gd name="connsiteY7" fmla="*/ 2271713 h 2809875"/>
                  <a:gd name="connsiteX8" fmla="*/ 585787 w 5634037"/>
                  <a:gd name="connsiteY8" fmla="*/ 2247900 h 2809875"/>
                  <a:gd name="connsiteX9" fmla="*/ 652462 w 5634037"/>
                  <a:gd name="connsiteY9" fmla="*/ 2090738 h 2809875"/>
                  <a:gd name="connsiteX10" fmla="*/ 723900 w 5634037"/>
                  <a:gd name="connsiteY10" fmla="*/ 1995488 h 2809875"/>
                  <a:gd name="connsiteX11" fmla="*/ 790575 w 5634037"/>
                  <a:gd name="connsiteY11" fmla="*/ 1638300 h 2809875"/>
                  <a:gd name="connsiteX12" fmla="*/ 862012 w 5634037"/>
                  <a:gd name="connsiteY12" fmla="*/ 1647825 h 2809875"/>
                  <a:gd name="connsiteX13" fmla="*/ 938212 w 5634037"/>
                  <a:gd name="connsiteY13" fmla="*/ 1890713 h 2809875"/>
                  <a:gd name="connsiteX14" fmla="*/ 1004887 w 5634037"/>
                  <a:gd name="connsiteY14" fmla="*/ 1709738 h 2809875"/>
                  <a:gd name="connsiteX15" fmla="*/ 1085850 w 5634037"/>
                  <a:gd name="connsiteY15" fmla="*/ 1590675 h 2809875"/>
                  <a:gd name="connsiteX16" fmla="*/ 1162050 w 5634037"/>
                  <a:gd name="connsiteY16" fmla="*/ 1595438 h 2809875"/>
                  <a:gd name="connsiteX17" fmla="*/ 1223962 w 5634037"/>
                  <a:gd name="connsiteY17" fmla="*/ 1671638 h 2809875"/>
                  <a:gd name="connsiteX18" fmla="*/ 1290637 w 5634037"/>
                  <a:gd name="connsiteY18" fmla="*/ 1428750 h 2809875"/>
                  <a:gd name="connsiteX19" fmla="*/ 1376362 w 5634037"/>
                  <a:gd name="connsiteY19" fmla="*/ 1338263 h 2809875"/>
                  <a:gd name="connsiteX20" fmla="*/ 1447800 w 5634037"/>
                  <a:gd name="connsiteY20" fmla="*/ 1495425 h 2809875"/>
                  <a:gd name="connsiteX21" fmla="*/ 1533525 w 5634037"/>
                  <a:gd name="connsiteY21" fmla="*/ 1462088 h 2809875"/>
                  <a:gd name="connsiteX22" fmla="*/ 1590675 w 5634037"/>
                  <a:gd name="connsiteY22" fmla="*/ 1385888 h 2809875"/>
                  <a:gd name="connsiteX23" fmla="*/ 1662112 w 5634037"/>
                  <a:gd name="connsiteY23" fmla="*/ 1485900 h 2809875"/>
                  <a:gd name="connsiteX24" fmla="*/ 1728787 w 5634037"/>
                  <a:gd name="connsiteY24" fmla="*/ 1385888 h 2809875"/>
                  <a:gd name="connsiteX25" fmla="*/ 1804987 w 5634037"/>
                  <a:gd name="connsiteY25" fmla="*/ 1038225 h 2809875"/>
                  <a:gd name="connsiteX26" fmla="*/ 1952625 w 5634037"/>
                  <a:gd name="connsiteY26" fmla="*/ 1328738 h 2809875"/>
                  <a:gd name="connsiteX27" fmla="*/ 2019300 w 5634037"/>
                  <a:gd name="connsiteY27" fmla="*/ 1181100 h 2809875"/>
                  <a:gd name="connsiteX28" fmla="*/ 2095500 w 5634037"/>
                  <a:gd name="connsiteY28" fmla="*/ 1176338 h 2809875"/>
                  <a:gd name="connsiteX29" fmla="*/ 2152650 w 5634037"/>
                  <a:gd name="connsiteY29" fmla="*/ 1247775 h 2809875"/>
                  <a:gd name="connsiteX30" fmla="*/ 2243137 w 5634037"/>
                  <a:gd name="connsiteY30" fmla="*/ 1223963 h 2809875"/>
                  <a:gd name="connsiteX31" fmla="*/ 2319337 w 5634037"/>
                  <a:gd name="connsiteY31" fmla="*/ 1038225 h 2809875"/>
                  <a:gd name="connsiteX32" fmla="*/ 2376487 w 5634037"/>
                  <a:gd name="connsiteY32" fmla="*/ 847725 h 2809875"/>
                  <a:gd name="connsiteX33" fmla="*/ 2452687 w 5634037"/>
                  <a:gd name="connsiteY33" fmla="*/ 1323975 h 2809875"/>
                  <a:gd name="connsiteX34" fmla="*/ 2547937 w 5634037"/>
                  <a:gd name="connsiteY34" fmla="*/ 1195388 h 2809875"/>
                  <a:gd name="connsiteX35" fmla="*/ 2590800 w 5634037"/>
                  <a:gd name="connsiteY35" fmla="*/ 1123950 h 2809875"/>
                  <a:gd name="connsiteX36" fmla="*/ 2676525 w 5634037"/>
                  <a:gd name="connsiteY36" fmla="*/ 1143000 h 2809875"/>
                  <a:gd name="connsiteX37" fmla="*/ 2814637 w 5634037"/>
                  <a:gd name="connsiteY37" fmla="*/ 914400 h 2809875"/>
                  <a:gd name="connsiteX38" fmla="*/ 2900362 w 5634037"/>
                  <a:gd name="connsiteY38" fmla="*/ 966788 h 2809875"/>
                  <a:gd name="connsiteX39" fmla="*/ 2967037 w 5634037"/>
                  <a:gd name="connsiteY39" fmla="*/ 1052513 h 2809875"/>
                  <a:gd name="connsiteX40" fmla="*/ 3038475 w 5634037"/>
                  <a:gd name="connsiteY40" fmla="*/ 1057275 h 2809875"/>
                  <a:gd name="connsiteX41" fmla="*/ 3095625 w 5634037"/>
                  <a:gd name="connsiteY41" fmla="*/ 766763 h 2809875"/>
                  <a:gd name="connsiteX42" fmla="*/ 3176587 w 5634037"/>
                  <a:gd name="connsiteY42" fmla="*/ 633413 h 2809875"/>
                  <a:gd name="connsiteX43" fmla="*/ 3257550 w 5634037"/>
                  <a:gd name="connsiteY43" fmla="*/ 676275 h 2809875"/>
                  <a:gd name="connsiteX44" fmla="*/ 3319462 w 5634037"/>
                  <a:gd name="connsiteY44" fmla="*/ 557213 h 2809875"/>
                  <a:gd name="connsiteX45" fmla="*/ 3395662 w 5634037"/>
                  <a:gd name="connsiteY45" fmla="*/ 509588 h 2809875"/>
                  <a:gd name="connsiteX46" fmla="*/ 3476625 w 5634037"/>
                  <a:gd name="connsiteY46" fmla="*/ 671513 h 2809875"/>
                  <a:gd name="connsiteX47" fmla="*/ 3543300 w 5634037"/>
                  <a:gd name="connsiteY47" fmla="*/ 671513 h 2809875"/>
                  <a:gd name="connsiteX48" fmla="*/ 3609975 w 5634037"/>
                  <a:gd name="connsiteY48" fmla="*/ 704850 h 2809875"/>
                  <a:gd name="connsiteX49" fmla="*/ 3681412 w 5634037"/>
                  <a:gd name="connsiteY49" fmla="*/ 681038 h 2809875"/>
                  <a:gd name="connsiteX50" fmla="*/ 3748087 w 5634037"/>
                  <a:gd name="connsiteY50" fmla="*/ 600075 h 2809875"/>
                  <a:gd name="connsiteX51" fmla="*/ 3824287 w 5634037"/>
                  <a:gd name="connsiteY51" fmla="*/ 381000 h 2809875"/>
                  <a:gd name="connsiteX52" fmla="*/ 3900487 w 5634037"/>
                  <a:gd name="connsiteY52" fmla="*/ 233363 h 2809875"/>
                  <a:gd name="connsiteX53" fmla="*/ 4043362 w 5634037"/>
                  <a:gd name="connsiteY53" fmla="*/ 814388 h 2809875"/>
                  <a:gd name="connsiteX54" fmla="*/ 4191000 w 5634037"/>
                  <a:gd name="connsiteY54" fmla="*/ 252413 h 2809875"/>
                  <a:gd name="connsiteX55" fmla="*/ 4262437 w 5634037"/>
                  <a:gd name="connsiteY55" fmla="*/ 557213 h 2809875"/>
                  <a:gd name="connsiteX56" fmla="*/ 4405312 w 5634037"/>
                  <a:gd name="connsiteY56" fmla="*/ 61913 h 2809875"/>
                  <a:gd name="connsiteX57" fmla="*/ 4476750 w 5634037"/>
                  <a:gd name="connsiteY57" fmla="*/ 500063 h 2809875"/>
                  <a:gd name="connsiteX58" fmla="*/ 4629150 w 5634037"/>
                  <a:gd name="connsiteY58" fmla="*/ 676275 h 2809875"/>
                  <a:gd name="connsiteX59" fmla="*/ 4695825 w 5634037"/>
                  <a:gd name="connsiteY59" fmla="*/ 257175 h 2809875"/>
                  <a:gd name="connsiteX60" fmla="*/ 4772025 w 5634037"/>
                  <a:gd name="connsiteY60" fmla="*/ 381000 h 2809875"/>
                  <a:gd name="connsiteX61" fmla="*/ 4910137 w 5634037"/>
                  <a:gd name="connsiteY61" fmla="*/ 0 h 2809875"/>
                  <a:gd name="connsiteX62" fmla="*/ 4981575 w 5634037"/>
                  <a:gd name="connsiteY62" fmla="*/ 723900 h 2809875"/>
                  <a:gd name="connsiteX63" fmla="*/ 5057775 w 5634037"/>
                  <a:gd name="connsiteY63" fmla="*/ 557213 h 2809875"/>
                  <a:gd name="connsiteX64" fmla="*/ 5129212 w 5634037"/>
                  <a:gd name="connsiteY64" fmla="*/ 495300 h 2809875"/>
                  <a:gd name="connsiteX65" fmla="*/ 5205412 w 5634037"/>
                  <a:gd name="connsiteY65" fmla="*/ 604838 h 2809875"/>
                  <a:gd name="connsiteX66" fmla="*/ 5338762 w 5634037"/>
                  <a:gd name="connsiteY66" fmla="*/ 266700 h 2809875"/>
                  <a:gd name="connsiteX67" fmla="*/ 5424487 w 5634037"/>
                  <a:gd name="connsiteY67" fmla="*/ 223838 h 2809875"/>
                  <a:gd name="connsiteX68" fmla="*/ 5491162 w 5634037"/>
                  <a:gd name="connsiteY68" fmla="*/ 128588 h 2809875"/>
                  <a:gd name="connsiteX69" fmla="*/ 5567362 w 5634037"/>
                  <a:gd name="connsiteY69" fmla="*/ 285750 h 2809875"/>
                  <a:gd name="connsiteX70" fmla="*/ 5634037 w 5634037"/>
                  <a:gd name="connsiteY70" fmla="*/ 261938 h 280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634037" h="2809875">
                    <a:moveTo>
                      <a:pt x="0" y="2809875"/>
                    </a:moveTo>
                    <a:lnTo>
                      <a:pt x="66675" y="2771775"/>
                    </a:lnTo>
                    <a:lnTo>
                      <a:pt x="142875" y="2519363"/>
                    </a:lnTo>
                    <a:lnTo>
                      <a:pt x="233362" y="2328863"/>
                    </a:lnTo>
                    <a:lnTo>
                      <a:pt x="285750" y="2157413"/>
                    </a:lnTo>
                    <a:lnTo>
                      <a:pt x="361950" y="2005013"/>
                    </a:lnTo>
                    <a:lnTo>
                      <a:pt x="433387" y="2395538"/>
                    </a:lnTo>
                    <a:lnTo>
                      <a:pt x="509587" y="2271713"/>
                    </a:lnTo>
                    <a:lnTo>
                      <a:pt x="585787" y="2247900"/>
                    </a:lnTo>
                    <a:lnTo>
                      <a:pt x="652462" y="2090738"/>
                    </a:lnTo>
                    <a:lnTo>
                      <a:pt x="723900" y="1995488"/>
                    </a:lnTo>
                    <a:lnTo>
                      <a:pt x="790575" y="1638300"/>
                    </a:lnTo>
                    <a:lnTo>
                      <a:pt x="862012" y="1647825"/>
                    </a:lnTo>
                    <a:lnTo>
                      <a:pt x="938212" y="1890713"/>
                    </a:lnTo>
                    <a:lnTo>
                      <a:pt x="1004887" y="1709738"/>
                    </a:lnTo>
                    <a:lnTo>
                      <a:pt x="1085850" y="1590675"/>
                    </a:lnTo>
                    <a:lnTo>
                      <a:pt x="1162050" y="1595438"/>
                    </a:lnTo>
                    <a:lnTo>
                      <a:pt x="1223962" y="1671638"/>
                    </a:lnTo>
                    <a:lnTo>
                      <a:pt x="1290637" y="1428750"/>
                    </a:lnTo>
                    <a:lnTo>
                      <a:pt x="1376362" y="1338263"/>
                    </a:lnTo>
                    <a:lnTo>
                      <a:pt x="1447800" y="1495425"/>
                    </a:lnTo>
                    <a:lnTo>
                      <a:pt x="1533525" y="1462088"/>
                    </a:lnTo>
                    <a:lnTo>
                      <a:pt x="1590675" y="1385888"/>
                    </a:lnTo>
                    <a:lnTo>
                      <a:pt x="1662112" y="1485900"/>
                    </a:lnTo>
                    <a:lnTo>
                      <a:pt x="1728787" y="1385888"/>
                    </a:lnTo>
                    <a:lnTo>
                      <a:pt x="1804987" y="1038225"/>
                    </a:lnTo>
                    <a:lnTo>
                      <a:pt x="1952625" y="1328738"/>
                    </a:lnTo>
                    <a:lnTo>
                      <a:pt x="2019300" y="1181100"/>
                    </a:lnTo>
                    <a:lnTo>
                      <a:pt x="2095500" y="1176338"/>
                    </a:lnTo>
                    <a:lnTo>
                      <a:pt x="2152650" y="1247775"/>
                    </a:lnTo>
                    <a:lnTo>
                      <a:pt x="2243137" y="1223963"/>
                    </a:lnTo>
                    <a:lnTo>
                      <a:pt x="2319337" y="1038225"/>
                    </a:lnTo>
                    <a:lnTo>
                      <a:pt x="2376487" y="847725"/>
                    </a:lnTo>
                    <a:lnTo>
                      <a:pt x="2452687" y="1323975"/>
                    </a:lnTo>
                    <a:lnTo>
                      <a:pt x="2547937" y="1195388"/>
                    </a:lnTo>
                    <a:lnTo>
                      <a:pt x="2590800" y="1123950"/>
                    </a:lnTo>
                    <a:lnTo>
                      <a:pt x="2676525" y="1143000"/>
                    </a:lnTo>
                    <a:lnTo>
                      <a:pt x="2814637" y="914400"/>
                    </a:lnTo>
                    <a:lnTo>
                      <a:pt x="2900362" y="966788"/>
                    </a:lnTo>
                    <a:lnTo>
                      <a:pt x="2967037" y="1052513"/>
                    </a:lnTo>
                    <a:lnTo>
                      <a:pt x="3038475" y="1057275"/>
                    </a:lnTo>
                    <a:lnTo>
                      <a:pt x="3095625" y="766763"/>
                    </a:lnTo>
                    <a:lnTo>
                      <a:pt x="3176587" y="633413"/>
                    </a:lnTo>
                    <a:lnTo>
                      <a:pt x="3257550" y="676275"/>
                    </a:lnTo>
                    <a:lnTo>
                      <a:pt x="3319462" y="557213"/>
                    </a:lnTo>
                    <a:lnTo>
                      <a:pt x="3395662" y="509588"/>
                    </a:lnTo>
                    <a:lnTo>
                      <a:pt x="3476625" y="671513"/>
                    </a:lnTo>
                    <a:lnTo>
                      <a:pt x="3543300" y="671513"/>
                    </a:lnTo>
                    <a:lnTo>
                      <a:pt x="3609975" y="704850"/>
                    </a:lnTo>
                    <a:lnTo>
                      <a:pt x="3681412" y="681038"/>
                    </a:lnTo>
                    <a:lnTo>
                      <a:pt x="3748087" y="600075"/>
                    </a:lnTo>
                    <a:lnTo>
                      <a:pt x="3824287" y="381000"/>
                    </a:lnTo>
                    <a:lnTo>
                      <a:pt x="3900487" y="233363"/>
                    </a:lnTo>
                    <a:lnTo>
                      <a:pt x="4043362" y="814388"/>
                    </a:lnTo>
                    <a:lnTo>
                      <a:pt x="4191000" y="252413"/>
                    </a:lnTo>
                    <a:lnTo>
                      <a:pt x="4262437" y="557213"/>
                    </a:lnTo>
                    <a:lnTo>
                      <a:pt x="4405312" y="61913"/>
                    </a:lnTo>
                    <a:lnTo>
                      <a:pt x="4476750" y="500063"/>
                    </a:lnTo>
                    <a:lnTo>
                      <a:pt x="4629150" y="676275"/>
                    </a:lnTo>
                    <a:lnTo>
                      <a:pt x="4695825" y="257175"/>
                    </a:lnTo>
                    <a:lnTo>
                      <a:pt x="4772025" y="381000"/>
                    </a:lnTo>
                    <a:lnTo>
                      <a:pt x="4910137" y="0"/>
                    </a:lnTo>
                    <a:lnTo>
                      <a:pt x="4981575" y="723900"/>
                    </a:lnTo>
                    <a:lnTo>
                      <a:pt x="5057775" y="557213"/>
                    </a:lnTo>
                    <a:lnTo>
                      <a:pt x="5129212" y="495300"/>
                    </a:lnTo>
                    <a:lnTo>
                      <a:pt x="5205412" y="604838"/>
                    </a:lnTo>
                    <a:lnTo>
                      <a:pt x="5338762" y="266700"/>
                    </a:lnTo>
                    <a:lnTo>
                      <a:pt x="5424487" y="223838"/>
                    </a:lnTo>
                    <a:lnTo>
                      <a:pt x="5491162" y="128588"/>
                    </a:lnTo>
                    <a:lnTo>
                      <a:pt x="5567362" y="285750"/>
                    </a:lnTo>
                    <a:lnTo>
                      <a:pt x="5634037" y="261938"/>
                    </a:lnTo>
                  </a:path>
                </a:pathLst>
              </a:custGeom>
              <a:noFill/>
              <a:ln w="19050">
                <a:solidFill>
                  <a:srgbClr val="80B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3" name="Freeform 62"/>
              <p:cNvSpPr/>
              <p:nvPr/>
            </p:nvSpPr>
            <p:spPr>
              <a:xfrm>
                <a:off x="1443038" y="3043238"/>
                <a:ext cx="5138737" cy="2757487"/>
              </a:xfrm>
              <a:custGeom>
                <a:avLst/>
                <a:gdLst>
                  <a:gd name="connsiteX0" fmla="*/ 0 w 5138737"/>
                  <a:gd name="connsiteY0" fmla="*/ 2757487 h 2757487"/>
                  <a:gd name="connsiteX1" fmla="*/ 80962 w 5138737"/>
                  <a:gd name="connsiteY1" fmla="*/ 2609850 h 2757487"/>
                  <a:gd name="connsiteX2" fmla="*/ 166687 w 5138737"/>
                  <a:gd name="connsiteY2" fmla="*/ 2533650 h 2757487"/>
                  <a:gd name="connsiteX3" fmla="*/ 228600 w 5138737"/>
                  <a:gd name="connsiteY3" fmla="*/ 2266950 h 2757487"/>
                  <a:gd name="connsiteX4" fmla="*/ 309562 w 5138737"/>
                  <a:gd name="connsiteY4" fmla="*/ 2105025 h 2757487"/>
                  <a:gd name="connsiteX5" fmla="*/ 371475 w 5138737"/>
                  <a:gd name="connsiteY5" fmla="*/ 1785937 h 2757487"/>
                  <a:gd name="connsiteX6" fmla="*/ 447675 w 5138737"/>
                  <a:gd name="connsiteY6" fmla="*/ 2024062 h 2757487"/>
                  <a:gd name="connsiteX7" fmla="*/ 585787 w 5138737"/>
                  <a:gd name="connsiteY7" fmla="*/ 1824037 h 2757487"/>
                  <a:gd name="connsiteX8" fmla="*/ 666750 w 5138737"/>
                  <a:gd name="connsiteY8" fmla="*/ 1766887 h 2757487"/>
                  <a:gd name="connsiteX9" fmla="*/ 742950 w 5138737"/>
                  <a:gd name="connsiteY9" fmla="*/ 1776412 h 2757487"/>
                  <a:gd name="connsiteX10" fmla="*/ 800100 w 5138737"/>
                  <a:gd name="connsiteY10" fmla="*/ 1443037 h 2757487"/>
                  <a:gd name="connsiteX11" fmla="*/ 881062 w 5138737"/>
                  <a:gd name="connsiteY11" fmla="*/ 1381125 h 2757487"/>
                  <a:gd name="connsiteX12" fmla="*/ 947737 w 5138737"/>
                  <a:gd name="connsiteY12" fmla="*/ 1462087 h 2757487"/>
                  <a:gd name="connsiteX13" fmla="*/ 1023937 w 5138737"/>
                  <a:gd name="connsiteY13" fmla="*/ 1395412 h 2757487"/>
                  <a:gd name="connsiteX14" fmla="*/ 1090612 w 5138737"/>
                  <a:gd name="connsiteY14" fmla="*/ 1538287 h 2757487"/>
                  <a:gd name="connsiteX15" fmla="*/ 1195387 w 5138737"/>
                  <a:gd name="connsiteY15" fmla="*/ 1462087 h 2757487"/>
                  <a:gd name="connsiteX16" fmla="*/ 1314450 w 5138737"/>
                  <a:gd name="connsiteY16" fmla="*/ 1295400 h 2757487"/>
                  <a:gd name="connsiteX17" fmla="*/ 1376362 w 5138737"/>
                  <a:gd name="connsiteY17" fmla="*/ 1066800 h 2757487"/>
                  <a:gd name="connsiteX18" fmla="*/ 1452562 w 5138737"/>
                  <a:gd name="connsiteY18" fmla="*/ 1509712 h 2757487"/>
                  <a:gd name="connsiteX19" fmla="*/ 1528762 w 5138737"/>
                  <a:gd name="connsiteY19" fmla="*/ 1219200 h 2757487"/>
                  <a:gd name="connsiteX20" fmla="*/ 1676400 w 5138737"/>
                  <a:gd name="connsiteY20" fmla="*/ 1314450 h 2757487"/>
                  <a:gd name="connsiteX21" fmla="*/ 1752600 w 5138737"/>
                  <a:gd name="connsiteY21" fmla="*/ 1462087 h 2757487"/>
                  <a:gd name="connsiteX22" fmla="*/ 1885950 w 5138737"/>
                  <a:gd name="connsiteY22" fmla="*/ 1157287 h 2757487"/>
                  <a:gd name="connsiteX23" fmla="*/ 1962150 w 5138737"/>
                  <a:gd name="connsiteY23" fmla="*/ 1400175 h 2757487"/>
                  <a:gd name="connsiteX24" fmla="*/ 2105025 w 5138737"/>
                  <a:gd name="connsiteY24" fmla="*/ 952500 h 2757487"/>
                  <a:gd name="connsiteX25" fmla="*/ 2176462 w 5138737"/>
                  <a:gd name="connsiteY25" fmla="*/ 1100137 h 2757487"/>
                  <a:gd name="connsiteX26" fmla="*/ 2257425 w 5138737"/>
                  <a:gd name="connsiteY26" fmla="*/ 990600 h 2757487"/>
                  <a:gd name="connsiteX27" fmla="*/ 2319337 w 5138737"/>
                  <a:gd name="connsiteY27" fmla="*/ 785812 h 2757487"/>
                  <a:gd name="connsiteX28" fmla="*/ 2395537 w 5138737"/>
                  <a:gd name="connsiteY28" fmla="*/ 781050 h 2757487"/>
                  <a:gd name="connsiteX29" fmla="*/ 2462212 w 5138737"/>
                  <a:gd name="connsiteY29" fmla="*/ 1004887 h 2757487"/>
                  <a:gd name="connsiteX30" fmla="*/ 2543175 w 5138737"/>
                  <a:gd name="connsiteY30" fmla="*/ 904875 h 2757487"/>
                  <a:gd name="connsiteX31" fmla="*/ 2619375 w 5138737"/>
                  <a:gd name="connsiteY31" fmla="*/ 723900 h 2757487"/>
                  <a:gd name="connsiteX32" fmla="*/ 2700337 w 5138737"/>
                  <a:gd name="connsiteY32" fmla="*/ 700087 h 2757487"/>
                  <a:gd name="connsiteX33" fmla="*/ 2757487 w 5138737"/>
                  <a:gd name="connsiteY33" fmla="*/ 704850 h 2757487"/>
                  <a:gd name="connsiteX34" fmla="*/ 2819400 w 5138737"/>
                  <a:gd name="connsiteY34" fmla="*/ 523875 h 2757487"/>
                  <a:gd name="connsiteX35" fmla="*/ 2900362 w 5138737"/>
                  <a:gd name="connsiteY35" fmla="*/ 504825 h 2757487"/>
                  <a:gd name="connsiteX36" fmla="*/ 2971800 w 5138737"/>
                  <a:gd name="connsiteY36" fmla="*/ 809625 h 2757487"/>
                  <a:gd name="connsiteX37" fmla="*/ 3048000 w 5138737"/>
                  <a:gd name="connsiteY37" fmla="*/ 771525 h 2757487"/>
                  <a:gd name="connsiteX38" fmla="*/ 3133725 w 5138737"/>
                  <a:gd name="connsiteY38" fmla="*/ 776287 h 2757487"/>
                  <a:gd name="connsiteX39" fmla="*/ 3200400 w 5138737"/>
                  <a:gd name="connsiteY39" fmla="*/ 752475 h 2757487"/>
                  <a:gd name="connsiteX40" fmla="*/ 3338512 w 5138737"/>
                  <a:gd name="connsiteY40" fmla="*/ 490537 h 2757487"/>
                  <a:gd name="connsiteX41" fmla="*/ 3405187 w 5138737"/>
                  <a:gd name="connsiteY41" fmla="*/ 381000 h 2757487"/>
                  <a:gd name="connsiteX42" fmla="*/ 3471862 w 5138737"/>
                  <a:gd name="connsiteY42" fmla="*/ 676275 h 2757487"/>
                  <a:gd name="connsiteX43" fmla="*/ 3557587 w 5138737"/>
                  <a:gd name="connsiteY43" fmla="*/ 790575 h 2757487"/>
                  <a:gd name="connsiteX44" fmla="*/ 3619500 w 5138737"/>
                  <a:gd name="connsiteY44" fmla="*/ 447675 h 2757487"/>
                  <a:gd name="connsiteX45" fmla="*/ 3700462 w 5138737"/>
                  <a:gd name="connsiteY45" fmla="*/ 390525 h 2757487"/>
                  <a:gd name="connsiteX46" fmla="*/ 3776662 w 5138737"/>
                  <a:gd name="connsiteY46" fmla="*/ 576262 h 2757487"/>
                  <a:gd name="connsiteX47" fmla="*/ 3829050 w 5138737"/>
                  <a:gd name="connsiteY47" fmla="*/ 209550 h 2757487"/>
                  <a:gd name="connsiteX48" fmla="*/ 3914775 w 5138737"/>
                  <a:gd name="connsiteY48" fmla="*/ 28575 h 2757487"/>
                  <a:gd name="connsiteX49" fmla="*/ 3981450 w 5138737"/>
                  <a:gd name="connsiteY49" fmla="*/ 590550 h 2757487"/>
                  <a:gd name="connsiteX50" fmla="*/ 4067175 w 5138737"/>
                  <a:gd name="connsiteY50" fmla="*/ 723900 h 2757487"/>
                  <a:gd name="connsiteX51" fmla="*/ 4114800 w 5138737"/>
                  <a:gd name="connsiteY51" fmla="*/ 495300 h 2757487"/>
                  <a:gd name="connsiteX52" fmla="*/ 4200525 w 5138737"/>
                  <a:gd name="connsiteY52" fmla="*/ 233362 h 2757487"/>
                  <a:gd name="connsiteX53" fmla="*/ 4281487 w 5138737"/>
                  <a:gd name="connsiteY53" fmla="*/ 152400 h 2757487"/>
                  <a:gd name="connsiteX54" fmla="*/ 4348162 w 5138737"/>
                  <a:gd name="connsiteY54" fmla="*/ 180975 h 2757487"/>
                  <a:gd name="connsiteX55" fmla="*/ 4410075 w 5138737"/>
                  <a:gd name="connsiteY55" fmla="*/ 0 h 2757487"/>
                  <a:gd name="connsiteX56" fmla="*/ 4486275 w 5138737"/>
                  <a:gd name="connsiteY56" fmla="*/ 566737 h 2757487"/>
                  <a:gd name="connsiteX57" fmla="*/ 4562475 w 5138737"/>
                  <a:gd name="connsiteY57" fmla="*/ 414337 h 2757487"/>
                  <a:gd name="connsiteX58" fmla="*/ 4633912 w 5138737"/>
                  <a:gd name="connsiteY58" fmla="*/ 500062 h 2757487"/>
                  <a:gd name="connsiteX59" fmla="*/ 4776787 w 5138737"/>
                  <a:gd name="connsiteY59" fmla="*/ 495300 h 2757487"/>
                  <a:gd name="connsiteX60" fmla="*/ 4919662 w 5138737"/>
                  <a:gd name="connsiteY60" fmla="*/ 176212 h 2757487"/>
                  <a:gd name="connsiteX61" fmla="*/ 4995862 w 5138737"/>
                  <a:gd name="connsiteY61" fmla="*/ 161925 h 2757487"/>
                  <a:gd name="connsiteX62" fmla="*/ 5072062 w 5138737"/>
                  <a:gd name="connsiteY62" fmla="*/ 419100 h 2757487"/>
                  <a:gd name="connsiteX63" fmla="*/ 5138737 w 5138737"/>
                  <a:gd name="connsiteY63" fmla="*/ 219075 h 2757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38737" h="2757487">
                    <a:moveTo>
                      <a:pt x="0" y="2757487"/>
                    </a:moveTo>
                    <a:lnTo>
                      <a:pt x="80962" y="2609850"/>
                    </a:lnTo>
                    <a:lnTo>
                      <a:pt x="166687" y="2533650"/>
                    </a:lnTo>
                    <a:lnTo>
                      <a:pt x="228600" y="2266950"/>
                    </a:lnTo>
                    <a:lnTo>
                      <a:pt x="309562" y="2105025"/>
                    </a:lnTo>
                    <a:lnTo>
                      <a:pt x="371475" y="1785937"/>
                    </a:lnTo>
                    <a:lnTo>
                      <a:pt x="447675" y="2024062"/>
                    </a:lnTo>
                    <a:lnTo>
                      <a:pt x="585787" y="1824037"/>
                    </a:lnTo>
                    <a:lnTo>
                      <a:pt x="666750" y="1766887"/>
                    </a:lnTo>
                    <a:lnTo>
                      <a:pt x="742950" y="1776412"/>
                    </a:lnTo>
                    <a:lnTo>
                      <a:pt x="800100" y="1443037"/>
                    </a:lnTo>
                    <a:lnTo>
                      <a:pt x="881062" y="1381125"/>
                    </a:lnTo>
                    <a:lnTo>
                      <a:pt x="947737" y="1462087"/>
                    </a:lnTo>
                    <a:lnTo>
                      <a:pt x="1023937" y="1395412"/>
                    </a:lnTo>
                    <a:lnTo>
                      <a:pt x="1090612" y="1538287"/>
                    </a:lnTo>
                    <a:lnTo>
                      <a:pt x="1195387" y="1462087"/>
                    </a:lnTo>
                    <a:lnTo>
                      <a:pt x="1314450" y="1295400"/>
                    </a:lnTo>
                    <a:lnTo>
                      <a:pt x="1376362" y="1066800"/>
                    </a:lnTo>
                    <a:lnTo>
                      <a:pt x="1452562" y="1509712"/>
                    </a:lnTo>
                    <a:lnTo>
                      <a:pt x="1528762" y="1219200"/>
                    </a:lnTo>
                    <a:lnTo>
                      <a:pt x="1676400" y="1314450"/>
                    </a:lnTo>
                    <a:lnTo>
                      <a:pt x="1752600" y="1462087"/>
                    </a:lnTo>
                    <a:lnTo>
                      <a:pt x="1885950" y="1157287"/>
                    </a:lnTo>
                    <a:lnTo>
                      <a:pt x="1962150" y="1400175"/>
                    </a:lnTo>
                    <a:lnTo>
                      <a:pt x="2105025" y="952500"/>
                    </a:lnTo>
                    <a:lnTo>
                      <a:pt x="2176462" y="1100137"/>
                    </a:lnTo>
                    <a:lnTo>
                      <a:pt x="2257425" y="990600"/>
                    </a:lnTo>
                    <a:lnTo>
                      <a:pt x="2319337" y="785812"/>
                    </a:lnTo>
                    <a:lnTo>
                      <a:pt x="2395537" y="781050"/>
                    </a:lnTo>
                    <a:lnTo>
                      <a:pt x="2462212" y="1004887"/>
                    </a:lnTo>
                    <a:lnTo>
                      <a:pt x="2543175" y="904875"/>
                    </a:lnTo>
                    <a:lnTo>
                      <a:pt x="2619375" y="723900"/>
                    </a:lnTo>
                    <a:lnTo>
                      <a:pt x="2700337" y="700087"/>
                    </a:lnTo>
                    <a:lnTo>
                      <a:pt x="2757487" y="704850"/>
                    </a:lnTo>
                    <a:lnTo>
                      <a:pt x="2819400" y="523875"/>
                    </a:lnTo>
                    <a:lnTo>
                      <a:pt x="2900362" y="504825"/>
                    </a:lnTo>
                    <a:lnTo>
                      <a:pt x="2971800" y="809625"/>
                    </a:lnTo>
                    <a:lnTo>
                      <a:pt x="3048000" y="771525"/>
                    </a:lnTo>
                    <a:lnTo>
                      <a:pt x="3133725" y="776287"/>
                    </a:lnTo>
                    <a:lnTo>
                      <a:pt x="3200400" y="752475"/>
                    </a:lnTo>
                    <a:lnTo>
                      <a:pt x="3338512" y="490537"/>
                    </a:lnTo>
                    <a:lnTo>
                      <a:pt x="3405187" y="381000"/>
                    </a:lnTo>
                    <a:lnTo>
                      <a:pt x="3471862" y="676275"/>
                    </a:lnTo>
                    <a:lnTo>
                      <a:pt x="3557587" y="790575"/>
                    </a:lnTo>
                    <a:lnTo>
                      <a:pt x="3619500" y="447675"/>
                    </a:lnTo>
                    <a:lnTo>
                      <a:pt x="3700462" y="390525"/>
                    </a:lnTo>
                    <a:lnTo>
                      <a:pt x="3776662" y="576262"/>
                    </a:lnTo>
                    <a:lnTo>
                      <a:pt x="3829050" y="209550"/>
                    </a:lnTo>
                    <a:lnTo>
                      <a:pt x="3914775" y="28575"/>
                    </a:lnTo>
                    <a:lnTo>
                      <a:pt x="3981450" y="590550"/>
                    </a:lnTo>
                    <a:lnTo>
                      <a:pt x="4067175" y="723900"/>
                    </a:lnTo>
                    <a:lnTo>
                      <a:pt x="4114800" y="495300"/>
                    </a:lnTo>
                    <a:lnTo>
                      <a:pt x="4200525" y="233362"/>
                    </a:lnTo>
                    <a:lnTo>
                      <a:pt x="4281487" y="152400"/>
                    </a:lnTo>
                    <a:lnTo>
                      <a:pt x="4348162" y="180975"/>
                    </a:lnTo>
                    <a:lnTo>
                      <a:pt x="4410075" y="0"/>
                    </a:lnTo>
                    <a:lnTo>
                      <a:pt x="4486275" y="566737"/>
                    </a:lnTo>
                    <a:lnTo>
                      <a:pt x="4562475" y="414337"/>
                    </a:lnTo>
                    <a:lnTo>
                      <a:pt x="4633912" y="500062"/>
                    </a:lnTo>
                    <a:lnTo>
                      <a:pt x="4776787" y="495300"/>
                    </a:lnTo>
                    <a:lnTo>
                      <a:pt x="4919662" y="176212"/>
                    </a:lnTo>
                    <a:lnTo>
                      <a:pt x="4995862" y="161925"/>
                    </a:lnTo>
                    <a:lnTo>
                      <a:pt x="5072062" y="419100"/>
                    </a:lnTo>
                    <a:lnTo>
                      <a:pt x="5138737" y="219075"/>
                    </a:lnTo>
                  </a:path>
                </a:pathLst>
              </a:custGeom>
              <a:noFill/>
              <a:ln w="19050">
                <a:solidFill>
                  <a:srgbClr val="FF9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4" name="Freeform 63"/>
              <p:cNvSpPr/>
              <p:nvPr/>
            </p:nvSpPr>
            <p:spPr>
              <a:xfrm>
                <a:off x="1957388" y="3228975"/>
                <a:ext cx="4633912" cy="2276475"/>
              </a:xfrm>
              <a:custGeom>
                <a:avLst/>
                <a:gdLst>
                  <a:gd name="connsiteX0" fmla="*/ 0 w 4633912"/>
                  <a:gd name="connsiteY0" fmla="*/ 2276475 h 2276475"/>
                  <a:gd name="connsiteX1" fmla="*/ 85725 w 4633912"/>
                  <a:gd name="connsiteY1" fmla="*/ 2124075 h 2276475"/>
                  <a:gd name="connsiteX2" fmla="*/ 219075 w 4633912"/>
                  <a:gd name="connsiteY2" fmla="*/ 1795463 h 2276475"/>
                  <a:gd name="connsiteX3" fmla="*/ 295275 w 4633912"/>
                  <a:gd name="connsiteY3" fmla="*/ 1652588 h 2276475"/>
                  <a:gd name="connsiteX4" fmla="*/ 357187 w 4633912"/>
                  <a:gd name="connsiteY4" fmla="*/ 1566863 h 2276475"/>
                  <a:gd name="connsiteX5" fmla="*/ 442912 w 4633912"/>
                  <a:gd name="connsiteY5" fmla="*/ 1781175 h 2276475"/>
                  <a:gd name="connsiteX6" fmla="*/ 504825 w 4633912"/>
                  <a:gd name="connsiteY6" fmla="*/ 1785938 h 2276475"/>
                  <a:gd name="connsiteX7" fmla="*/ 571500 w 4633912"/>
                  <a:gd name="connsiteY7" fmla="*/ 1585913 h 2276475"/>
                  <a:gd name="connsiteX8" fmla="*/ 676275 w 4633912"/>
                  <a:gd name="connsiteY8" fmla="*/ 1543050 h 2276475"/>
                  <a:gd name="connsiteX9" fmla="*/ 733425 w 4633912"/>
                  <a:gd name="connsiteY9" fmla="*/ 1538288 h 2276475"/>
                  <a:gd name="connsiteX10" fmla="*/ 795337 w 4633912"/>
                  <a:gd name="connsiteY10" fmla="*/ 1228725 h 2276475"/>
                  <a:gd name="connsiteX11" fmla="*/ 871537 w 4633912"/>
                  <a:gd name="connsiteY11" fmla="*/ 1181100 h 2276475"/>
                  <a:gd name="connsiteX12" fmla="*/ 938212 w 4633912"/>
                  <a:gd name="connsiteY12" fmla="*/ 1466850 h 2276475"/>
                  <a:gd name="connsiteX13" fmla="*/ 1009650 w 4633912"/>
                  <a:gd name="connsiteY13" fmla="*/ 1209675 h 2276475"/>
                  <a:gd name="connsiteX14" fmla="*/ 1085850 w 4633912"/>
                  <a:gd name="connsiteY14" fmla="*/ 1338263 h 2276475"/>
                  <a:gd name="connsiteX15" fmla="*/ 1157287 w 4633912"/>
                  <a:gd name="connsiteY15" fmla="*/ 1271588 h 2276475"/>
                  <a:gd name="connsiteX16" fmla="*/ 1233487 w 4633912"/>
                  <a:gd name="connsiteY16" fmla="*/ 1247775 h 2276475"/>
                  <a:gd name="connsiteX17" fmla="*/ 1290637 w 4633912"/>
                  <a:gd name="connsiteY17" fmla="*/ 1162050 h 2276475"/>
                  <a:gd name="connsiteX18" fmla="*/ 1385887 w 4633912"/>
                  <a:gd name="connsiteY18" fmla="*/ 1109663 h 2276475"/>
                  <a:gd name="connsiteX19" fmla="*/ 1443037 w 4633912"/>
                  <a:gd name="connsiteY19" fmla="*/ 1357313 h 2276475"/>
                  <a:gd name="connsiteX20" fmla="*/ 1524000 w 4633912"/>
                  <a:gd name="connsiteY20" fmla="*/ 1123950 h 2276475"/>
                  <a:gd name="connsiteX21" fmla="*/ 1585912 w 4633912"/>
                  <a:gd name="connsiteY21" fmla="*/ 1090613 h 2276475"/>
                  <a:gd name="connsiteX22" fmla="*/ 1666875 w 4633912"/>
                  <a:gd name="connsiteY22" fmla="*/ 1009650 h 2276475"/>
                  <a:gd name="connsiteX23" fmla="*/ 1733550 w 4633912"/>
                  <a:gd name="connsiteY23" fmla="*/ 1104900 h 2276475"/>
                  <a:gd name="connsiteX24" fmla="*/ 1814512 w 4633912"/>
                  <a:gd name="connsiteY24" fmla="*/ 833438 h 2276475"/>
                  <a:gd name="connsiteX25" fmla="*/ 1895475 w 4633912"/>
                  <a:gd name="connsiteY25" fmla="*/ 828675 h 2276475"/>
                  <a:gd name="connsiteX26" fmla="*/ 1947862 w 4633912"/>
                  <a:gd name="connsiteY26" fmla="*/ 1123950 h 2276475"/>
                  <a:gd name="connsiteX27" fmla="*/ 2028825 w 4633912"/>
                  <a:gd name="connsiteY27" fmla="*/ 976313 h 2276475"/>
                  <a:gd name="connsiteX28" fmla="*/ 2095500 w 4633912"/>
                  <a:gd name="connsiteY28" fmla="*/ 762000 h 2276475"/>
                  <a:gd name="connsiteX29" fmla="*/ 2166937 w 4633912"/>
                  <a:gd name="connsiteY29" fmla="*/ 642938 h 2276475"/>
                  <a:gd name="connsiteX30" fmla="*/ 2238375 w 4633912"/>
                  <a:gd name="connsiteY30" fmla="*/ 628650 h 2276475"/>
                  <a:gd name="connsiteX31" fmla="*/ 2319337 w 4633912"/>
                  <a:gd name="connsiteY31" fmla="*/ 595313 h 2276475"/>
                  <a:gd name="connsiteX32" fmla="*/ 2386012 w 4633912"/>
                  <a:gd name="connsiteY32" fmla="*/ 481013 h 2276475"/>
                  <a:gd name="connsiteX33" fmla="*/ 2457450 w 4633912"/>
                  <a:gd name="connsiteY33" fmla="*/ 823913 h 2276475"/>
                  <a:gd name="connsiteX34" fmla="*/ 2524125 w 4633912"/>
                  <a:gd name="connsiteY34" fmla="*/ 690563 h 2276475"/>
                  <a:gd name="connsiteX35" fmla="*/ 2605087 w 4633912"/>
                  <a:gd name="connsiteY35" fmla="*/ 676275 h 2276475"/>
                  <a:gd name="connsiteX36" fmla="*/ 2676525 w 4633912"/>
                  <a:gd name="connsiteY36" fmla="*/ 609600 h 2276475"/>
                  <a:gd name="connsiteX37" fmla="*/ 2747962 w 4633912"/>
                  <a:gd name="connsiteY37" fmla="*/ 714375 h 2276475"/>
                  <a:gd name="connsiteX38" fmla="*/ 2895600 w 4633912"/>
                  <a:gd name="connsiteY38" fmla="*/ 228600 h 2276475"/>
                  <a:gd name="connsiteX39" fmla="*/ 2957512 w 4633912"/>
                  <a:gd name="connsiteY39" fmla="*/ 652463 h 2276475"/>
                  <a:gd name="connsiteX40" fmla="*/ 3067050 w 4633912"/>
                  <a:gd name="connsiteY40" fmla="*/ 581025 h 2276475"/>
                  <a:gd name="connsiteX41" fmla="*/ 3186112 w 4633912"/>
                  <a:gd name="connsiteY41" fmla="*/ 419100 h 2276475"/>
                  <a:gd name="connsiteX42" fmla="*/ 3252787 w 4633912"/>
                  <a:gd name="connsiteY42" fmla="*/ 485775 h 2276475"/>
                  <a:gd name="connsiteX43" fmla="*/ 3390900 w 4633912"/>
                  <a:gd name="connsiteY43" fmla="*/ 0 h 2276475"/>
                  <a:gd name="connsiteX44" fmla="*/ 3471862 w 4633912"/>
                  <a:gd name="connsiteY44" fmla="*/ 609600 h 2276475"/>
                  <a:gd name="connsiteX45" fmla="*/ 3538537 w 4633912"/>
                  <a:gd name="connsiteY45" fmla="*/ 514350 h 2276475"/>
                  <a:gd name="connsiteX46" fmla="*/ 3619500 w 4633912"/>
                  <a:gd name="connsiteY46" fmla="*/ 676275 h 2276475"/>
                  <a:gd name="connsiteX47" fmla="*/ 3686175 w 4633912"/>
                  <a:gd name="connsiteY47" fmla="*/ 338138 h 2276475"/>
                  <a:gd name="connsiteX48" fmla="*/ 3767137 w 4633912"/>
                  <a:gd name="connsiteY48" fmla="*/ 390525 h 2276475"/>
                  <a:gd name="connsiteX49" fmla="*/ 3824287 w 4633912"/>
                  <a:gd name="connsiteY49" fmla="*/ 100013 h 2276475"/>
                  <a:gd name="connsiteX50" fmla="*/ 3910012 w 4633912"/>
                  <a:gd name="connsiteY50" fmla="*/ 38100 h 2276475"/>
                  <a:gd name="connsiteX51" fmla="*/ 3986212 w 4633912"/>
                  <a:gd name="connsiteY51" fmla="*/ 690563 h 2276475"/>
                  <a:gd name="connsiteX52" fmla="*/ 4057650 w 4633912"/>
                  <a:gd name="connsiteY52" fmla="*/ 676275 h 2276475"/>
                  <a:gd name="connsiteX53" fmla="*/ 4124325 w 4633912"/>
                  <a:gd name="connsiteY53" fmla="*/ 366713 h 2276475"/>
                  <a:gd name="connsiteX54" fmla="*/ 4181475 w 4633912"/>
                  <a:gd name="connsiteY54" fmla="*/ 538163 h 2276475"/>
                  <a:gd name="connsiteX55" fmla="*/ 4271962 w 4633912"/>
                  <a:gd name="connsiteY55" fmla="*/ 471488 h 2276475"/>
                  <a:gd name="connsiteX56" fmla="*/ 4333875 w 4633912"/>
                  <a:gd name="connsiteY56" fmla="*/ 304800 h 2276475"/>
                  <a:gd name="connsiteX57" fmla="*/ 4414837 w 4633912"/>
                  <a:gd name="connsiteY57" fmla="*/ 247650 h 2276475"/>
                  <a:gd name="connsiteX58" fmla="*/ 4495800 w 4633912"/>
                  <a:gd name="connsiteY58" fmla="*/ 266700 h 2276475"/>
                  <a:gd name="connsiteX59" fmla="*/ 4548187 w 4633912"/>
                  <a:gd name="connsiteY59" fmla="*/ 338138 h 2276475"/>
                  <a:gd name="connsiteX60" fmla="*/ 4633912 w 4633912"/>
                  <a:gd name="connsiteY60" fmla="*/ 276225 h 227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633912" h="2276475">
                    <a:moveTo>
                      <a:pt x="0" y="2276475"/>
                    </a:moveTo>
                    <a:lnTo>
                      <a:pt x="85725" y="2124075"/>
                    </a:lnTo>
                    <a:lnTo>
                      <a:pt x="219075" y="1795463"/>
                    </a:lnTo>
                    <a:lnTo>
                      <a:pt x="295275" y="1652588"/>
                    </a:lnTo>
                    <a:lnTo>
                      <a:pt x="357187" y="1566863"/>
                    </a:lnTo>
                    <a:lnTo>
                      <a:pt x="442912" y="1781175"/>
                    </a:lnTo>
                    <a:lnTo>
                      <a:pt x="504825" y="1785938"/>
                    </a:lnTo>
                    <a:lnTo>
                      <a:pt x="571500" y="1585913"/>
                    </a:lnTo>
                    <a:lnTo>
                      <a:pt x="676275" y="1543050"/>
                    </a:lnTo>
                    <a:lnTo>
                      <a:pt x="733425" y="1538288"/>
                    </a:lnTo>
                    <a:lnTo>
                      <a:pt x="795337" y="1228725"/>
                    </a:lnTo>
                    <a:lnTo>
                      <a:pt x="871537" y="1181100"/>
                    </a:lnTo>
                    <a:lnTo>
                      <a:pt x="938212" y="1466850"/>
                    </a:lnTo>
                    <a:lnTo>
                      <a:pt x="1009650" y="1209675"/>
                    </a:lnTo>
                    <a:lnTo>
                      <a:pt x="1085850" y="1338263"/>
                    </a:lnTo>
                    <a:lnTo>
                      <a:pt x="1157287" y="1271588"/>
                    </a:lnTo>
                    <a:lnTo>
                      <a:pt x="1233487" y="1247775"/>
                    </a:lnTo>
                    <a:lnTo>
                      <a:pt x="1290637" y="1162050"/>
                    </a:lnTo>
                    <a:lnTo>
                      <a:pt x="1385887" y="1109663"/>
                    </a:lnTo>
                    <a:lnTo>
                      <a:pt x="1443037" y="1357313"/>
                    </a:lnTo>
                    <a:lnTo>
                      <a:pt x="1524000" y="1123950"/>
                    </a:lnTo>
                    <a:lnTo>
                      <a:pt x="1585912" y="1090613"/>
                    </a:lnTo>
                    <a:lnTo>
                      <a:pt x="1666875" y="1009650"/>
                    </a:lnTo>
                    <a:lnTo>
                      <a:pt x="1733550" y="1104900"/>
                    </a:lnTo>
                    <a:lnTo>
                      <a:pt x="1814512" y="833438"/>
                    </a:lnTo>
                    <a:lnTo>
                      <a:pt x="1895475" y="828675"/>
                    </a:lnTo>
                    <a:lnTo>
                      <a:pt x="1947862" y="1123950"/>
                    </a:lnTo>
                    <a:lnTo>
                      <a:pt x="2028825" y="976313"/>
                    </a:lnTo>
                    <a:lnTo>
                      <a:pt x="2095500" y="762000"/>
                    </a:lnTo>
                    <a:lnTo>
                      <a:pt x="2166937" y="642938"/>
                    </a:lnTo>
                    <a:lnTo>
                      <a:pt x="2238375" y="628650"/>
                    </a:lnTo>
                    <a:lnTo>
                      <a:pt x="2319337" y="595313"/>
                    </a:lnTo>
                    <a:lnTo>
                      <a:pt x="2386012" y="481013"/>
                    </a:lnTo>
                    <a:lnTo>
                      <a:pt x="2457450" y="823913"/>
                    </a:lnTo>
                    <a:lnTo>
                      <a:pt x="2524125" y="690563"/>
                    </a:lnTo>
                    <a:lnTo>
                      <a:pt x="2605087" y="676275"/>
                    </a:lnTo>
                    <a:lnTo>
                      <a:pt x="2676525" y="609600"/>
                    </a:lnTo>
                    <a:lnTo>
                      <a:pt x="2747962" y="714375"/>
                    </a:lnTo>
                    <a:lnTo>
                      <a:pt x="2895600" y="228600"/>
                    </a:lnTo>
                    <a:lnTo>
                      <a:pt x="2957512" y="652463"/>
                    </a:lnTo>
                    <a:lnTo>
                      <a:pt x="3067050" y="581025"/>
                    </a:lnTo>
                    <a:lnTo>
                      <a:pt x="3186112" y="419100"/>
                    </a:lnTo>
                    <a:lnTo>
                      <a:pt x="3252787" y="485775"/>
                    </a:lnTo>
                    <a:lnTo>
                      <a:pt x="3390900" y="0"/>
                    </a:lnTo>
                    <a:lnTo>
                      <a:pt x="3471862" y="609600"/>
                    </a:lnTo>
                    <a:lnTo>
                      <a:pt x="3538537" y="514350"/>
                    </a:lnTo>
                    <a:lnTo>
                      <a:pt x="3619500" y="676275"/>
                    </a:lnTo>
                    <a:lnTo>
                      <a:pt x="3686175" y="338138"/>
                    </a:lnTo>
                    <a:lnTo>
                      <a:pt x="3767137" y="390525"/>
                    </a:lnTo>
                    <a:lnTo>
                      <a:pt x="3824287" y="100013"/>
                    </a:lnTo>
                    <a:lnTo>
                      <a:pt x="3910012" y="38100"/>
                    </a:lnTo>
                    <a:lnTo>
                      <a:pt x="3986212" y="690563"/>
                    </a:lnTo>
                    <a:lnTo>
                      <a:pt x="4057650" y="676275"/>
                    </a:lnTo>
                    <a:lnTo>
                      <a:pt x="4124325" y="366713"/>
                    </a:lnTo>
                    <a:lnTo>
                      <a:pt x="4181475" y="538163"/>
                    </a:lnTo>
                    <a:lnTo>
                      <a:pt x="4271962" y="471488"/>
                    </a:lnTo>
                    <a:lnTo>
                      <a:pt x="4333875" y="304800"/>
                    </a:lnTo>
                    <a:lnTo>
                      <a:pt x="4414837" y="247650"/>
                    </a:lnTo>
                    <a:lnTo>
                      <a:pt x="4495800" y="266700"/>
                    </a:lnTo>
                    <a:lnTo>
                      <a:pt x="4548187" y="338138"/>
                    </a:lnTo>
                    <a:lnTo>
                      <a:pt x="4633912" y="276225"/>
                    </a:lnTo>
                  </a:path>
                </a:pathLst>
              </a:custGeom>
              <a:noFill/>
              <a:ln w="19050">
                <a:solidFill>
                  <a:srgbClr val="FFCB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5" name="Freeform 64"/>
              <p:cNvSpPr/>
              <p:nvPr/>
            </p:nvSpPr>
            <p:spPr>
              <a:xfrm>
                <a:off x="2452688" y="3262313"/>
                <a:ext cx="4124325" cy="2124075"/>
              </a:xfrm>
              <a:custGeom>
                <a:avLst/>
                <a:gdLst>
                  <a:gd name="connsiteX0" fmla="*/ 0 w 4124325"/>
                  <a:gd name="connsiteY0" fmla="*/ 2124075 h 2124075"/>
                  <a:gd name="connsiteX1" fmla="*/ 71437 w 4124325"/>
                  <a:gd name="connsiteY1" fmla="*/ 1938337 h 2124075"/>
                  <a:gd name="connsiteX2" fmla="*/ 142875 w 4124325"/>
                  <a:gd name="connsiteY2" fmla="*/ 1876425 h 2124075"/>
                  <a:gd name="connsiteX3" fmla="*/ 233362 w 4124325"/>
                  <a:gd name="connsiteY3" fmla="*/ 1619250 h 2124075"/>
                  <a:gd name="connsiteX4" fmla="*/ 295275 w 4124325"/>
                  <a:gd name="connsiteY4" fmla="*/ 1643062 h 2124075"/>
                  <a:gd name="connsiteX5" fmla="*/ 376237 w 4124325"/>
                  <a:gd name="connsiteY5" fmla="*/ 1495425 h 2124075"/>
                  <a:gd name="connsiteX6" fmla="*/ 447675 w 4124325"/>
                  <a:gd name="connsiteY6" fmla="*/ 1800225 h 2124075"/>
                  <a:gd name="connsiteX7" fmla="*/ 519112 w 4124325"/>
                  <a:gd name="connsiteY7" fmla="*/ 1509712 h 2124075"/>
                  <a:gd name="connsiteX8" fmla="*/ 590550 w 4124325"/>
                  <a:gd name="connsiteY8" fmla="*/ 1609725 h 2124075"/>
                  <a:gd name="connsiteX9" fmla="*/ 666750 w 4124325"/>
                  <a:gd name="connsiteY9" fmla="*/ 1476375 h 2124075"/>
                  <a:gd name="connsiteX10" fmla="*/ 742950 w 4124325"/>
                  <a:gd name="connsiteY10" fmla="*/ 1428750 h 2124075"/>
                  <a:gd name="connsiteX11" fmla="*/ 809625 w 4124325"/>
                  <a:gd name="connsiteY11" fmla="*/ 1333500 h 2124075"/>
                  <a:gd name="connsiteX12" fmla="*/ 976312 w 4124325"/>
                  <a:gd name="connsiteY12" fmla="*/ 1409700 h 2124075"/>
                  <a:gd name="connsiteX13" fmla="*/ 1023937 w 4124325"/>
                  <a:gd name="connsiteY13" fmla="*/ 1371600 h 2124075"/>
                  <a:gd name="connsiteX14" fmla="*/ 1090612 w 4124325"/>
                  <a:gd name="connsiteY14" fmla="*/ 1119187 h 2124075"/>
                  <a:gd name="connsiteX15" fmla="*/ 1171575 w 4124325"/>
                  <a:gd name="connsiteY15" fmla="*/ 1095375 h 2124075"/>
                  <a:gd name="connsiteX16" fmla="*/ 1247775 w 4124325"/>
                  <a:gd name="connsiteY16" fmla="*/ 1190625 h 2124075"/>
                  <a:gd name="connsiteX17" fmla="*/ 1309687 w 4124325"/>
                  <a:gd name="connsiteY17" fmla="*/ 981075 h 2124075"/>
                  <a:gd name="connsiteX18" fmla="*/ 1381125 w 4124325"/>
                  <a:gd name="connsiteY18" fmla="*/ 885825 h 2124075"/>
                  <a:gd name="connsiteX19" fmla="*/ 1462087 w 4124325"/>
                  <a:gd name="connsiteY19" fmla="*/ 1266825 h 2124075"/>
                  <a:gd name="connsiteX20" fmla="*/ 1528762 w 4124325"/>
                  <a:gd name="connsiteY20" fmla="*/ 1071562 h 2124075"/>
                  <a:gd name="connsiteX21" fmla="*/ 1595437 w 4124325"/>
                  <a:gd name="connsiteY21" fmla="*/ 738187 h 2124075"/>
                  <a:gd name="connsiteX22" fmla="*/ 1681162 w 4124325"/>
                  <a:gd name="connsiteY22" fmla="*/ 709612 h 2124075"/>
                  <a:gd name="connsiteX23" fmla="*/ 1747837 w 4124325"/>
                  <a:gd name="connsiteY23" fmla="*/ 809625 h 2124075"/>
                  <a:gd name="connsiteX24" fmla="*/ 1814512 w 4124325"/>
                  <a:gd name="connsiteY24" fmla="*/ 623887 h 2124075"/>
                  <a:gd name="connsiteX25" fmla="*/ 1905000 w 4124325"/>
                  <a:gd name="connsiteY25" fmla="*/ 733425 h 2124075"/>
                  <a:gd name="connsiteX26" fmla="*/ 1966912 w 4124325"/>
                  <a:gd name="connsiteY26" fmla="*/ 957262 h 2124075"/>
                  <a:gd name="connsiteX27" fmla="*/ 2033587 w 4124325"/>
                  <a:gd name="connsiteY27" fmla="*/ 657225 h 2124075"/>
                  <a:gd name="connsiteX28" fmla="*/ 2119312 w 4124325"/>
                  <a:gd name="connsiteY28" fmla="*/ 871537 h 2124075"/>
                  <a:gd name="connsiteX29" fmla="*/ 2181225 w 4124325"/>
                  <a:gd name="connsiteY29" fmla="*/ 581025 h 2124075"/>
                  <a:gd name="connsiteX30" fmla="*/ 2252662 w 4124325"/>
                  <a:gd name="connsiteY30" fmla="*/ 738187 h 2124075"/>
                  <a:gd name="connsiteX31" fmla="*/ 2333625 w 4124325"/>
                  <a:gd name="connsiteY31" fmla="*/ 614362 h 2124075"/>
                  <a:gd name="connsiteX32" fmla="*/ 2400300 w 4124325"/>
                  <a:gd name="connsiteY32" fmla="*/ 471487 h 2124075"/>
                  <a:gd name="connsiteX33" fmla="*/ 2481262 w 4124325"/>
                  <a:gd name="connsiteY33" fmla="*/ 581025 h 2124075"/>
                  <a:gd name="connsiteX34" fmla="*/ 2552700 w 4124325"/>
                  <a:gd name="connsiteY34" fmla="*/ 766762 h 2124075"/>
                  <a:gd name="connsiteX35" fmla="*/ 2614612 w 4124325"/>
                  <a:gd name="connsiteY35" fmla="*/ 400050 h 2124075"/>
                  <a:gd name="connsiteX36" fmla="*/ 2757487 w 4124325"/>
                  <a:gd name="connsiteY36" fmla="*/ 438150 h 2124075"/>
                  <a:gd name="connsiteX37" fmla="*/ 2828925 w 4124325"/>
                  <a:gd name="connsiteY37" fmla="*/ 190500 h 2124075"/>
                  <a:gd name="connsiteX38" fmla="*/ 2900362 w 4124325"/>
                  <a:gd name="connsiteY38" fmla="*/ 161925 h 2124075"/>
                  <a:gd name="connsiteX39" fmla="*/ 2971800 w 4124325"/>
                  <a:gd name="connsiteY39" fmla="*/ 819150 h 2124075"/>
                  <a:gd name="connsiteX40" fmla="*/ 3048000 w 4124325"/>
                  <a:gd name="connsiteY40" fmla="*/ 504825 h 2124075"/>
                  <a:gd name="connsiteX41" fmla="*/ 3124200 w 4124325"/>
                  <a:gd name="connsiteY41" fmla="*/ 714375 h 2124075"/>
                  <a:gd name="connsiteX42" fmla="*/ 3190875 w 4124325"/>
                  <a:gd name="connsiteY42" fmla="*/ 347662 h 2124075"/>
                  <a:gd name="connsiteX43" fmla="*/ 3257550 w 4124325"/>
                  <a:gd name="connsiteY43" fmla="*/ 233362 h 2124075"/>
                  <a:gd name="connsiteX44" fmla="*/ 3338512 w 4124325"/>
                  <a:gd name="connsiteY44" fmla="*/ 128587 h 2124075"/>
                  <a:gd name="connsiteX45" fmla="*/ 3405187 w 4124325"/>
                  <a:gd name="connsiteY45" fmla="*/ 0 h 2124075"/>
                  <a:gd name="connsiteX46" fmla="*/ 3481387 w 4124325"/>
                  <a:gd name="connsiteY46" fmla="*/ 719137 h 2124075"/>
                  <a:gd name="connsiteX47" fmla="*/ 3548062 w 4124325"/>
                  <a:gd name="connsiteY47" fmla="*/ 495300 h 2124075"/>
                  <a:gd name="connsiteX48" fmla="*/ 3624262 w 4124325"/>
                  <a:gd name="connsiteY48" fmla="*/ 385762 h 2124075"/>
                  <a:gd name="connsiteX49" fmla="*/ 3695700 w 4124325"/>
                  <a:gd name="connsiteY49" fmla="*/ 552450 h 2124075"/>
                  <a:gd name="connsiteX50" fmla="*/ 3833812 w 4124325"/>
                  <a:gd name="connsiteY50" fmla="*/ 304800 h 2124075"/>
                  <a:gd name="connsiteX51" fmla="*/ 3919537 w 4124325"/>
                  <a:gd name="connsiteY51" fmla="*/ 252412 h 2124075"/>
                  <a:gd name="connsiteX52" fmla="*/ 4000500 w 4124325"/>
                  <a:gd name="connsiteY52" fmla="*/ 285750 h 2124075"/>
                  <a:gd name="connsiteX53" fmla="*/ 4048125 w 4124325"/>
                  <a:gd name="connsiteY53" fmla="*/ 552450 h 2124075"/>
                  <a:gd name="connsiteX54" fmla="*/ 4124325 w 4124325"/>
                  <a:gd name="connsiteY54" fmla="*/ 400050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24325" h="2124075">
                    <a:moveTo>
                      <a:pt x="0" y="2124075"/>
                    </a:moveTo>
                    <a:lnTo>
                      <a:pt x="71437" y="1938337"/>
                    </a:lnTo>
                    <a:lnTo>
                      <a:pt x="142875" y="1876425"/>
                    </a:lnTo>
                    <a:lnTo>
                      <a:pt x="233362" y="1619250"/>
                    </a:lnTo>
                    <a:lnTo>
                      <a:pt x="295275" y="1643062"/>
                    </a:lnTo>
                    <a:lnTo>
                      <a:pt x="376237" y="1495425"/>
                    </a:lnTo>
                    <a:lnTo>
                      <a:pt x="447675" y="1800225"/>
                    </a:lnTo>
                    <a:lnTo>
                      <a:pt x="519112" y="1509712"/>
                    </a:lnTo>
                    <a:lnTo>
                      <a:pt x="590550" y="1609725"/>
                    </a:lnTo>
                    <a:lnTo>
                      <a:pt x="666750" y="1476375"/>
                    </a:lnTo>
                    <a:lnTo>
                      <a:pt x="742950" y="1428750"/>
                    </a:lnTo>
                    <a:lnTo>
                      <a:pt x="809625" y="1333500"/>
                    </a:lnTo>
                    <a:lnTo>
                      <a:pt x="976312" y="1409700"/>
                    </a:lnTo>
                    <a:lnTo>
                      <a:pt x="1023937" y="1371600"/>
                    </a:lnTo>
                    <a:lnTo>
                      <a:pt x="1090612" y="1119187"/>
                    </a:lnTo>
                    <a:lnTo>
                      <a:pt x="1171575" y="1095375"/>
                    </a:lnTo>
                    <a:lnTo>
                      <a:pt x="1247775" y="1190625"/>
                    </a:lnTo>
                    <a:lnTo>
                      <a:pt x="1309687" y="981075"/>
                    </a:lnTo>
                    <a:lnTo>
                      <a:pt x="1381125" y="885825"/>
                    </a:lnTo>
                    <a:lnTo>
                      <a:pt x="1462087" y="1266825"/>
                    </a:lnTo>
                    <a:lnTo>
                      <a:pt x="1528762" y="1071562"/>
                    </a:lnTo>
                    <a:lnTo>
                      <a:pt x="1595437" y="738187"/>
                    </a:lnTo>
                    <a:lnTo>
                      <a:pt x="1681162" y="709612"/>
                    </a:lnTo>
                    <a:lnTo>
                      <a:pt x="1747837" y="809625"/>
                    </a:lnTo>
                    <a:lnTo>
                      <a:pt x="1814512" y="623887"/>
                    </a:lnTo>
                    <a:lnTo>
                      <a:pt x="1905000" y="733425"/>
                    </a:lnTo>
                    <a:lnTo>
                      <a:pt x="1966912" y="957262"/>
                    </a:lnTo>
                    <a:lnTo>
                      <a:pt x="2033587" y="657225"/>
                    </a:lnTo>
                    <a:lnTo>
                      <a:pt x="2119312" y="871537"/>
                    </a:lnTo>
                    <a:lnTo>
                      <a:pt x="2181225" y="581025"/>
                    </a:lnTo>
                    <a:lnTo>
                      <a:pt x="2252662" y="738187"/>
                    </a:lnTo>
                    <a:lnTo>
                      <a:pt x="2333625" y="614362"/>
                    </a:lnTo>
                    <a:lnTo>
                      <a:pt x="2400300" y="471487"/>
                    </a:lnTo>
                    <a:lnTo>
                      <a:pt x="2481262" y="581025"/>
                    </a:lnTo>
                    <a:lnTo>
                      <a:pt x="2552700" y="766762"/>
                    </a:lnTo>
                    <a:lnTo>
                      <a:pt x="2614612" y="400050"/>
                    </a:lnTo>
                    <a:lnTo>
                      <a:pt x="2757487" y="438150"/>
                    </a:lnTo>
                    <a:lnTo>
                      <a:pt x="2828925" y="190500"/>
                    </a:lnTo>
                    <a:lnTo>
                      <a:pt x="2900362" y="161925"/>
                    </a:lnTo>
                    <a:lnTo>
                      <a:pt x="2971800" y="819150"/>
                    </a:lnTo>
                    <a:lnTo>
                      <a:pt x="3048000" y="504825"/>
                    </a:lnTo>
                    <a:lnTo>
                      <a:pt x="3124200" y="714375"/>
                    </a:lnTo>
                    <a:lnTo>
                      <a:pt x="3190875" y="347662"/>
                    </a:lnTo>
                    <a:lnTo>
                      <a:pt x="3257550" y="233362"/>
                    </a:lnTo>
                    <a:lnTo>
                      <a:pt x="3338512" y="128587"/>
                    </a:lnTo>
                    <a:lnTo>
                      <a:pt x="3405187" y="0"/>
                    </a:lnTo>
                    <a:lnTo>
                      <a:pt x="3481387" y="719137"/>
                    </a:lnTo>
                    <a:lnTo>
                      <a:pt x="3548062" y="495300"/>
                    </a:lnTo>
                    <a:lnTo>
                      <a:pt x="3624262" y="385762"/>
                    </a:lnTo>
                    <a:lnTo>
                      <a:pt x="3695700" y="552450"/>
                    </a:lnTo>
                    <a:lnTo>
                      <a:pt x="3833812" y="304800"/>
                    </a:lnTo>
                    <a:lnTo>
                      <a:pt x="3919537" y="252412"/>
                    </a:lnTo>
                    <a:lnTo>
                      <a:pt x="4000500" y="285750"/>
                    </a:lnTo>
                    <a:lnTo>
                      <a:pt x="4048125" y="552450"/>
                    </a:lnTo>
                    <a:lnTo>
                      <a:pt x="4124325" y="400050"/>
                    </a:lnTo>
                  </a:path>
                </a:pathLst>
              </a:custGeom>
              <a:noFill/>
              <a:ln w="19050">
                <a:solidFill>
                  <a:srgbClr val="7FCB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6" name="Freeform 65"/>
              <p:cNvSpPr/>
              <p:nvPr/>
            </p:nvSpPr>
            <p:spPr>
              <a:xfrm>
                <a:off x="2967038" y="3381375"/>
                <a:ext cx="3609975" cy="1909763"/>
              </a:xfrm>
              <a:custGeom>
                <a:avLst/>
                <a:gdLst>
                  <a:gd name="connsiteX0" fmla="*/ 0 w 3609975"/>
                  <a:gd name="connsiteY0" fmla="*/ 1909763 h 1909763"/>
                  <a:gd name="connsiteX1" fmla="*/ 66675 w 3609975"/>
                  <a:gd name="connsiteY1" fmla="*/ 1809750 h 1909763"/>
                  <a:gd name="connsiteX2" fmla="*/ 142875 w 3609975"/>
                  <a:gd name="connsiteY2" fmla="*/ 1838325 h 1909763"/>
                  <a:gd name="connsiteX3" fmla="*/ 219075 w 3609975"/>
                  <a:gd name="connsiteY3" fmla="*/ 1681163 h 1909763"/>
                  <a:gd name="connsiteX4" fmla="*/ 295275 w 3609975"/>
                  <a:gd name="connsiteY4" fmla="*/ 1614488 h 1909763"/>
                  <a:gd name="connsiteX5" fmla="*/ 361950 w 3609975"/>
                  <a:gd name="connsiteY5" fmla="*/ 1428750 h 1909763"/>
                  <a:gd name="connsiteX6" fmla="*/ 438150 w 3609975"/>
                  <a:gd name="connsiteY6" fmla="*/ 1562100 h 1909763"/>
                  <a:gd name="connsiteX7" fmla="*/ 504825 w 3609975"/>
                  <a:gd name="connsiteY7" fmla="*/ 1490663 h 1909763"/>
                  <a:gd name="connsiteX8" fmla="*/ 590550 w 3609975"/>
                  <a:gd name="connsiteY8" fmla="*/ 1443038 h 1909763"/>
                  <a:gd name="connsiteX9" fmla="*/ 652462 w 3609975"/>
                  <a:gd name="connsiteY9" fmla="*/ 1314450 h 1909763"/>
                  <a:gd name="connsiteX10" fmla="*/ 723900 w 3609975"/>
                  <a:gd name="connsiteY10" fmla="*/ 1319213 h 1909763"/>
                  <a:gd name="connsiteX11" fmla="*/ 790575 w 3609975"/>
                  <a:gd name="connsiteY11" fmla="*/ 1214438 h 1909763"/>
                  <a:gd name="connsiteX12" fmla="*/ 876300 w 3609975"/>
                  <a:gd name="connsiteY12" fmla="*/ 1047750 h 1909763"/>
                  <a:gd name="connsiteX13" fmla="*/ 1019175 w 3609975"/>
                  <a:gd name="connsiteY13" fmla="*/ 1138238 h 1909763"/>
                  <a:gd name="connsiteX14" fmla="*/ 1085850 w 3609975"/>
                  <a:gd name="connsiteY14" fmla="*/ 804863 h 1909763"/>
                  <a:gd name="connsiteX15" fmla="*/ 1157287 w 3609975"/>
                  <a:gd name="connsiteY15" fmla="*/ 785813 h 1909763"/>
                  <a:gd name="connsiteX16" fmla="*/ 1228725 w 3609975"/>
                  <a:gd name="connsiteY16" fmla="*/ 790575 h 1909763"/>
                  <a:gd name="connsiteX17" fmla="*/ 1304925 w 3609975"/>
                  <a:gd name="connsiteY17" fmla="*/ 700088 h 1909763"/>
                  <a:gd name="connsiteX18" fmla="*/ 1381125 w 3609975"/>
                  <a:gd name="connsiteY18" fmla="*/ 676275 h 1909763"/>
                  <a:gd name="connsiteX19" fmla="*/ 1452562 w 3609975"/>
                  <a:gd name="connsiteY19" fmla="*/ 1000125 h 1909763"/>
                  <a:gd name="connsiteX20" fmla="*/ 1514475 w 3609975"/>
                  <a:gd name="connsiteY20" fmla="*/ 723900 h 1909763"/>
                  <a:gd name="connsiteX21" fmla="*/ 1600200 w 3609975"/>
                  <a:gd name="connsiteY21" fmla="*/ 676275 h 1909763"/>
                  <a:gd name="connsiteX22" fmla="*/ 1666875 w 3609975"/>
                  <a:gd name="connsiteY22" fmla="*/ 704850 h 1909763"/>
                  <a:gd name="connsiteX23" fmla="*/ 1795462 w 3609975"/>
                  <a:gd name="connsiteY23" fmla="*/ 471488 h 1909763"/>
                  <a:gd name="connsiteX24" fmla="*/ 1952625 w 3609975"/>
                  <a:gd name="connsiteY24" fmla="*/ 557213 h 1909763"/>
                  <a:gd name="connsiteX25" fmla="*/ 2028825 w 3609975"/>
                  <a:gd name="connsiteY25" fmla="*/ 719138 h 1909763"/>
                  <a:gd name="connsiteX26" fmla="*/ 2095500 w 3609975"/>
                  <a:gd name="connsiteY26" fmla="*/ 423863 h 1909763"/>
                  <a:gd name="connsiteX27" fmla="*/ 2176462 w 3609975"/>
                  <a:gd name="connsiteY27" fmla="*/ 438150 h 1909763"/>
                  <a:gd name="connsiteX28" fmla="*/ 2238375 w 3609975"/>
                  <a:gd name="connsiteY28" fmla="*/ 566738 h 1909763"/>
                  <a:gd name="connsiteX29" fmla="*/ 2314575 w 3609975"/>
                  <a:gd name="connsiteY29" fmla="*/ 228600 h 1909763"/>
                  <a:gd name="connsiteX30" fmla="*/ 2386012 w 3609975"/>
                  <a:gd name="connsiteY30" fmla="*/ 0 h 1909763"/>
                  <a:gd name="connsiteX31" fmla="*/ 2457450 w 3609975"/>
                  <a:gd name="connsiteY31" fmla="*/ 614363 h 1909763"/>
                  <a:gd name="connsiteX32" fmla="*/ 2538412 w 3609975"/>
                  <a:gd name="connsiteY32" fmla="*/ 604838 h 1909763"/>
                  <a:gd name="connsiteX33" fmla="*/ 2605087 w 3609975"/>
                  <a:gd name="connsiteY33" fmla="*/ 623888 h 1909763"/>
                  <a:gd name="connsiteX34" fmla="*/ 2671762 w 3609975"/>
                  <a:gd name="connsiteY34" fmla="*/ 219075 h 1909763"/>
                  <a:gd name="connsiteX35" fmla="*/ 2752725 w 3609975"/>
                  <a:gd name="connsiteY35" fmla="*/ 195263 h 1909763"/>
                  <a:gd name="connsiteX36" fmla="*/ 2819400 w 3609975"/>
                  <a:gd name="connsiteY36" fmla="*/ 66675 h 1909763"/>
                  <a:gd name="connsiteX37" fmla="*/ 2890837 w 3609975"/>
                  <a:gd name="connsiteY37" fmla="*/ 42863 h 1909763"/>
                  <a:gd name="connsiteX38" fmla="*/ 2962275 w 3609975"/>
                  <a:gd name="connsiteY38" fmla="*/ 628650 h 1909763"/>
                  <a:gd name="connsiteX39" fmla="*/ 3043237 w 3609975"/>
                  <a:gd name="connsiteY39" fmla="*/ 423863 h 1909763"/>
                  <a:gd name="connsiteX40" fmla="*/ 3114675 w 3609975"/>
                  <a:gd name="connsiteY40" fmla="*/ 333375 h 1909763"/>
                  <a:gd name="connsiteX41" fmla="*/ 3176587 w 3609975"/>
                  <a:gd name="connsiteY41" fmla="*/ 495300 h 1909763"/>
                  <a:gd name="connsiteX42" fmla="*/ 3267075 w 3609975"/>
                  <a:gd name="connsiteY42" fmla="*/ 419100 h 1909763"/>
                  <a:gd name="connsiteX43" fmla="*/ 3324225 w 3609975"/>
                  <a:gd name="connsiteY43" fmla="*/ 180975 h 1909763"/>
                  <a:gd name="connsiteX44" fmla="*/ 3409950 w 3609975"/>
                  <a:gd name="connsiteY44" fmla="*/ 138113 h 1909763"/>
                  <a:gd name="connsiteX45" fmla="*/ 3467100 w 3609975"/>
                  <a:gd name="connsiteY45" fmla="*/ 142875 h 1909763"/>
                  <a:gd name="connsiteX46" fmla="*/ 3538537 w 3609975"/>
                  <a:gd name="connsiteY46" fmla="*/ 381000 h 1909763"/>
                  <a:gd name="connsiteX47" fmla="*/ 3609975 w 3609975"/>
                  <a:gd name="connsiteY47" fmla="*/ 266700 h 19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609975" h="1909763">
                    <a:moveTo>
                      <a:pt x="0" y="1909763"/>
                    </a:moveTo>
                    <a:lnTo>
                      <a:pt x="66675" y="1809750"/>
                    </a:lnTo>
                    <a:lnTo>
                      <a:pt x="142875" y="1838325"/>
                    </a:lnTo>
                    <a:lnTo>
                      <a:pt x="219075" y="1681163"/>
                    </a:lnTo>
                    <a:lnTo>
                      <a:pt x="295275" y="1614488"/>
                    </a:lnTo>
                    <a:lnTo>
                      <a:pt x="361950" y="1428750"/>
                    </a:lnTo>
                    <a:lnTo>
                      <a:pt x="438150" y="1562100"/>
                    </a:lnTo>
                    <a:lnTo>
                      <a:pt x="504825" y="1490663"/>
                    </a:lnTo>
                    <a:lnTo>
                      <a:pt x="590550" y="1443038"/>
                    </a:lnTo>
                    <a:lnTo>
                      <a:pt x="652462" y="1314450"/>
                    </a:lnTo>
                    <a:lnTo>
                      <a:pt x="723900" y="1319213"/>
                    </a:lnTo>
                    <a:lnTo>
                      <a:pt x="790575" y="1214438"/>
                    </a:lnTo>
                    <a:lnTo>
                      <a:pt x="876300" y="1047750"/>
                    </a:lnTo>
                    <a:lnTo>
                      <a:pt x="1019175" y="1138238"/>
                    </a:lnTo>
                    <a:lnTo>
                      <a:pt x="1085850" y="804863"/>
                    </a:lnTo>
                    <a:lnTo>
                      <a:pt x="1157287" y="785813"/>
                    </a:lnTo>
                    <a:lnTo>
                      <a:pt x="1228725" y="790575"/>
                    </a:lnTo>
                    <a:lnTo>
                      <a:pt x="1304925" y="700088"/>
                    </a:lnTo>
                    <a:lnTo>
                      <a:pt x="1381125" y="676275"/>
                    </a:lnTo>
                    <a:lnTo>
                      <a:pt x="1452562" y="1000125"/>
                    </a:lnTo>
                    <a:lnTo>
                      <a:pt x="1514475" y="723900"/>
                    </a:lnTo>
                    <a:lnTo>
                      <a:pt x="1600200" y="676275"/>
                    </a:lnTo>
                    <a:lnTo>
                      <a:pt x="1666875" y="704850"/>
                    </a:lnTo>
                    <a:lnTo>
                      <a:pt x="1795462" y="471488"/>
                    </a:lnTo>
                    <a:lnTo>
                      <a:pt x="1952625" y="557213"/>
                    </a:lnTo>
                    <a:lnTo>
                      <a:pt x="2028825" y="719138"/>
                    </a:lnTo>
                    <a:lnTo>
                      <a:pt x="2095500" y="423863"/>
                    </a:lnTo>
                    <a:lnTo>
                      <a:pt x="2176462" y="438150"/>
                    </a:lnTo>
                    <a:lnTo>
                      <a:pt x="2238375" y="566738"/>
                    </a:lnTo>
                    <a:lnTo>
                      <a:pt x="2314575" y="228600"/>
                    </a:lnTo>
                    <a:lnTo>
                      <a:pt x="2386012" y="0"/>
                    </a:lnTo>
                    <a:lnTo>
                      <a:pt x="2457450" y="614363"/>
                    </a:lnTo>
                    <a:lnTo>
                      <a:pt x="2538412" y="604838"/>
                    </a:lnTo>
                    <a:lnTo>
                      <a:pt x="2605087" y="623888"/>
                    </a:lnTo>
                    <a:lnTo>
                      <a:pt x="2671762" y="219075"/>
                    </a:lnTo>
                    <a:lnTo>
                      <a:pt x="2752725" y="195263"/>
                    </a:lnTo>
                    <a:lnTo>
                      <a:pt x="2819400" y="66675"/>
                    </a:lnTo>
                    <a:lnTo>
                      <a:pt x="2890837" y="42863"/>
                    </a:lnTo>
                    <a:lnTo>
                      <a:pt x="2962275" y="628650"/>
                    </a:lnTo>
                    <a:lnTo>
                      <a:pt x="3043237" y="423863"/>
                    </a:lnTo>
                    <a:lnTo>
                      <a:pt x="3114675" y="333375"/>
                    </a:lnTo>
                    <a:lnTo>
                      <a:pt x="3176587" y="495300"/>
                    </a:lnTo>
                    <a:lnTo>
                      <a:pt x="3267075" y="419100"/>
                    </a:lnTo>
                    <a:lnTo>
                      <a:pt x="3324225" y="180975"/>
                    </a:lnTo>
                    <a:lnTo>
                      <a:pt x="3409950" y="138113"/>
                    </a:lnTo>
                    <a:lnTo>
                      <a:pt x="3467100" y="142875"/>
                    </a:lnTo>
                    <a:lnTo>
                      <a:pt x="3538537" y="381000"/>
                    </a:lnTo>
                    <a:lnTo>
                      <a:pt x="3609975" y="266700"/>
                    </a:lnTo>
                  </a:path>
                </a:pathLst>
              </a:custGeom>
              <a:noFill/>
              <a:ln w="19050">
                <a:solidFill>
                  <a:srgbClr val="DA8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7" name="Freeform 66"/>
              <p:cNvSpPr/>
              <p:nvPr/>
            </p:nvSpPr>
            <p:spPr>
              <a:xfrm>
                <a:off x="3471863" y="3509963"/>
                <a:ext cx="3114675" cy="1928812"/>
              </a:xfrm>
              <a:custGeom>
                <a:avLst/>
                <a:gdLst>
                  <a:gd name="connsiteX0" fmla="*/ 0 w 3114675"/>
                  <a:gd name="connsiteY0" fmla="*/ 1928812 h 1928812"/>
                  <a:gd name="connsiteX1" fmla="*/ 95250 w 3114675"/>
                  <a:gd name="connsiteY1" fmla="*/ 1643062 h 1928812"/>
                  <a:gd name="connsiteX2" fmla="*/ 147637 w 3114675"/>
                  <a:gd name="connsiteY2" fmla="*/ 1538287 h 1928812"/>
                  <a:gd name="connsiteX3" fmla="*/ 214312 w 3114675"/>
                  <a:gd name="connsiteY3" fmla="*/ 1466850 h 1928812"/>
                  <a:gd name="connsiteX4" fmla="*/ 295275 w 3114675"/>
                  <a:gd name="connsiteY4" fmla="*/ 1428750 h 1928812"/>
                  <a:gd name="connsiteX5" fmla="*/ 366712 w 3114675"/>
                  <a:gd name="connsiteY5" fmla="*/ 1143000 h 1928812"/>
                  <a:gd name="connsiteX6" fmla="*/ 428625 w 3114675"/>
                  <a:gd name="connsiteY6" fmla="*/ 1309687 h 1928812"/>
                  <a:gd name="connsiteX7" fmla="*/ 509587 w 3114675"/>
                  <a:gd name="connsiteY7" fmla="*/ 1214437 h 1928812"/>
                  <a:gd name="connsiteX8" fmla="*/ 566737 w 3114675"/>
                  <a:gd name="connsiteY8" fmla="*/ 771525 h 1928812"/>
                  <a:gd name="connsiteX9" fmla="*/ 652462 w 3114675"/>
                  <a:gd name="connsiteY9" fmla="*/ 814387 h 1928812"/>
                  <a:gd name="connsiteX10" fmla="*/ 742950 w 3114675"/>
                  <a:gd name="connsiteY10" fmla="*/ 771525 h 1928812"/>
                  <a:gd name="connsiteX11" fmla="*/ 790575 w 3114675"/>
                  <a:gd name="connsiteY11" fmla="*/ 700087 h 1928812"/>
                  <a:gd name="connsiteX12" fmla="*/ 881062 w 3114675"/>
                  <a:gd name="connsiteY12" fmla="*/ 681037 h 1928812"/>
                  <a:gd name="connsiteX13" fmla="*/ 938212 w 3114675"/>
                  <a:gd name="connsiteY13" fmla="*/ 966787 h 1928812"/>
                  <a:gd name="connsiteX14" fmla="*/ 1004887 w 3114675"/>
                  <a:gd name="connsiteY14" fmla="*/ 795337 h 1928812"/>
                  <a:gd name="connsiteX15" fmla="*/ 1081087 w 3114675"/>
                  <a:gd name="connsiteY15" fmla="*/ 890587 h 1928812"/>
                  <a:gd name="connsiteX16" fmla="*/ 1166812 w 3114675"/>
                  <a:gd name="connsiteY16" fmla="*/ 733425 h 1928812"/>
                  <a:gd name="connsiteX17" fmla="*/ 1304925 w 3114675"/>
                  <a:gd name="connsiteY17" fmla="*/ 628650 h 1928812"/>
                  <a:gd name="connsiteX18" fmla="*/ 1381125 w 3114675"/>
                  <a:gd name="connsiteY18" fmla="*/ 533400 h 1928812"/>
                  <a:gd name="connsiteX19" fmla="*/ 1452562 w 3114675"/>
                  <a:gd name="connsiteY19" fmla="*/ 752475 h 1928812"/>
                  <a:gd name="connsiteX20" fmla="*/ 1524000 w 3114675"/>
                  <a:gd name="connsiteY20" fmla="*/ 790575 h 1928812"/>
                  <a:gd name="connsiteX21" fmla="*/ 1585912 w 3114675"/>
                  <a:gd name="connsiteY21" fmla="*/ 419100 h 1928812"/>
                  <a:gd name="connsiteX22" fmla="*/ 1652587 w 3114675"/>
                  <a:gd name="connsiteY22" fmla="*/ 300037 h 1928812"/>
                  <a:gd name="connsiteX23" fmla="*/ 1738312 w 3114675"/>
                  <a:gd name="connsiteY23" fmla="*/ 681037 h 1928812"/>
                  <a:gd name="connsiteX24" fmla="*/ 1804987 w 3114675"/>
                  <a:gd name="connsiteY24" fmla="*/ 238125 h 1928812"/>
                  <a:gd name="connsiteX25" fmla="*/ 1876425 w 3114675"/>
                  <a:gd name="connsiteY25" fmla="*/ 0 h 1928812"/>
                  <a:gd name="connsiteX26" fmla="*/ 1962150 w 3114675"/>
                  <a:gd name="connsiteY26" fmla="*/ 728662 h 1928812"/>
                  <a:gd name="connsiteX27" fmla="*/ 2028825 w 3114675"/>
                  <a:gd name="connsiteY27" fmla="*/ 814387 h 1928812"/>
                  <a:gd name="connsiteX28" fmla="*/ 2157412 w 3114675"/>
                  <a:gd name="connsiteY28" fmla="*/ 376237 h 1928812"/>
                  <a:gd name="connsiteX29" fmla="*/ 2243137 w 3114675"/>
                  <a:gd name="connsiteY29" fmla="*/ 133350 h 1928812"/>
                  <a:gd name="connsiteX30" fmla="*/ 2319337 w 3114675"/>
                  <a:gd name="connsiteY30" fmla="*/ 352425 h 1928812"/>
                  <a:gd name="connsiteX31" fmla="*/ 2390775 w 3114675"/>
                  <a:gd name="connsiteY31" fmla="*/ 19050 h 1928812"/>
                  <a:gd name="connsiteX32" fmla="*/ 2447925 w 3114675"/>
                  <a:gd name="connsiteY32" fmla="*/ 714375 h 1928812"/>
                  <a:gd name="connsiteX33" fmla="*/ 2524125 w 3114675"/>
                  <a:gd name="connsiteY33" fmla="*/ 600075 h 1928812"/>
                  <a:gd name="connsiteX34" fmla="*/ 2609850 w 3114675"/>
                  <a:gd name="connsiteY34" fmla="*/ 400050 h 1928812"/>
                  <a:gd name="connsiteX35" fmla="*/ 2681287 w 3114675"/>
                  <a:gd name="connsiteY35" fmla="*/ 523875 h 1928812"/>
                  <a:gd name="connsiteX36" fmla="*/ 2767012 w 3114675"/>
                  <a:gd name="connsiteY36" fmla="*/ 447675 h 1928812"/>
                  <a:gd name="connsiteX37" fmla="*/ 2800350 w 3114675"/>
                  <a:gd name="connsiteY37" fmla="*/ 342900 h 1928812"/>
                  <a:gd name="connsiteX38" fmla="*/ 2895600 w 3114675"/>
                  <a:gd name="connsiteY38" fmla="*/ 266700 h 1928812"/>
                  <a:gd name="connsiteX39" fmla="*/ 2986087 w 3114675"/>
                  <a:gd name="connsiteY39" fmla="*/ 300037 h 1928812"/>
                  <a:gd name="connsiteX40" fmla="*/ 3043237 w 3114675"/>
                  <a:gd name="connsiteY40" fmla="*/ 385762 h 1928812"/>
                  <a:gd name="connsiteX41" fmla="*/ 3114675 w 3114675"/>
                  <a:gd name="connsiteY41" fmla="*/ 433387 h 192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114675" h="1928812">
                    <a:moveTo>
                      <a:pt x="0" y="1928812"/>
                    </a:moveTo>
                    <a:lnTo>
                      <a:pt x="95250" y="1643062"/>
                    </a:lnTo>
                    <a:lnTo>
                      <a:pt x="147637" y="1538287"/>
                    </a:lnTo>
                    <a:lnTo>
                      <a:pt x="214312" y="1466850"/>
                    </a:lnTo>
                    <a:lnTo>
                      <a:pt x="295275" y="1428750"/>
                    </a:lnTo>
                    <a:lnTo>
                      <a:pt x="366712" y="1143000"/>
                    </a:lnTo>
                    <a:lnTo>
                      <a:pt x="428625" y="1309687"/>
                    </a:lnTo>
                    <a:lnTo>
                      <a:pt x="509587" y="1214437"/>
                    </a:lnTo>
                    <a:lnTo>
                      <a:pt x="566737" y="771525"/>
                    </a:lnTo>
                    <a:lnTo>
                      <a:pt x="652462" y="814387"/>
                    </a:lnTo>
                    <a:lnTo>
                      <a:pt x="742950" y="771525"/>
                    </a:lnTo>
                    <a:lnTo>
                      <a:pt x="790575" y="700087"/>
                    </a:lnTo>
                    <a:lnTo>
                      <a:pt x="881062" y="681037"/>
                    </a:lnTo>
                    <a:lnTo>
                      <a:pt x="938212" y="966787"/>
                    </a:lnTo>
                    <a:lnTo>
                      <a:pt x="1004887" y="795337"/>
                    </a:lnTo>
                    <a:lnTo>
                      <a:pt x="1081087" y="890587"/>
                    </a:lnTo>
                    <a:lnTo>
                      <a:pt x="1166812" y="733425"/>
                    </a:lnTo>
                    <a:lnTo>
                      <a:pt x="1304925" y="628650"/>
                    </a:lnTo>
                    <a:lnTo>
                      <a:pt x="1381125" y="533400"/>
                    </a:lnTo>
                    <a:lnTo>
                      <a:pt x="1452562" y="752475"/>
                    </a:lnTo>
                    <a:lnTo>
                      <a:pt x="1524000" y="790575"/>
                    </a:lnTo>
                    <a:lnTo>
                      <a:pt x="1585912" y="419100"/>
                    </a:lnTo>
                    <a:lnTo>
                      <a:pt x="1652587" y="300037"/>
                    </a:lnTo>
                    <a:lnTo>
                      <a:pt x="1738312" y="681037"/>
                    </a:lnTo>
                    <a:lnTo>
                      <a:pt x="1804987" y="238125"/>
                    </a:lnTo>
                    <a:lnTo>
                      <a:pt x="1876425" y="0"/>
                    </a:lnTo>
                    <a:lnTo>
                      <a:pt x="1962150" y="728662"/>
                    </a:lnTo>
                    <a:lnTo>
                      <a:pt x="2028825" y="814387"/>
                    </a:lnTo>
                    <a:lnTo>
                      <a:pt x="2157412" y="376237"/>
                    </a:lnTo>
                    <a:lnTo>
                      <a:pt x="2243137" y="133350"/>
                    </a:lnTo>
                    <a:lnTo>
                      <a:pt x="2319337" y="352425"/>
                    </a:lnTo>
                    <a:lnTo>
                      <a:pt x="2390775" y="19050"/>
                    </a:lnTo>
                    <a:lnTo>
                      <a:pt x="2447925" y="714375"/>
                    </a:lnTo>
                    <a:lnTo>
                      <a:pt x="2524125" y="600075"/>
                    </a:lnTo>
                    <a:lnTo>
                      <a:pt x="2609850" y="400050"/>
                    </a:lnTo>
                    <a:lnTo>
                      <a:pt x="2681287" y="523875"/>
                    </a:lnTo>
                    <a:lnTo>
                      <a:pt x="2767012" y="447675"/>
                    </a:lnTo>
                    <a:lnTo>
                      <a:pt x="2800350" y="342900"/>
                    </a:lnTo>
                    <a:lnTo>
                      <a:pt x="2895600" y="266700"/>
                    </a:lnTo>
                    <a:lnTo>
                      <a:pt x="2986087" y="300037"/>
                    </a:lnTo>
                    <a:lnTo>
                      <a:pt x="3043237" y="385762"/>
                    </a:lnTo>
                    <a:lnTo>
                      <a:pt x="3114675" y="433387"/>
                    </a:lnTo>
                  </a:path>
                </a:pathLst>
              </a:custGeom>
              <a:noFill/>
              <a:ln w="19050">
                <a:solidFill>
                  <a:srgbClr val="88D7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8" name="Freeform 67"/>
              <p:cNvSpPr/>
              <p:nvPr/>
            </p:nvSpPr>
            <p:spPr>
              <a:xfrm>
                <a:off x="3976688" y="3652838"/>
                <a:ext cx="2605087" cy="1495425"/>
              </a:xfrm>
              <a:custGeom>
                <a:avLst/>
                <a:gdLst>
                  <a:gd name="connsiteX0" fmla="*/ 0 w 2605087"/>
                  <a:gd name="connsiteY0" fmla="*/ 1495425 h 1495425"/>
                  <a:gd name="connsiteX1" fmla="*/ 76200 w 2605087"/>
                  <a:gd name="connsiteY1" fmla="*/ 1104900 h 1495425"/>
                  <a:gd name="connsiteX2" fmla="*/ 152400 w 2605087"/>
                  <a:gd name="connsiteY2" fmla="*/ 852487 h 1495425"/>
                  <a:gd name="connsiteX3" fmla="*/ 228600 w 2605087"/>
                  <a:gd name="connsiteY3" fmla="*/ 947737 h 1495425"/>
                  <a:gd name="connsiteX4" fmla="*/ 290512 w 2605087"/>
                  <a:gd name="connsiteY4" fmla="*/ 762000 h 1495425"/>
                  <a:gd name="connsiteX5" fmla="*/ 366712 w 2605087"/>
                  <a:gd name="connsiteY5" fmla="*/ 766762 h 1495425"/>
                  <a:gd name="connsiteX6" fmla="*/ 433387 w 2605087"/>
                  <a:gd name="connsiteY6" fmla="*/ 914400 h 1495425"/>
                  <a:gd name="connsiteX7" fmla="*/ 519112 w 2605087"/>
                  <a:gd name="connsiteY7" fmla="*/ 862012 h 1495425"/>
                  <a:gd name="connsiteX8" fmla="*/ 581025 w 2605087"/>
                  <a:gd name="connsiteY8" fmla="*/ 766762 h 1495425"/>
                  <a:gd name="connsiteX9" fmla="*/ 661987 w 2605087"/>
                  <a:gd name="connsiteY9" fmla="*/ 690562 h 1495425"/>
                  <a:gd name="connsiteX10" fmla="*/ 719137 w 2605087"/>
                  <a:gd name="connsiteY10" fmla="*/ 776287 h 1495425"/>
                  <a:gd name="connsiteX11" fmla="*/ 795337 w 2605087"/>
                  <a:gd name="connsiteY11" fmla="*/ 461962 h 1495425"/>
                  <a:gd name="connsiteX12" fmla="*/ 866775 w 2605087"/>
                  <a:gd name="connsiteY12" fmla="*/ 381000 h 1495425"/>
                  <a:gd name="connsiteX13" fmla="*/ 947737 w 2605087"/>
                  <a:gd name="connsiteY13" fmla="*/ 604837 h 1495425"/>
                  <a:gd name="connsiteX14" fmla="*/ 1019175 w 2605087"/>
                  <a:gd name="connsiteY14" fmla="*/ 847725 h 1495425"/>
                  <a:gd name="connsiteX15" fmla="*/ 1081087 w 2605087"/>
                  <a:gd name="connsiteY15" fmla="*/ 514350 h 1495425"/>
                  <a:gd name="connsiteX16" fmla="*/ 1166812 w 2605087"/>
                  <a:gd name="connsiteY16" fmla="*/ 371475 h 1495425"/>
                  <a:gd name="connsiteX17" fmla="*/ 1243012 w 2605087"/>
                  <a:gd name="connsiteY17" fmla="*/ 590550 h 1495425"/>
                  <a:gd name="connsiteX18" fmla="*/ 1295400 w 2605087"/>
                  <a:gd name="connsiteY18" fmla="*/ 138112 h 1495425"/>
                  <a:gd name="connsiteX19" fmla="*/ 1385887 w 2605087"/>
                  <a:gd name="connsiteY19" fmla="*/ 0 h 1495425"/>
                  <a:gd name="connsiteX20" fmla="*/ 1443037 w 2605087"/>
                  <a:gd name="connsiteY20" fmla="*/ 576262 h 1495425"/>
                  <a:gd name="connsiteX21" fmla="*/ 1524000 w 2605087"/>
                  <a:gd name="connsiteY21" fmla="*/ 471487 h 1495425"/>
                  <a:gd name="connsiteX22" fmla="*/ 1600200 w 2605087"/>
                  <a:gd name="connsiteY22" fmla="*/ 514350 h 1495425"/>
                  <a:gd name="connsiteX23" fmla="*/ 1662112 w 2605087"/>
                  <a:gd name="connsiteY23" fmla="*/ 323850 h 1495425"/>
                  <a:gd name="connsiteX24" fmla="*/ 1814512 w 2605087"/>
                  <a:gd name="connsiteY24" fmla="*/ 76200 h 1495425"/>
                  <a:gd name="connsiteX25" fmla="*/ 1885950 w 2605087"/>
                  <a:gd name="connsiteY25" fmla="*/ 100012 h 1495425"/>
                  <a:gd name="connsiteX26" fmla="*/ 1962150 w 2605087"/>
                  <a:gd name="connsiteY26" fmla="*/ 561975 h 1495425"/>
                  <a:gd name="connsiteX27" fmla="*/ 2038350 w 2605087"/>
                  <a:gd name="connsiteY27" fmla="*/ 561975 h 1495425"/>
                  <a:gd name="connsiteX28" fmla="*/ 2095500 w 2605087"/>
                  <a:gd name="connsiteY28" fmla="*/ 342900 h 1495425"/>
                  <a:gd name="connsiteX29" fmla="*/ 2181225 w 2605087"/>
                  <a:gd name="connsiteY29" fmla="*/ 395287 h 1495425"/>
                  <a:gd name="connsiteX30" fmla="*/ 2247900 w 2605087"/>
                  <a:gd name="connsiteY30" fmla="*/ 157162 h 1495425"/>
                  <a:gd name="connsiteX31" fmla="*/ 2319337 w 2605087"/>
                  <a:gd name="connsiteY31" fmla="*/ 14287 h 1495425"/>
                  <a:gd name="connsiteX32" fmla="*/ 2471737 w 2605087"/>
                  <a:gd name="connsiteY32" fmla="*/ 342900 h 1495425"/>
                  <a:gd name="connsiteX33" fmla="*/ 2538412 w 2605087"/>
                  <a:gd name="connsiteY33" fmla="*/ 438150 h 1495425"/>
                  <a:gd name="connsiteX34" fmla="*/ 2605087 w 2605087"/>
                  <a:gd name="connsiteY34" fmla="*/ 295275 h 149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5087" h="1495425">
                    <a:moveTo>
                      <a:pt x="0" y="1495425"/>
                    </a:moveTo>
                    <a:lnTo>
                      <a:pt x="76200" y="1104900"/>
                    </a:lnTo>
                    <a:lnTo>
                      <a:pt x="152400" y="852487"/>
                    </a:lnTo>
                    <a:lnTo>
                      <a:pt x="228600" y="947737"/>
                    </a:lnTo>
                    <a:lnTo>
                      <a:pt x="290512" y="762000"/>
                    </a:lnTo>
                    <a:lnTo>
                      <a:pt x="366712" y="766762"/>
                    </a:lnTo>
                    <a:lnTo>
                      <a:pt x="433387" y="914400"/>
                    </a:lnTo>
                    <a:lnTo>
                      <a:pt x="519112" y="862012"/>
                    </a:lnTo>
                    <a:lnTo>
                      <a:pt x="581025" y="766762"/>
                    </a:lnTo>
                    <a:lnTo>
                      <a:pt x="661987" y="690562"/>
                    </a:lnTo>
                    <a:lnTo>
                      <a:pt x="719137" y="776287"/>
                    </a:lnTo>
                    <a:lnTo>
                      <a:pt x="795337" y="461962"/>
                    </a:lnTo>
                    <a:lnTo>
                      <a:pt x="866775" y="381000"/>
                    </a:lnTo>
                    <a:lnTo>
                      <a:pt x="947737" y="604837"/>
                    </a:lnTo>
                    <a:lnTo>
                      <a:pt x="1019175" y="847725"/>
                    </a:lnTo>
                    <a:lnTo>
                      <a:pt x="1081087" y="514350"/>
                    </a:lnTo>
                    <a:lnTo>
                      <a:pt x="1166812" y="371475"/>
                    </a:lnTo>
                    <a:lnTo>
                      <a:pt x="1243012" y="590550"/>
                    </a:lnTo>
                    <a:lnTo>
                      <a:pt x="1295400" y="138112"/>
                    </a:lnTo>
                    <a:lnTo>
                      <a:pt x="1385887" y="0"/>
                    </a:lnTo>
                    <a:lnTo>
                      <a:pt x="1443037" y="576262"/>
                    </a:lnTo>
                    <a:lnTo>
                      <a:pt x="1524000" y="471487"/>
                    </a:lnTo>
                    <a:lnTo>
                      <a:pt x="1600200" y="514350"/>
                    </a:lnTo>
                    <a:lnTo>
                      <a:pt x="1662112" y="323850"/>
                    </a:lnTo>
                    <a:lnTo>
                      <a:pt x="1814512" y="76200"/>
                    </a:lnTo>
                    <a:lnTo>
                      <a:pt x="1885950" y="100012"/>
                    </a:lnTo>
                    <a:lnTo>
                      <a:pt x="1962150" y="561975"/>
                    </a:lnTo>
                    <a:lnTo>
                      <a:pt x="2038350" y="561975"/>
                    </a:lnTo>
                    <a:lnTo>
                      <a:pt x="2095500" y="342900"/>
                    </a:lnTo>
                    <a:lnTo>
                      <a:pt x="2181225" y="395287"/>
                    </a:lnTo>
                    <a:lnTo>
                      <a:pt x="2247900" y="157162"/>
                    </a:lnTo>
                    <a:lnTo>
                      <a:pt x="2319337" y="14287"/>
                    </a:lnTo>
                    <a:lnTo>
                      <a:pt x="2471737" y="342900"/>
                    </a:lnTo>
                    <a:lnTo>
                      <a:pt x="2538412" y="438150"/>
                    </a:lnTo>
                    <a:lnTo>
                      <a:pt x="2605087" y="295275"/>
                    </a:lnTo>
                  </a:path>
                </a:pathLst>
              </a:custGeom>
              <a:noFill/>
              <a:ln w="19050">
                <a:solidFill>
                  <a:srgbClr val="FF9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9" name="Freeform 68"/>
              <p:cNvSpPr/>
              <p:nvPr/>
            </p:nvSpPr>
            <p:spPr>
              <a:xfrm>
                <a:off x="4486275" y="3767138"/>
                <a:ext cx="2095500" cy="1404937"/>
              </a:xfrm>
              <a:custGeom>
                <a:avLst/>
                <a:gdLst>
                  <a:gd name="connsiteX0" fmla="*/ 0 w 2095500"/>
                  <a:gd name="connsiteY0" fmla="*/ 1404937 h 1404937"/>
                  <a:gd name="connsiteX1" fmla="*/ 66675 w 2095500"/>
                  <a:gd name="connsiteY1" fmla="*/ 1290637 h 1404937"/>
                  <a:gd name="connsiteX2" fmla="*/ 138113 w 2095500"/>
                  <a:gd name="connsiteY2" fmla="*/ 1033462 h 1404937"/>
                  <a:gd name="connsiteX3" fmla="*/ 223838 w 2095500"/>
                  <a:gd name="connsiteY3" fmla="*/ 938212 h 1404937"/>
                  <a:gd name="connsiteX4" fmla="*/ 300038 w 2095500"/>
                  <a:gd name="connsiteY4" fmla="*/ 900112 h 1404937"/>
                  <a:gd name="connsiteX5" fmla="*/ 366713 w 2095500"/>
                  <a:gd name="connsiteY5" fmla="*/ 709612 h 1404937"/>
                  <a:gd name="connsiteX6" fmla="*/ 442913 w 2095500"/>
                  <a:gd name="connsiteY6" fmla="*/ 928687 h 1404937"/>
                  <a:gd name="connsiteX7" fmla="*/ 509588 w 2095500"/>
                  <a:gd name="connsiteY7" fmla="*/ 923925 h 1404937"/>
                  <a:gd name="connsiteX8" fmla="*/ 576263 w 2095500"/>
                  <a:gd name="connsiteY8" fmla="*/ 785812 h 1404937"/>
                  <a:gd name="connsiteX9" fmla="*/ 652463 w 2095500"/>
                  <a:gd name="connsiteY9" fmla="*/ 533400 h 1404937"/>
                  <a:gd name="connsiteX10" fmla="*/ 728663 w 2095500"/>
                  <a:gd name="connsiteY10" fmla="*/ 638175 h 1404937"/>
                  <a:gd name="connsiteX11" fmla="*/ 785813 w 2095500"/>
                  <a:gd name="connsiteY11" fmla="*/ 304800 h 1404937"/>
                  <a:gd name="connsiteX12" fmla="*/ 871538 w 2095500"/>
                  <a:gd name="connsiteY12" fmla="*/ 142875 h 1404937"/>
                  <a:gd name="connsiteX13" fmla="*/ 942975 w 2095500"/>
                  <a:gd name="connsiteY13" fmla="*/ 704850 h 1404937"/>
                  <a:gd name="connsiteX14" fmla="*/ 1014413 w 2095500"/>
                  <a:gd name="connsiteY14" fmla="*/ 490537 h 1404937"/>
                  <a:gd name="connsiteX15" fmla="*/ 1095375 w 2095500"/>
                  <a:gd name="connsiteY15" fmla="*/ 742950 h 1404937"/>
                  <a:gd name="connsiteX16" fmla="*/ 1157288 w 2095500"/>
                  <a:gd name="connsiteY16" fmla="*/ 395287 h 1404937"/>
                  <a:gd name="connsiteX17" fmla="*/ 1223963 w 2095500"/>
                  <a:gd name="connsiteY17" fmla="*/ 200025 h 1404937"/>
                  <a:gd name="connsiteX18" fmla="*/ 1304925 w 2095500"/>
                  <a:gd name="connsiteY18" fmla="*/ 180975 h 1404937"/>
                  <a:gd name="connsiteX19" fmla="*/ 1376363 w 2095500"/>
                  <a:gd name="connsiteY19" fmla="*/ 176212 h 1404937"/>
                  <a:gd name="connsiteX20" fmla="*/ 1452563 w 2095500"/>
                  <a:gd name="connsiteY20" fmla="*/ 566737 h 1404937"/>
                  <a:gd name="connsiteX21" fmla="*/ 1514475 w 2095500"/>
                  <a:gd name="connsiteY21" fmla="*/ 381000 h 1404937"/>
                  <a:gd name="connsiteX22" fmla="*/ 1595438 w 2095500"/>
                  <a:gd name="connsiteY22" fmla="*/ 342900 h 1404937"/>
                  <a:gd name="connsiteX23" fmla="*/ 1666875 w 2095500"/>
                  <a:gd name="connsiteY23" fmla="*/ 504825 h 1404937"/>
                  <a:gd name="connsiteX24" fmla="*/ 1733550 w 2095500"/>
                  <a:gd name="connsiteY24" fmla="*/ 390525 h 1404937"/>
                  <a:gd name="connsiteX25" fmla="*/ 1804988 w 2095500"/>
                  <a:gd name="connsiteY25" fmla="*/ 152400 h 1404937"/>
                  <a:gd name="connsiteX26" fmla="*/ 1881188 w 2095500"/>
                  <a:gd name="connsiteY26" fmla="*/ 180975 h 1404937"/>
                  <a:gd name="connsiteX27" fmla="*/ 1947863 w 2095500"/>
                  <a:gd name="connsiteY27" fmla="*/ 0 h 1404937"/>
                  <a:gd name="connsiteX28" fmla="*/ 2024063 w 2095500"/>
                  <a:gd name="connsiteY28" fmla="*/ 485775 h 1404937"/>
                  <a:gd name="connsiteX29" fmla="*/ 2095500 w 2095500"/>
                  <a:gd name="connsiteY29" fmla="*/ 357187 h 140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95500" h="1404937">
                    <a:moveTo>
                      <a:pt x="0" y="1404937"/>
                    </a:moveTo>
                    <a:lnTo>
                      <a:pt x="66675" y="1290637"/>
                    </a:lnTo>
                    <a:lnTo>
                      <a:pt x="138113" y="1033462"/>
                    </a:lnTo>
                    <a:lnTo>
                      <a:pt x="223838" y="938212"/>
                    </a:lnTo>
                    <a:lnTo>
                      <a:pt x="300038" y="900112"/>
                    </a:lnTo>
                    <a:lnTo>
                      <a:pt x="366713" y="709612"/>
                    </a:lnTo>
                    <a:lnTo>
                      <a:pt x="442913" y="928687"/>
                    </a:lnTo>
                    <a:lnTo>
                      <a:pt x="509588" y="923925"/>
                    </a:lnTo>
                    <a:lnTo>
                      <a:pt x="576263" y="785812"/>
                    </a:lnTo>
                    <a:lnTo>
                      <a:pt x="652463" y="533400"/>
                    </a:lnTo>
                    <a:lnTo>
                      <a:pt x="728663" y="638175"/>
                    </a:lnTo>
                    <a:lnTo>
                      <a:pt x="785813" y="304800"/>
                    </a:lnTo>
                    <a:lnTo>
                      <a:pt x="871538" y="142875"/>
                    </a:lnTo>
                    <a:lnTo>
                      <a:pt x="942975" y="704850"/>
                    </a:lnTo>
                    <a:lnTo>
                      <a:pt x="1014413" y="490537"/>
                    </a:lnTo>
                    <a:lnTo>
                      <a:pt x="1095375" y="742950"/>
                    </a:lnTo>
                    <a:lnTo>
                      <a:pt x="1157288" y="395287"/>
                    </a:lnTo>
                    <a:lnTo>
                      <a:pt x="1223963" y="200025"/>
                    </a:lnTo>
                    <a:lnTo>
                      <a:pt x="1304925" y="180975"/>
                    </a:lnTo>
                    <a:lnTo>
                      <a:pt x="1376363" y="176212"/>
                    </a:lnTo>
                    <a:lnTo>
                      <a:pt x="1452563" y="566737"/>
                    </a:lnTo>
                    <a:lnTo>
                      <a:pt x="1514475" y="381000"/>
                    </a:lnTo>
                    <a:lnTo>
                      <a:pt x="1595438" y="342900"/>
                    </a:lnTo>
                    <a:lnTo>
                      <a:pt x="1666875" y="504825"/>
                    </a:lnTo>
                    <a:lnTo>
                      <a:pt x="1733550" y="390525"/>
                    </a:lnTo>
                    <a:lnTo>
                      <a:pt x="1804988" y="152400"/>
                    </a:lnTo>
                    <a:lnTo>
                      <a:pt x="1881188" y="180975"/>
                    </a:lnTo>
                    <a:lnTo>
                      <a:pt x="1947863" y="0"/>
                    </a:lnTo>
                    <a:lnTo>
                      <a:pt x="2024063" y="485775"/>
                    </a:lnTo>
                    <a:lnTo>
                      <a:pt x="2095500" y="357187"/>
                    </a:lnTo>
                  </a:path>
                </a:pathLst>
              </a:custGeom>
              <a:noFill/>
              <a:ln w="19050">
                <a:solidFill>
                  <a:srgbClr val="99D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0" name="Freeform 69"/>
              <p:cNvSpPr/>
              <p:nvPr/>
            </p:nvSpPr>
            <p:spPr>
              <a:xfrm>
                <a:off x="4981575" y="3829050"/>
                <a:ext cx="1600200" cy="1485900"/>
              </a:xfrm>
              <a:custGeom>
                <a:avLst/>
                <a:gdLst>
                  <a:gd name="connsiteX0" fmla="*/ 0 w 1600200"/>
                  <a:gd name="connsiteY0" fmla="*/ 1485900 h 1485900"/>
                  <a:gd name="connsiteX1" fmla="*/ 76200 w 1600200"/>
                  <a:gd name="connsiteY1" fmla="*/ 1157288 h 1485900"/>
                  <a:gd name="connsiteX2" fmla="*/ 161925 w 1600200"/>
                  <a:gd name="connsiteY2" fmla="*/ 1047750 h 1485900"/>
                  <a:gd name="connsiteX3" fmla="*/ 295275 w 1600200"/>
                  <a:gd name="connsiteY3" fmla="*/ 614363 h 1485900"/>
                  <a:gd name="connsiteX4" fmla="*/ 371475 w 1600200"/>
                  <a:gd name="connsiteY4" fmla="*/ 404813 h 1485900"/>
                  <a:gd name="connsiteX5" fmla="*/ 447675 w 1600200"/>
                  <a:gd name="connsiteY5" fmla="*/ 933450 h 1485900"/>
                  <a:gd name="connsiteX6" fmla="*/ 519113 w 1600200"/>
                  <a:gd name="connsiteY6" fmla="*/ 776288 h 1485900"/>
                  <a:gd name="connsiteX7" fmla="*/ 595313 w 1600200"/>
                  <a:gd name="connsiteY7" fmla="*/ 771525 h 1485900"/>
                  <a:gd name="connsiteX8" fmla="*/ 738188 w 1600200"/>
                  <a:gd name="connsiteY8" fmla="*/ 409575 h 1485900"/>
                  <a:gd name="connsiteX9" fmla="*/ 809625 w 1600200"/>
                  <a:gd name="connsiteY9" fmla="*/ 309563 h 1485900"/>
                  <a:gd name="connsiteX10" fmla="*/ 881063 w 1600200"/>
                  <a:gd name="connsiteY10" fmla="*/ 66675 h 1485900"/>
                  <a:gd name="connsiteX11" fmla="*/ 947738 w 1600200"/>
                  <a:gd name="connsiteY11" fmla="*/ 685800 h 1485900"/>
                  <a:gd name="connsiteX12" fmla="*/ 1028700 w 1600200"/>
                  <a:gd name="connsiteY12" fmla="*/ 604838 h 1485900"/>
                  <a:gd name="connsiteX13" fmla="*/ 1100138 w 1600200"/>
                  <a:gd name="connsiteY13" fmla="*/ 347663 h 1485900"/>
                  <a:gd name="connsiteX14" fmla="*/ 1166813 w 1600200"/>
                  <a:gd name="connsiteY14" fmla="*/ 566738 h 1485900"/>
                  <a:gd name="connsiteX15" fmla="*/ 1319213 w 1600200"/>
                  <a:gd name="connsiteY15" fmla="*/ 257175 h 1485900"/>
                  <a:gd name="connsiteX16" fmla="*/ 1381125 w 1600200"/>
                  <a:gd name="connsiteY16" fmla="*/ 0 h 1485900"/>
                  <a:gd name="connsiteX17" fmla="*/ 1528763 w 1600200"/>
                  <a:gd name="connsiteY17" fmla="*/ 490538 h 1485900"/>
                  <a:gd name="connsiteX18" fmla="*/ 1600200 w 1600200"/>
                  <a:gd name="connsiteY18" fmla="*/ 328613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0200" h="1485900">
                    <a:moveTo>
                      <a:pt x="0" y="1485900"/>
                    </a:moveTo>
                    <a:lnTo>
                      <a:pt x="76200" y="1157288"/>
                    </a:lnTo>
                    <a:lnTo>
                      <a:pt x="161925" y="1047750"/>
                    </a:lnTo>
                    <a:lnTo>
                      <a:pt x="295275" y="614363"/>
                    </a:lnTo>
                    <a:lnTo>
                      <a:pt x="371475" y="404813"/>
                    </a:lnTo>
                    <a:lnTo>
                      <a:pt x="447675" y="933450"/>
                    </a:lnTo>
                    <a:lnTo>
                      <a:pt x="519113" y="776288"/>
                    </a:lnTo>
                    <a:lnTo>
                      <a:pt x="595313" y="771525"/>
                    </a:lnTo>
                    <a:lnTo>
                      <a:pt x="738188" y="409575"/>
                    </a:lnTo>
                    <a:lnTo>
                      <a:pt x="809625" y="309563"/>
                    </a:lnTo>
                    <a:lnTo>
                      <a:pt x="881063" y="66675"/>
                    </a:lnTo>
                    <a:lnTo>
                      <a:pt x="947738" y="685800"/>
                    </a:lnTo>
                    <a:lnTo>
                      <a:pt x="1028700" y="604838"/>
                    </a:lnTo>
                    <a:lnTo>
                      <a:pt x="1100138" y="347663"/>
                    </a:lnTo>
                    <a:lnTo>
                      <a:pt x="1166813" y="566738"/>
                    </a:lnTo>
                    <a:lnTo>
                      <a:pt x="1319213" y="257175"/>
                    </a:lnTo>
                    <a:lnTo>
                      <a:pt x="1381125" y="0"/>
                    </a:lnTo>
                    <a:lnTo>
                      <a:pt x="1528763" y="490538"/>
                    </a:lnTo>
                    <a:lnTo>
                      <a:pt x="1600200" y="328613"/>
                    </a:lnTo>
                  </a:path>
                </a:pathLst>
              </a:custGeom>
              <a:noFill/>
              <a:ln w="19050">
                <a:solidFill>
                  <a:srgbClr val="EB91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1" name="Freeform 70"/>
              <p:cNvSpPr/>
              <p:nvPr/>
            </p:nvSpPr>
            <p:spPr>
              <a:xfrm>
                <a:off x="5495925" y="4057650"/>
                <a:ext cx="1081088" cy="1390650"/>
              </a:xfrm>
              <a:custGeom>
                <a:avLst/>
                <a:gdLst>
                  <a:gd name="connsiteX0" fmla="*/ 0 w 1081088"/>
                  <a:gd name="connsiteY0" fmla="*/ 1390650 h 1390650"/>
                  <a:gd name="connsiteX1" fmla="*/ 71438 w 1081088"/>
                  <a:gd name="connsiteY1" fmla="*/ 1085850 h 1390650"/>
                  <a:gd name="connsiteX2" fmla="*/ 138113 w 1081088"/>
                  <a:gd name="connsiteY2" fmla="*/ 642938 h 1390650"/>
                  <a:gd name="connsiteX3" fmla="*/ 295275 w 1081088"/>
                  <a:gd name="connsiteY3" fmla="*/ 400050 h 1390650"/>
                  <a:gd name="connsiteX4" fmla="*/ 361950 w 1081088"/>
                  <a:gd name="connsiteY4" fmla="*/ 152400 h 1390650"/>
                  <a:gd name="connsiteX5" fmla="*/ 428625 w 1081088"/>
                  <a:gd name="connsiteY5" fmla="*/ 671513 h 1390650"/>
                  <a:gd name="connsiteX6" fmla="*/ 514350 w 1081088"/>
                  <a:gd name="connsiteY6" fmla="*/ 728663 h 1390650"/>
                  <a:gd name="connsiteX7" fmla="*/ 571500 w 1081088"/>
                  <a:gd name="connsiteY7" fmla="*/ 619125 h 1390650"/>
                  <a:gd name="connsiteX8" fmla="*/ 652463 w 1081088"/>
                  <a:gd name="connsiteY8" fmla="*/ 376238 h 1390650"/>
                  <a:gd name="connsiteX9" fmla="*/ 738188 w 1081088"/>
                  <a:gd name="connsiteY9" fmla="*/ 280988 h 1390650"/>
                  <a:gd name="connsiteX10" fmla="*/ 795338 w 1081088"/>
                  <a:gd name="connsiteY10" fmla="*/ 142875 h 1390650"/>
                  <a:gd name="connsiteX11" fmla="*/ 881063 w 1081088"/>
                  <a:gd name="connsiteY11" fmla="*/ 109538 h 1390650"/>
                  <a:gd name="connsiteX12" fmla="*/ 947738 w 1081088"/>
                  <a:gd name="connsiteY12" fmla="*/ 0 h 1390650"/>
                  <a:gd name="connsiteX13" fmla="*/ 1014413 w 1081088"/>
                  <a:gd name="connsiteY13" fmla="*/ 366713 h 1390650"/>
                  <a:gd name="connsiteX14" fmla="*/ 1081088 w 1081088"/>
                  <a:gd name="connsiteY14" fmla="*/ 128588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088" h="1390650">
                    <a:moveTo>
                      <a:pt x="0" y="1390650"/>
                    </a:moveTo>
                    <a:lnTo>
                      <a:pt x="71438" y="1085850"/>
                    </a:lnTo>
                    <a:lnTo>
                      <a:pt x="138113" y="642938"/>
                    </a:lnTo>
                    <a:lnTo>
                      <a:pt x="295275" y="400050"/>
                    </a:lnTo>
                    <a:lnTo>
                      <a:pt x="361950" y="152400"/>
                    </a:lnTo>
                    <a:lnTo>
                      <a:pt x="428625" y="671513"/>
                    </a:lnTo>
                    <a:lnTo>
                      <a:pt x="514350" y="728663"/>
                    </a:lnTo>
                    <a:lnTo>
                      <a:pt x="571500" y="619125"/>
                    </a:lnTo>
                    <a:lnTo>
                      <a:pt x="652463" y="376238"/>
                    </a:lnTo>
                    <a:lnTo>
                      <a:pt x="738188" y="280988"/>
                    </a:lnTo>
                    <a:lnTo>
                      <a:pt x="795338" y="142875"/>
                    </a:lnTo>
                    <a:lnTo>
                      <a:pt x="881063" y="109538"/>
                    </a:lnTo>
                    <a:lnTo>
                      <a:pt x="947738" y="0"/>
                    </a:lnTo>
                    <a:lnTo>
                      <a:pt x="1014413" y="366713"/>
                    </a:lnTo>
                    <a:lnTo>
                      <a:pt x="1081088" y="128588"/>
                    </a:lnTo>
                  </a:path>
                </a:pathLst>
              </a:custGeom>
              <a:noFill/>
              <a:ln w="19050">
                <a:solidFill>
                  <a:srgbClr val="80B3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39" name="Group 38"/>
            <p:cNvGrpSpPr/>
            <p:nvPr/>
          </p:nvGrpSpPr>
          <p:grpSpPr>
            <a:xfrm>
              <a:off x="1018994" y="3039369"/>
              <a:ext cx="1101685" cy="151075"/>
              <a:chOff x="1865353" y="3434425"/>
              <a:chExt cx="1101685" cy="151075"/>
            </a:xfrm>
          </p:grpSpPr>
          <p:sp>
            <p:nvSpPr>
              <p:cNvPr id="60" name="TextBox 59"/>
              <p:cNvSpPr txBox="1"/>
              <p:nvPr/>
            </p:nvSpPr>
            <p:spPr>
              <a:xfrm>
                <a:off x="2020448" y="3434425"/>
                <a:ext cx="946590" cy="151075"/>
              </a:xfrm>
              <a:prstGeom prst="rect">
                <a:avLst/>
              </a:prstGeom>
              <a:noFill/>
            </p:spPr>
            <p:txBody>
              <a:bodyPr wrap="none" lIns="0" tIns="0" rIns="0" bIns="0" rtlCol="0" anchor="ctr">
                <a:noAutofit/>
              </a:bodyPr>
              <a:lstStyle/>
              <a:p>
                <a:r>
                  <a:rPr lang="en-US" sz="1400" dirty="0"/>
                  <a:t>CTR (in percent)</a:t>
                </a:r>
              </a:p>
            </p:txBody>
          </p:sp>
          <p:sp>
            <p:nvSpPr>
              <p:cNvPr id="61" name="Isosceles Triangle 60"/>
              <p:cNvSpPr>
                <a:spLocks noChangeAspect="1"/>
              </p:cNvSpPr>
              <p:nvPr/>
            </p:nvSpPr>
            <p:spPr>
              <a:xfrm>
                <a:off x="1865353" y="3452239"/>
                <a:ext cx="127285" cy="109728"/>
              </a:xfrm>
              <a:prstGeom prst="triangl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40" name="TextBox 39"/>
            <p:cNvSpPr txBox="1"/>
            <p:nvPr/>
          </p:nvSpPr>
          <p:spPr>
            <a:xfrm rot="-1800000">
              <a:off x="641657" y="5959983"/>
              <a:ext cx="345464" cy="151075"/>
            </a:xfrm>
            <a:prstGeom prst="rect">
              <a:avLst/>
            </a:prstGeom>
            <a:noFill/>
          </p:spPr>
          <p:txBody>
            <a:bodyPr wrap="none" lIns="0" tIns="0" rIns="0" bIns="0" rtlCol="0" anchor="ctr">
              <a:noAutofit/>
            </a:bodyPr>
            <a:lstStyle/>
            <a:p>
              <a:pPr algn="r"/>
              <a:r>
                <a:rPr lang="en-US" sz="1000" dirty="0"/>
                <a:t>03-05</a:t>
              </a:r>
            </a:p>
          </p:txBody>
        </p:sp>
        <p:sp>
          <p:nvSpPr>
            <p:cNvPr id="41" name="TextBox 40"/>
            <p:cNvSpPr txBox="1"/>
            <p:nvPr/>
          </p:nvSpPr>
          <p:spPr>
            <a:xfrm rot="-1800000">
              <a:off x="951047" y="5959983"/>
              <a:ext cx="345464" cy="151075"/>
            </a:xfrm>
            <a:prstGeom prst="rect">
              <a:avLst/>
            </a:prstGeom>
            <a:noFill/>
          </p:spPr>
          <p:txBody>
            <a:bodyPr wrap="none" lIns="0" tIns="0" rIns="0" bIns="0" rtlCol="0" anchor="ctr">
              <a:noAutofit/>
            </a:bodyPr>
            <a:lstStyle/>
            <a:p>
              <a:pPr algn="r"/>
              <a:r>
                <a:rPr lang="en-US" sz="1000" dirty="0"/>
                <a:t>03-09</a:t>
              </a:r>
            </a:p>
          </p:txBody>
        </p:sp>
        <p:sp>
          <p:nvSpPr>
            <p:cNvPr id="42" name="TextBox 41"/>
            <p:cNvSpPr txBox="1"/>
            <p:nvPr/>
          </p:nvSpPr>
          <p:spPr>
            <a:xfrm rot="-1800000">
              <a:off x="1243110" y="5959982"/>
              <a:ext cx="345464" cy="151075"/>
            </a:xfrm>
            <a:prstGeom prst="rect">
              <a:avLst/>
            </a:prstGeom>
            <a:noFill/>
          </p:spPr>
          <p:txBody>
            <a:bodyPr wrap="none" lIns="0" tIns="0" rIns="0" bIns="0" rtlCol="0" anchor="ctr">
              <a:noAutofit/>
            </a:bodyPr>
            <a:lstStyle/>
            <a:p>
              <a:pPr algn="r"/>
              <a:r>
                <a:rPr lang="en-US" sz="1000" dirty="0"/>
                <a:t>03-13</a:t>
              </a:r>
            </a:p>
          </p:txBody>
        </p:sp>
        <p:sp>
          <p:nvSpPr>
            <p:cNvPr id="43" name="TextBox 42"/>
            <p:cNvSpPr txBox="1"/>
            <p:nvPr/>
          </p:nvSpPr>
          <p:spPr>
            <a:xfrm rot="-1800000">
              <a:off x="1523922" y="5959982"/>
              <a:ext cx="345464" cy="151075"/>
            </a:xfrm>
            <a:prstGeom prst="rect">
              <a:avLst/>
            </a:prstGeom>
            <a:noFill/>
          </p:spPr>
          <p:txBody>
            <a:bodyPr wrap="none" lIns="0" tIns="0" rIns="0" bIns="0" rtlCol="0" anchor="ctr">
              <a:noAutofit/>
            </a:bodyPr>
            <a:lstStyle/>
            <a:p>
              <a:pPr algn="r"/>
              <a:r>
                <a:rPr lang="en-US" sz="1000" dirty="0"/>
                <a:t>03-17</a:t>
              </a:r>
            </a:p>
          </p:txBody>
        </p:sp>
        <p:sp>
          <p:nvSpPr>
            <p:cNvPr id="44" name="TextBox 43"/>
            <p:cNvSpPr txBox="1"/>
            <p:nvPr/>
          </p:nvSpPr>
          <p:spPr>
            <a:xfrm rot="-1800000">
              <a:off x="1816395" y="5959983"/>
              <a:ext cx="345464" cy="151075"/>
            </a:xfrm>
            <a:prstGeom prst="rect">
              <a:avLst/>
            </a:prstGeom>
            <a:noFill/>
          </p:spPr>
          <p:txBody>
            <a:bodyPr wrap="none" lIns="0" tIns="0" rIns="0" bIns="0" rtlCol="0" anchor="ctr">
              <a:noAutofit/>
            </a:bodyPr>
            <a:lstStyle/>
            <a:p>
              <a:pPr algn="r"/>
              <a:r>
                <a:rPr lang="en-US" sz="1000" dirty="0"/>
                <a:t>03-21</a:t>
              </a:r>
            </a:p>
          </p:txBody>
        </p:sp>
        <p:sp>
          <p:nvSpPr>
            <p:cNvPr id="45" name="TextBox 44"/>
            <p:cNvSpPr txBox="1"/>
            <p:nvPr/>
          </p:nvSpPr>
          <p:spPr>
            <a:xfrm rot="-1800000">
              <a:off x="2098932" y="5959982"/>
              <a:ext cx="345464" cy="151075"/>
            </a:xfrm>
            <a:prstGeom prst="rect">
              <a:avLst/>
            </a:prstGeom>
            <a:noFill/>
          </p:spPr>
          <p:txBody>
            <a:bodyPr wrap="none" lIns="0" tIns="0" rIns="0" bIns="0" rtlCol="0" anchor="ctr">
              <a:noAutofit/>
            </a:bodyPr>
            <a:lstStyle/>
            <a:p>
              <a:pPr algn="r"/>
              <a:r>
                <a:rPr lang="en-US" sz="1000" dirty="0"/>
                <a:t>03-25</a:t>
              </a:r>
            </a:p>
          </p:txBody>
        </p:sp>
        <p:sp>
          <p:nvSpPr>
            <p:cNvPr id="46" name="TextBox 45"/>
            <p:cNvSpPr txBox="1"/>
            <p:nvPr/>
          </p:nvSpPr>
          <p:spPr>
            <a:xfrm rot="-1800000">
              <a:off x="2394033" y="5959982"/>
              <a:ext cx="345464" cy="151075"/>
            </a:xfrm>
            <a:prstGeom prst="rect">
              <a:avLst/>
            </a:prstGeom>
            <a:noFill/>
          </p:spPr>
          <p:txBody>
            <a:bodyPr wrap="none" lIns="0" tIns="0" rIns="0" bIns="0" rtlCol="0" anchor="ctr">
              <a:noAutofit/>
            </a:bodyPr>
            <a:lstStyle/>
            <a:p>
              <a:pPr algn="r"/>
              <a:r>
                <a:rPr lang="en-US" sz="1000" dirty="0"/>
                <a:t>03-29</a:t>
              </a:r>
            </a:p>
          </p:txBody>
        </p:sp>
        <p:sp>
          <p:nvSpPr>
            <p:cNvPr id="47" name="TextBox 46"/>
            <p:cNvSpPr txBox="1"/>
            <p:nvPr/>
          </p:nvSpPr>
          <p:spPr>
            <a:xfrm rot="-1800000">
              <a:off x="2670257" y="5959982"/>
              <a:ext cx="345464" cy="151075"/>
            </a:xfrm>
            <a:prstGeom prst="rect">
              <a:avLst/>
            </a:prstGeom>
            <a:noFill/>
          </p:spPr>
          <p:txBody>
            <a:bodyPr wrap="none" lIns="0" tIns="0" rIns="0" bIns="0" rtlCol="0" anchor="ctr">
              <a:noAutofit/>
            </a:bodyPr>
            <a:lstStyle/>
            <a:p>
              <a:pPr algn="r"/>
              <a:r>
                <a:rPr lang="en-US" sz="1000" dirty="0"/>
                <a:t>04-02</a:t>
              </a:r>
            </a:p>
          </p:txBody>
        </p:sp>
        <p:sp>
          <p:nvSpPr>
            <p:cNvPr id="48" name="TextBox 47"/>
            <p:cNvSpPr txBox="1"/>
            <p:nvPr/>
          </p:nvSpPr>
          <p:spPr>
            <a:xfrm rot="-1800000">
              <a:off x="2970296" y="5959981"/>
              <a:ext cx="345464" cy="151075"/>
            </a:xfrm>
            <a:prstGeom prst="rect">
              <a:avLst/>
            </a:prstGeom>
            <a:noFill/>
          </p:spPr>
          <p:txBody>
            <a:bodyPr wrap="none" lIns="0" tIns="0" rIns="0" bIns="0" rtlCol="0" anchor="ctr">
              <a:noAutofit/>
            </a:bodyPr>
            <a:lstStyle/>
            <a:p>
              <a:pPr algn="r"/>
              <a:r>
                <a:rPr lang="en-US" sz="1000" dirty="0"/>
                <a:t>04-06</a:t>
              </a:r>
            </a:p>
          </p:txBody>
        </p:sp>
        <p:sp>
          <p:nvSpPr>
            <p:cNvPr id="49" name="TextBox 48"/>
            <p:cNvSpPr txBox="1"/>
            <p:nvPr/>
          </p:nvSpPr>
          <p:spPr>
            <a:xfrm rot="-1800000">
              <a:off x="3259027" y="5959981"/>
              <a:ext cx="345464" cy="151075"/>
            </a:xfrm>
            <a:prstGeom prst="rect">
              <a:avLst/>
            </a:prstGeom>
            <a:noFill/>
          </p:spPr>
          <p:txBody>
            <a:bodyPr wrap="none" lIns="0" tIns="0" rIns="0" bIns="0" rtlCol="0" anchor="ctr">
              <a:noAutofit/>
            </a:bodyPr>
            <a:lstStyle/>
            <a:p>
              <a:pPr algn="r"/>
              <a:r>
                <a:rPr lang="en-US" sz="1000" dirty="0"/>
                <a:t>04-10</a:t>
              </a:r>
            </a:p>
          </p:txBody>
        </p:sp>
        <p:sp>
          <p:nvSpPr>
            <p:cNvPr id="50" name="TextBox 49"/>
            <p:cNvSpPr txBox="1"/>
            <p:nvPr/>
          </p:nvSpPr>
          <p:spPr>
            <a:xfrm rot="-1800000">
              <a:off x="3548012" y="5959981"/>
              <a:ext cx="345464" cy="151075"/>
            </a:xfrm>
            <a:prstGeom prst="rect">
              <a:avLst/>
            </a:prstGeom>
            <a:noFill/>
          </p:spPr>
          <p:txBody>
            <a:bodyPr wrap="none" lIns="0" tIns="0" rIns="0" bIns="0" rtlCol="0" anchor="ctr">
              <a:noAutofit/>
            </a:bodyPr>
            <a:lstStyle/>
            <a:p>
              <a:pPr algn="r"/>
              <a:r>
                <a:rPr lang="en-US" sz="1000" dirty="0"/>
                <a:t>04-14</a:t>
              </a:r>
            </a:p>
          </p:txBody>
        </p:sp>
        <p:sp>
          <p:nvSpPr>
            <p:cNvPr id="51" name="TextBox 50"/>
            <p:cNvSpPr txBox="1"/>
            <p:nvPr/>
          </p:nvSpPr>
          <p:spPr>
            <a:xfrm rot="-1800000">
              <a:off x="3835171" y="5959981"/>
              <a:ext cx="345464" cy="151075"/>
            </a:xfrm>
            <a:prstGeom prst="rect">
              <a:avLst/>
            </a:prstGeom>
            <a:noFill/>
          </p:spPr>
          <p:txBody>
            <a:bodyPr wrap="none" lIns="0" tIns="0" rIns="0" bIns="0" rtlCol="0" anchor="ctr">
              <a:noAutofit/>
            </a:bodyPr>
            <a:lstStyle/>
            <a:p>
              <a:pPr algn="r"/>
              <a:r>
                <a:rPr lang="en-US" sz="1000" dirty="0"/>
                <a:t>04-18</a:t>
              </a:r>
            </a:p>
          </p:txBody>
        </p:sp>
        <p:sp>
          <p:nvSpPr>
            <p:cNvPr id="52" name="TextBox 51"/>
            <p:cNvSpPr txBox="1"/>
            <p:nvPr/>
          </p:nvSpPr>
          <p:spPr>
            <a:xfrm rot="-1800000">
              <a:off x="4114630" y="5959981"/>
              <a:ext cx="345464" cy="151075"/>
            </a:xfrm>
            <a:prstGeom prst="rect">
              <a:avLst/>
            </a:prstGeom>
            <a:noFill/>
          </p:spPr>
          <p:txBody>
            <a:bodyPr wrap="none" lIns="0" tIns="0" rIns="0" bIns="0" rtlCol="0" anchor="ctr">
              <a:noAutofit/>
            </a:bodyPr>
            <a:lstStyle/>
            <a:p>
              <a:pPr algn="r"/>
              <a:r>
                <a:rPr lang="en-US" sz="1000" dirty="0"/>
                <a:t>04-22</a:t>
              </a:r>
            </a:p>
          </p:txBody>
        </p:sp>
        <p:sp>
          <p:nvSpPr>
            <p:cNvPr id="53" name="TextBox 52"/>
            <p:cNvSpPr txBox="1"/>
            <p:nvPr/>
          </p:nvSpPr>
          <p:spPr>
            <a:xfrm rot="-1800000">
              <a:off x="4411935" y="5959981"/>
              <a:ext cx="345464" cy="151075"/>
            </a:xfrm>
            <a:prstGeom prst="rect">
              <a:avLst/>
            </a:prstGeom>
            <a:noFill/>
          </p:spPr>
          <p:txBody>
            <a:bodyPr wrap="none" lIns="0" tIns="0" rIns="0" bIns="0" rtlCol="0" anchor="ctr">
              <a:noAutofit/>
            </a:bodyPr>
            <a:lstStyle/>
            <a:p>
              <a:pPr algn="r"/>
              <a:r>
                <a:rPr lang="en-US" sz="1000" dirty="0"/>
                <a:t>04-26</a:t>
              </a:r>
            </a:p>
          </p:txBody>
        </p:sp>
        <p:sp>
          <p:nvSpPr>
            <p:cNvPr id="54" name="TextBox 53"/>
            <p:cNvSpPr txBox="1"/>
            <p:nvPr/>
          </p:nvSpPr>
          <p:spPr>
            <a:xfrm rot="-1800000">
              <a:off x="4702450" y="5959981"/>
              <a:ext cx="345464" cy="151075"/>
            </a:xfrm>
            <a:prstGeom prst="rect">
              <a:avLst/>
            </a:prstGeom>
            <a:noFill/>
          </p:spPr>
          <p:txBody>
            <a:bodyPr wrap="none" lIns="0" tIns="0" rIns="0" bIns="0" rtlCol="0" anchor="ctr">
              <a:noAutofit/>
            </a:bodyPr>
            <a:lstStyle/>
            <a:p>
              <a:pPr algn="r"/>
              <a:r>
                <a:rPr lang="en-US" sz="1000" dirty="0"/>
                <a:t>04-30</a:t>
              </a:r>
            </a:p>
          </p:txBody>
        </p:sp>
        <p:sp>
          <p:nvSpPr>
            <p:cNvPr id="55" name="TextBox 54"/>
            <p:cNvSpPr txBox="1"/>
            <p:nvPr/>
          </p:nvSpPr>
          <p:spPr>
            <a:xfrm rot="-1800000">
              <a:off x="4985822" y="5959981"/>
              <a:ext cx="345464" cy="151075"/>
            </a:xfrm>
            <a:prstGeom prst="rect">
              <a:avLst/>
            </a:prstGeom>
            <a:noFill/>
          </p:spPr>
          <p:txBody>
            <a:bodyPr wrap="none" lIns="0" tIns="0" rIns="0" bIns="0" rtlCol="0" anchor="ctr">
              <a:noAutofit/>
            </a:bodyPr>
            <a:lstStyle/>
            <a:p>
              <a:pPr algn="r"/>
              <a:r>
                <a:rPr lang="en-US" sz="1000" dirty="0"/>
                <a:t>05-04</a:t>
              </a:r>
            </a:p>
          </p:txBody>
        </p:sp>
        <p:sp>
          <p:nvSpPr>
            <p:cNvPr id="56" name="TextBox 55"/>
            <p:cNvSpPr txBox="1"/>
            <p:nvPr/>
          </p:nvSpPr>
          <p:spPr>
            <a:xfrm rot="-1800000">
              <a:off x="5278720" y="5959981"/>
              <a:ext cx="345464" cy="151075"/>
            </a:xfrm>
            <a:prstGeom prst="rect">
              <a:avLst/>
            </a:prstGeom>
            <a:noFill/>
          </p:spPr>
          <p:txBody>
            <a:bodyPr wrap="none" lIns="0" tIns="0" rIns="0" bIns="0" rtlCol="0" anchor="ctr">
              <a:noAutofit/>
            </a:bodyPr>
            <a:lstStyle/>
            <a:p>
              <a:pPr algn="r"/>
              <a:r>
                <a:rPr lang="en-US" sz="1000" dirty="0"/>
                <a:t>05-08</a:t>
              </a:r>
            </a:p>
          </p:txBody>
        </p:sp>
        <p:sp>
          <p:nvSpPr>
            <p:cNvPr id="57" name="TextBox 56"/>
            <p:cNvSpPr txBox="1"/>
            <p:nvPr/>
          </p:nvSpPr>
          <p:spPr>
            <a:xfrm rot="-1800000">
              <a:off x="5559706" y="5959981"/>
              <a:ext cx="345464" cy="151075"/>
            </a:xfrm>
            <a:prstGeom prst="rect">
              <a:avLst/>
            </a:prstGeom>
            <a:noFill/>
          </p:spPr>
          <p:txBody>
            <a:bodyPr wrap="none" lIns="0" tIns="0" rIns="0" bIns="0" rtlCol="0" anchor="ctr">
              <a:noAutofit/>
            </a:bodyPr>
            <a:lstStyle/>
            <a:p>
              <a:pPr algn="r"/>
              <a:r>
                <a:rPr lang="en-US" sz="1000" dirty="0"/>
                <a:t>05-12</a:t>
              </a:r>
            </a:p>
          </p:txBody>
        </p:sp>
        <p:sp>
          <p:nvSpPr>
            <p:cNvPr id="58" name="TextBox 57"/>
            <p:cNvSpPr txBox="1"/>
            <p:nvPr/>
          </p:nvSpPr>
          <p:spPr>
            <a:xfrm rot="-1800000">
              <a:off x="5853458" y="5959981"/>
              <a:ext cx="345464" cy="151075"/>
            </a:xfrm>
            <a:prstGeom prst="rect">
              <a:avLst/>
            </a:prstGeom>
            <a:noFill/>
          </p:spPr>
          <p:txBody>
            <a:bodyPr wrap="none" lIns="0" tIns="0" rIns="0" bIns="0" rtlCol="0" anchor="ctr">
              <a:noAutofit/>
            </a:bodyPr>
            <a:lstStyle/>
            <a:p>
              <a:pPr algn="r"/>
              <a:r>
                <a:rPr lang="en-US" sz="1000" dirty="0"/>
                <a:t>05-16</a:t>
              </a:r>
            </a:p>
          </p:txBody>
        </p:sp>
        <p:sp>
          <p:nvSpPr>
            <p:cNvPr id="59" name="TextBox 58"/>
            <p:cNvSpPr txBox="1"/>
            <p:nvPr/>
          </p:nvSpPr>
          <p:spPr>
            <a:xfrm rot="-1800000">
              <a:off x="6144825" y="5959981"/>
              <a:ext cx="345464" cy="151075"/>
            </a:xfrm>
            <a:prstGeom prst="rect">
              <a:avLst/>
            </a:prstGeom>
            <a:noFill/>
          </p:spPr>
          <p:txBody>
            <a:bodyPr wrap="none" lIns="0" tIns="0" rIns="0" bIns="0" rtlCol="0" anchor="ctr">
              <a:noAutofit/>
            </a:bodyPr>
            <a:lstStyle/>
            <a:p>
              <a:pPr algn="r"/>
              <a:r>
                <a:rPr lang="en-US" sz="1000" dirty="0"/>
                <a:t>05-20</a:t>
              </a:r>
            </a:p>
          </p:txBody>
        </p:sp>
      </p:grpSp>
      <p:cxnSp>
        <p:nvCxnSpPr>
          <p:cNvPr id="72" name="Straight Arrow Connector 71">
            <a:extLst>
              <a:ext uri="{FF2B5EF4-FFF2-40B4-BE49-F238E27FC236}">
                <a16:creationId xmlns:a16="http://schemas.microsoft.com/office/drawing/2014/main" id="{EC6AE85B-AA49-6445-AE1F-7852B324698B}"/>
              </a:ext>
            </a:extLst>
          </p:cNvPr>
          <p:cNvCxnSpPr/>
          <p:nvPr/>
        </p:nvCxnSpPr>
        <p:spPr>
          <a:xfrm rot="16200000" flipV="1">
            <a:off x="6378172" y="3748759"/>
            <a:ext cx="953744" cy="504011"/>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C6AE85B-AA49-6445-AE1F-7852B324698B}"/>
              </a:ext>
            </a:extLst>
          </p:cNvPr>
          <p:cNvCxnSpPr/>
          <p:nvPr/>
        </p:nvCxnSpPr>
        <p:spPr>
          <a:xfrm rot="10800000" flipV="1">
            <a:off x="2020449" y="4485387"/>
            <a:ext cx="5094352" cy="1023519"/>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C6AE85B-AA49-6445-AE1F-7852B324698B}"/>
              </a:ext>
            </a:extLst>
          </p:cNvPr>
          <p:cNvCxnSpPr>
            <a:cxnSpLocks/>
          </p:cNvCxnSpPr>
          <p:nvPr/>
        </p:nvCxnSpPr>
        <p:spPr>
          <a:xfrm flipH="1" flipV="1">
            <a:off x="4997967" y="5322813"/>
            <a:ext cx="2056883" cy="236612"/>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C6AE85B-AA49-6445-AE1F-7852B324698B}"/>
              </a:ext>
            </a:extLst>
          </p:cNvPr>
          <p:cNvCxnSpPr>
            <a:cxnSpLocks/>
          </p:cNvCxnSpPr>
          <p:nvPr/>
        </p:nvCxnSpPr>
        <p:spPr>
          <a:xfrm flipH="1" flipV="1">
            <a:off x="5521325" y="5299075"/>
            <a:ext cx="1534971" cy="107268"/>
          </a:xfrm>
          <a:prstGeom prst="straightConnector1">
            <a:avLst/>
          </a:prstGeom>
          <a:ln w="28575">
            <a:solidFill>
              <a:srgbClr val="A4103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361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4000" dirty="0"/>
              <a:t>Long-Run Experiment: Audio Ads</a:t>
            </a:r>
          </a:p>
        </p:txBody>
      </p:sp>
      <p:sp>
        <p:nvSpPr>
          <p:cNvPr id="5" name="Content Placeholder 4">
            <a:extLst>
              <a:ext uri="{FF2B5EF4-FFF2-40B4-BE49-F238E27FC236}">
                <a16:creationId xmlns:a16="http://schemas.microsoft.com/office/drawing/2014/main" id="{A88A7324-F1CB-4646-8B2E-FCCE1D5AD495}"/>
              </a:ext>
            </a:extLst>
          </p:cNvPr>
          <p:cNvSpPr>
            <a:spLocks noGrp="1"/>
          </p:cNvSpPr>
          <p:nvPr>
            <p:ph idx="1"/>
          </p:nvPr>
        </p:nvSpPr>
        <p:spPr>
          <a:xfrm>
            <a:off x="457200" y="1600200"/>
            <a:ext cx="8229600" cy="1066123"/>
          </a:xfrm>
        </p:spPr>
        <p:txBody>
          <a:bodyPr>
            <a:noAutofit/>
          </a:bodyPr>
          <a:lstStyle/>
          <a:p>
            <a:pPr marL="0" indent="0">
              <a:buNone/>
            </a:pPr>
            <a:r>
              <a:rPr lang="en-US" sz="2000" dirty="0"/>
              <a:t>2014–2016 experiment: 35 million Pandora Internet radio listeners</a:t>
            </a:r>
            <a:br>
              <a:rPr lang="en-US" sz="2000" dirty="0"/>
            </a:br>
            <a:br>
              <a:rPr lang="en-US" sz="2000" dirty="0"/>
            </a:br>
            <a:r>
              <a:rPr lang="en-US" sz="2000" dirty="0"/>
              <a:t>3x3 design: 3, 4, or 6 interrupts/hour; 1, 1.5, or 2 ads per interrupt </a:t>
            </a:r>
          </a:p>
        </p:txBody>
      </p:sp>
      <p:sp>
        <p:nvSpPr>
          <p:cNvPr id="10" name="Rectangle 9">
            <a:extLst>
              <a:ext uri="{FF2B5EF4-FFF2-40B4-BE49-F238E27FC236}">
                <a16:creationId xmlns:a16="http://schemas.microsoft.com/office/drawing/2014/main" id="{4A480CCA-084E-4415-A32C-2F01C87567B5}"/>
              </a:ext>
            </a:extLst>
          </p:cNvPr>
          <p:cNvSpPr/>
          <p:nvPr/>
        </p:nvSpPr>
        <p:spPr>
          <a:xfrm>
            <a:off x="457200" y="6504801"/>
            <a:ext cx="8229600" cy="276999"/>
          </a:xfrm>
          <a:prstGeom prst="rect">
            <a:avLst/>
          </a:prstGeom>
          <a:noFill/>
        </p:spPr>
        <p:txBody>
          <a:bodyPr wrap="none" anchor="b">
            <a:noAutofit/>
          </a:bodyPr>
          <a:lstStyle/>
          <a:p>
            <a:pPr algn="r"/>
            <a:r>
              <a:rPr lang="en-US" sz="1000" dirty="0">
                <a:solidFill>
                  <a:schemeClr val="bg1">
                    <a:lumMod val="50000"/>
                  </a:schemeClr>
                </a:solidFill>
              </a:rPr>
              <a:t>Source: Huang, </a:t>
            </a:r>
            <a:r>
              <a:rPr lang="en-US" sz="1000" dirty="0" err="1">
                <a:solidFill>
                  <a:schemeClr val="bg1">
                    <a:lumMod val="50000"/>
                  </a:schemeClr>
                </a:solidFill>
              </a:rPr>
              <a:t>Reiley</a:t>
            </a:r>
            <a:r>
              <a:rPr lang="en-US" sz="1000" dirty="0">
                <a:solidFill>
                  <a:schemeClr val="bg1">
                    <a:lumMod val="50000"/>
                  </a:schemeClr>
                </a:solidFill>
              </a:rPr>
              <a:t> and Riabov’17</a:t>
            </a:r>
          </a:p>
        </p:txBody>
      </p:sp>
      <p:sp>
        <p:nvSpPr>
          <p:cNvPr id="11" name="Rectangle 10"/>
          <p:cNvSpPr/>
          <p:nvPr/>
        </p:nvSpPr>
        <p:spPr>
          <a:xfrm rot="16200000">
            <a:off x="-645061" y="4069873"/>
            <a:ext cx="2827855" cy="369332"/>
          </a:xfrm>
          <a:prstGeom prst="rect">
            <a:avLst/>
          </a:prstGeom>
        </p:spPr>
        <p:txBody>
          <a:bodyPr wrap="none">
            <a:noAutofit/>
          </a:bodyPr>
          <a:lstStyle/>
          <a:p>
            <a:r>
              <a:rPr lang="en-US" dirty="0"/>
              <a:t>Hours listened each week</a:t>
            </a:r>
          </a:p>
        </p:txBody>
      </p:sp>
      <p:sp>
        <p:nvSpPr>
          <p:cNvPr id="12" name="Rectangle 11"/>
          <p:cNvSpPr/>
          <p:nvPr/>
        </p:nvSpPr>
        <p:spPr>
          <a:xfrm>
            <a:off x="7417163" y="3509837"/>
            <a:ext cx="1269637" cy="1449526"/>
          </a:xfrm>
          <a:prstGeom prst="rect">
            <a:avLst/>
          </a:prstGeom>
        </p:spPr>
        <p:txBody>
          <a:bodyPr wrap="square">
            <a:noAutofit/>
          </a:bodyPr>
          <a:lstStyle/>
          <a:p>
            <a:pPr>
              <a:spcBef>
                <a:spcPts val="600"/>
              </a:spcBef>
            </a:pPr>
            <a:r>
              <a:rPr lang="en-US" b="1" dirty="0"/>
              <a:t>Long-run</a:t>
            </a:r>
            <a:br>
              <a:rPr lang="en-US" b="1" dirty="0"/>
            </a:br>
            <a:r>
              <a:rPr lang="en-US" b="1" dirty="0"/>
              <a:t>effect on</a:t>
            </a:r>
            <a:br>
              <a:rPr lang="en-US" b="1" dirty="0"/>
            </a:br>
            <a:r>
              <a:rPr lang="en-US" b="1" dirty="0"/>
              <a:t>number of hours</a:t>
            </a:r>
            <a:br>
              <a:rPr lang="en-US" b="1" dirty="0"/>
            </a:br>
            <a:r>
              <a:rPr lang="en-US" b="1" dirty="0"/>
              <a:t>listened</a:t>
            </a:r>
          </a:p>
        </p:txBody>
      </p:sp>
      <p:cxnSp>
        <p:nvCxnSpPr>
          <p:cNvPr id="13" name="Straight Arrow Connector 12">
            <a:extLst>
              <a:ext uri="{FF2B5EF4-FFF2-40B4-BE49-F238E27FC236}">
                <a16:creationId xmlns:a16="http://schemas.microsoft.com/office/drawing/2014/main" id="{EC6AE85B-AA49-6445-AE1F-7852B324698B}"/>
              </a:ext>
            </a:extLst>
          </p:cNvPr>
          <p:cNvCxnSpPr/>
          <p:nvPr/>
        </p:nvCxnSpPr>
        <p:spPr>
          <a:xfrm flipV="1">
            <a:off x="7391400" y="3144975"/>
            <a:ext cx="101" cy="2082800"/>
          </a:xfrm>
          <a:prstGeom prst="straightConnector1">
            <a:avLst/>
          </a:prstGeom>
          <a:ln w="28575">
            <a:solidFill>
              <a:srgbClr val="A41034"/>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14" descr="Two line graphs, one for a high ad load audio production and the other for a low ad load audio production, produce results that bifurcate listeners immediately, but level off in the long run."/>
          <p:cNvGrpSpPr/>
          <p:nvPr/>
        </p:nvGrpSpPr>
        <p:grpSpPr>
          <a:xfrm>
            <a:off x="934941" y="2923298"/>
            <a:ext cx="6345090" cy="3395192"/>
            <a:chOff x="934941" y="2923298"/>
            <a:chExt cx="6345090" cy="3395192"/>
          </a:xfrm>
        </p:grpSpPr>
        <p:sp>
          <p:nvSpPr>
            <p:cNvPr id="16" name="Rectangle 15"/>
            <p:cNvSpPr/>
            <p:nvPr/>
          </p:nvSpPr>
          <p:spPr>
            <a:xfrm>
              <a:off x="1235947" y="2923298"/>
              <a:ext cx="6044084" cy="27088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7" name="Straight Connector 16"/>
            <p:cNvCxnSpPr/>
            <p:nvPr/>
          </p:nvCxnSpPr>
          <p:spPr>
            <a:xfrm>
              <a:off x="1527349" y="3943978"/>
              <a:ext cx="54813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1512277" y="3888712"/>
              <a:ext cx="5496448" cy="1627833"/>
            </a:xfrm>
            <a:custGeom>
              <a:avLst/>
              <a:gdLst>
                <a:gd name="connsiteX0" fmla="*/ 0 w 5496448"/>
                <a:gd name="connsiteY0" fmla="*/ 0 h 1627833"/>
                <a:gd name="connsiteX1" fmla="*/ 55266 w 5496448"/>
                <a:gd name="connsiteY1" fmla="*/ 170822 h 1627833"/>
                <a:gd name="connsiteX2" fmla="*/ 105508 w 5496448"/>
                <a:gd name="connsiteY2" fmla="*/ 221064 h 1627833"/>
                <a:gd name="connsiteX3" fmla="*/ 170822 w 5496448"/>
                <a:gd name="connsiteY3" fmla="*/ 180870 h 1627833"/>
                <a:gd name="connsiteX4" fmla="*/ 226088 w 5496448"/>
                <a:gd name="connsiteY4" fmla="*/ 291402 h 1627833"/>
                <a:gd name="connsiteX5" fmla="*/ 351692 w 5496448"/>
                <a:gd name="connsiteY5" fmla="*/ 341644 h 1627833"/>
                <a:gd name="connsiteX6" fmla="*/ 401934 w 5496448"/>
                <a:gd name="connsiteY6" fmla="*/ 301451 h 1627833"/>
                <a:gd name="connsiteX7" fmla="*/ 452176 w 5496448"/>
                <a:gd name="connsiteY7" fmla="*/ 432079 h 1627833"/>
                <a:gd name="connsiteX8" fmla="*/ 522514 w 5496448"/>
                <a:gd name="connsiteY8" fmla="*/ 356717 h 1627833"/>
                <a:gd name="connsiteX9" fmla="*/ 572756 w 5496448"/>
                <a:gd name="connsiteY9" fmla="*/ 472273 h 1627833"/>
                <a:gd name="connsiteX10" fmla="*/ 638070 w 5496448"/>
                <a:gd name="connsiteY10" fmla="*/ 487345 h 1627833"/>
                <a:gd name="connsiteX11" fmla="*/ 748602 w 5496448"/>
                <a:gd name="connsiteY11" fmla="*/ 698361 h 1627833"/>
                <a:gd name="connsiteX12" fmla="*/ 803868 w 5496448"/>
                <a:gd name="connsiteY12" fmla="*/ 527539 h 1627833"/>
                <a:gd name="connsiteX13" fmla="*/ 914400 w 5496448"/>
                <a:gd name="connsiteY13" fmla="*/ 527539 h 1627833"/>
                <a:gd name="connsiteX14" fmla="*/ 984738 w 5496448"/>
                <a:gd name="connsiteY14" fmla="*/ 537587 h 1627833"/>
                <a:gd name="connsiteX15" fmla="*/ 1040004 w 5496448"/>
                <a:gd name="connsiteY15" fmla="*/ 733530 h 1627833"/>
                <a:gd name="connsiteX16" fmla="*/ 1215850 w 5496448"/>
                <a:gd name="connsiteY16" fmla="*/ 693336 h 1627833"/>
                <a:gd name="connsiteX17" fmla="*/ 1276141 w 5496448"/>
                <a:gd name="connsiteY17" fmla="*/ 763675 h 1627833"/>
                <a:gd name="connsiteX18" fmla="*/ 1331407 w 5496448"/>
                <a:gd name="connsiteY18" fmla="*/ 698361 h 1627833"/>
                <a:gd name="connsiteX19" fmla="*/ 1386672 w 5496448"/>
                <a:gd name="connsiteY19" fmla="*/ 803868 h 1627833"/>
                <a:gd name="connsiteX20" fmla="*/ 1457011 w 5496448"/>
                <a:gd name="connsiteY20" fmla="*/ 793820 h 1627833"/>
                <a:gd name="connsiteX21" fmla="*/ 1557494 w 5496448"/>
                <a:gd name="connsiteY21" fmla="*/ 929473 h 1627833"/>
                <a:gd name="connsiteX22" fmla="*/ 1622809 w 5496448"/>
                <a:gd name="connsiteY22" fmla="*/ 999811 h 1627833"/>
                <a:gd name="connsiteX23" fmla="*/ 1678075 w 5496448"/>
                <a:gd name="connsiteY23" fmla="*/ 944545 h 1627833"/>
                <a:gd name="connsiteX24" fmla="*/ 1738365 w 5496448"/>
                <a:gd name="connsiteY24" fmla="*/ 758651 h 1627833"/>
                <a:gd name="connsiteX25" fmla="*/ 1803679 w 5496448"/>
                <a:gd name="connsiteY25" fmla="*/ 768699 h 1627833"/>
                <a:gd name="connsiteX26" fmla="*/ 1848897 w 5496448"/>
                <a:gd name="connsiteY26" fmla="*/ 678264 h 1627833"/>
                <a:gd name="connsiteX27" fmla="*/ 1924259 w 5496448"/>
                <a:gd name="connsiteY27" fmla="*/ 713433 h 1627833"/>
                <a:gd name="connsiteX28" fmla="*/ 2024743 w 5496448"/>
                <a:gd name="connsiteY28" fmla="*/ 1014884 h 1627833"/>
                <a:gd name="connsiteX29" fmla="*/ 2074985 w 5496448"/>
                <a:gd name="connsiteY29" fmla="*/ 1090246 h 1627833"/>
                <a:gd name="connsiteX30" fmla="*/ 2140299 w 5496448"/>
                <a:gd name="connsiteY30" fmla="*/ 959618 h 1627833"/>
                <a:gd name="connsiteX31" fmla="*/ 2200589 w 5496448"/>
                <a:gd name="connsiteY31" fmla="*/ 1060101 h 1627833"/>
                <a:gd name="connsiteX32" fmla="*/ 2306097 w 5496448"/>
                <a:gd name="connsiteY32" fmla="*/ 1024932 h 1627833"/>
                <a:gd name="connsiteX33" fmla="*/ 2381459 w 5496448"/>
                <a:gd name="connsiteY33" fmla="*/ 1034980 h 1627833"/>
                <a:gd name="connsiteX34" fmla="*/ 2436725 w 5496448"/>
                <a:gd name="connsiteY34" fmla="*/ 1060101 h 1627833"/>
                <a:gd name="connsiteX35" fmla="*/ 2547257 w 5496448"/>
                <a:gd name="connsiteY35" fmla="*/ 1346479 h 1627833"/>
                <a:gd name="connsiteX36" fmla="*/ 2597499 w 5496448"/>
                <a:gd name="connsiteY36" fmla="*/ 1200778 h 1627833"/>
                <a:gd name="connsiteX37" fmla="*/ 2662813 w 5496448"/>
                <a:gd name="connsiteY37" fmla="*/ 1240972 h 1627833"/>
                <a:gd name="connsiteX38" fmla="*/ 2723103 w 5496448"/>
                <a:gd name="connsiteY38" fmla="*/ 1205802 h 1627833"/>
                <a:gd name="connsiteX39" fmla="*/ 2783393 w 5496448"/>
                <a:gd name="connsiteY39" fmla="*/ 1296237 h 1627833"/>
                <a:gd name="connsiteX40" fmla="*/ 2848708 w 5496448"/>
                <a:gd name="connsiteY40" fmla="*/ 1326383 h 1627833"/>
                <a:gd name="connsiteX41" fmla="*/ 2893925 w 5496448"/>
                <a:gd name="connsiteY41" fmla="*/ 1381648 h 1627833"/>
                <a:gd name="connsiteX42" fmla="*/ 2949191 w 5496448"/>
                <a:gd name="connsiteY42" fmla="*/ 1537398 h 1627833"/>
                <a:gd name="connsiteX43" fmla="*/ 3069771 w 5496448"/>
                <a:gd name="connsiteY43" fmla="*/ 1346479 h 1627833"/>
                <a:gd name="connsiteX44" fmla="*/ 3130061 w 5496448"/>
                <a:gd name="connsiteY44" fmla="*/ 1477108 h 1627833"/>
                <a:gd name="connsiteX45" fmla="*/ 3175279 w 5496448"/>
                <a:gd name="connsiteY45" fmla="*/ 1542422 h 1627833"/>
                <a:gd name="connsiteX46" fmla="*/ 3245618 w 5496448"/>
                <a:gd name="connsiteY46" fmla="*/ 1361552 h 1627833"/>
                <a:gd name="connsiteX47" fmla="*/ 3295859 w 5496448"/>
                <a:gd name="connsiteY47" fmla="*/ 1522325 h 1627833"/>
                <a:gd name="connsiteX48" fmla="*/ 3366198 w 5496448"/>
                <a:gd name="connsiteY48" fmla="*/ 1467059 h 1627833"/>
                <a:gd name="connsiteX49" fmla="*/ 3416439 w 5496448"/>
                <a:gd name="connsiteY49" fmla="*/ 1351503 h 1627833"/>
                <a:gd name="connsiteX50" fmla="*/ 3491802 w 5496448"/>
                <a:gd name="connsiteY50" fmla="*/ 1416818 h 1627833"/>
                <a:gd name="connsiteX51" fmla="*/ 3537020 w 5496448"/>
                <a:gd name="connsiteY51" fmla="*/ 1477108 h 1627833"/>
                <a:gd name="connsiteX52" fmla="*/ 3592286 w 5496448"/>
                <a:gd name="connsiteY52" fmla="*/ 1376624 h 1627833"/>
                <a:gd name="connsiteX53" fmla="*/ 3722914 w 5496448"/>
                <a:gd name="connsiteY53" fmla="*/ 1376624 h 1627833"/>
                <a:gd name="connsiteX54" fmla="*/ 3793253 w 5496448"/>
                <a:gd name="connsiteY54" fmla="*/ 1482132 h 1627833"/>
                <a:gd name="connsiteX55" fmla="*/ 3818374 w 5496448"/>
                <a:gd name="connsiteY55" fmla="*/ 1562519 h 1627833"/>
                <a:gd name="connsiteX56" fmla="*/ 3878664 w 5496448"/>
                <a:gd name="connsiteY56" fmla="*/ 1627833 h 1627833"/>
                <a:gd name="connsiteX57" fmla="*/ 3933930 w 5496448"/>
                <a:gd name="connsiteY57" fmla="*/ 1386673 h 1627833"/>
                <a:gd name="connsiteX58" fmla="*/ 3994220 w 5496448"/>
                <a:gd name="connsiteY58" fmla="*/ 1457011 h 1627833"/>
                <a:gd name="connsiteX59" fmla="*/ 4054510 w 5496448"/>
                <a:gd name="connsiteY59" fmla="*/ 1472084 h 1627833"/>
                <a:gd name="connsiteX60" fmla="*/ 4104752 w 5496448"/>
                <a:gd name="connsiteY60" fmla="*/ 1426866 h 1627833"/>
                <a:gd name="connsiteX61" fmla="*/ 4175090 w 5496448"/>
                <a:gd name="connsiteY61" fmla="*/ 1416818 h 1627833"/>
                <a:gd name="connsiteX62" fmla="*/ 4230356 w 5496448"/>
                <a:gd name="connsiteY62" fmla="*/ 1366576 h 1627833"/>
                <a:gd name="connsiteX63" fmla="*/ 4345912 w 5496448"/>
                <a:gd name="connsiteY63" fmla="*/ 1502229 h 1627833"/>
                <a:gd name="connsiteX64" fmla="*/ 4396154 w 5496448"/>
                <a:gd name="connsiteY64" fmla="*/ 1512277 h 1627833"/>
                <a:gd name="connsiteX65" fmla="*/ 4461468 w 5496448"/>
                <a:gd name="connsiteY65" fmla="*/ 1477108 h 1627833"/>
                <a:gd name="connsiteX66" fmla="*/ 4526782 w 5496448"/>
                <a:gd name="connsiteY66" fmla="*/ 1487156 h 1627833"/>
                <a:gd name="connsiteX67" fmla="*/ 4647363 w 5496448"/>
                <a:gd name="connsiteY67" fmla="*/ 1436914 h 1627833"/>
                <a:gd name="connsiteX68" fmla="*/ 4752870 w 5496448"/>
                <a:gd name="connsiteY68" fmla="*/ 1356528 h 1627833"/>
                <a:gd name="connsiteX69" fmla="*/ 4878475 w 5496448"/>
                <a:gd name="connsiteY69" fmla="*/ 1411793 h 1627833"/>
                <a:gd name="connsiteX70" fmla="*/ 4923692 w 5496448"/>
                <a:gd name="connsiteY70" fmla="*/ 1517301 h 1627833"/>
                <a:gd name="connsiteX71" fmla="*/ 4983982 w 5496448"/>
                <a:gd name="connsiteY71" fmla="*/ 1356528 h 1627833"/>
                <a:gd name="connsiteX72" fmla="*/ 5049297 w 5496448"/>
                <a:gd name="connsiteY72" fmla="*/ 1401745 h 1627833"/>
                <a:gd name="connsiteX73" fmla="*/ 5099538 w 5496448"/>
                <a:gd name="connsiteY73" fmla="*/ 1386673 h 1627833"/>
                <a:gd name="connsiteX74" fmla="*/ 5154804 w 5496448"/>
                <a:gd name="connsiteY74" fmla="*/ 1296237 h 1627833"/>
                <a:gd name="connsiteX75" fmla="*/ 5225143 w 5496448"/>
                <a:gd name="connsiteY75" fmla="*/ 1311310 h 1627833"/>
                <a:gd name="connsiteX76" fmla="*/ 5280409 w 5496448"/>
                <a:gd name="connsiteY76" fmla="*/ 1401745 h 1627833"/>
                <a:gd name="connsiteX77" fmla="*/ 5330650 w 5496448"/>
                <a:gd name="connsiteY77" fmla="*/ 1321358 h 1627833"/>
                <a:gd name="connsiteX78" fmla="*/ 5395965 w 5496448"/>
                <a:gd name="connsiteY78" fmla="*/ 1381648 h 1627833"/>
                <a:gd name="connsiteX79" fmla="*/ 5451231 w 5496448"/>
                <a:gd name="connsiteY79" fmla="*/ 1386673 h 1627833"/>
                <a:gd name="connsiteX80" fmla="*/ 5496448 w 5496448"/>
                <a:gd name="connsiteY80" fmla="*/ 1291213 h 162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496448" h="1627833">
                  <a:moveTo>
                    <a:pt x="0" y="0"/>
                  </a:moveTo>
                  <a:lnTo>
                    <a:pt x="55266" y="170822"/>
                  </a:lnTo>
                  <a:lnTo>
                    <a:pt x="105508" y="221064"/>
                  </a:lnTo>
                  <a:lnTo>
                    <a:pt x="170822" y="180870"/>
                  </a:lnTo>
                  <a:lnTo>
                    <a:pt x="226088" y="291402"/>
                  </a:lnTo>
                  <a:lnTo>
                    <a:pt x="351692" y="341644"/>
                  </a:lnTo>
                  <a:lnTo>
                    <a:pt x="401934" y="301451"/>
                  </a:lnTo>
                  <a:lnTo>
                    <a:pt x="452176" y="432079"/>
                  </a:lnTo>
                  <a:lnTo>
                    <a:pt x="522514" y="356717"/>
                  </a:lnTo>
                  <a:lnTo>
                    <a:pt x="572756" y="472273"/>
                  </a:lnTo>
                  <a:lnTo>
                    <a:pt x="638070" y="487345"/>
                  </a:lnTo>
                  <a:lnTo>
                    <a:pt x="748602" y="698361"/>
                  </a:lnTo>
                  <a:lnTo>
                    <a:pt x="803868" y="527539"/>
                  </a:lnTo>
                  <a:lnTo>
                    <a:pt x="914400" y="527539"/>
                  </a:lnTo>
                  <a:lnTo>
                    <a:pt x="984738" y="537587"/>
                  </a:lnTo>
                  <a:lnTo>
                    <a:pt x="1040004" y="733530"/>
                  </a:lnTo>
                  <a:lnTo>
                    <a:pt x="1215850" y="693336"/>
                  </a:lnTo>
                  <a:lnTo>
                    <a:pt x="1276141" y="763675"/>
                  </a:lnTo>
                  <a:lnTo>
                    <a:pt x="1331407" y="698361"/>
                  </a:lnTo>
                  <a:lnTo>
                    <a:pt x="1386672" y="803868"/>
                  </a:lnTo>
                  <a:lnTo>
                    <a:pt x="1457011" y="793820"/>
                  </a:lnTo>
                  <a:lnTo>
                    <a:pt x="1557494" y="929473"/>
                  </a:lnTo>
                  <a:lnTo>
                    <a:pt x="1622809" y="999811"/>
                  </a:lnTo>
                  <a:lnTo>
                    <a:pt x="1678075" y="944545"/>
                  </a:lnTo>
                  <a:lnTo>
                    <a:pt x="1738365" y="758651"/>
                  </a:lnTo>
                  <a:lnTo>
                    <a:pt x="1803679" y="768699"/>
                  </a:lnTo>
                  <a:lnTo>
                    <a:pt x="1848897" y="678264"/>
                  </a:lnTo>
                  <a:lnTo>
                    <a:pt x="1924259" y="713433"/>
                  </a:lnTo>
                  <a:lnTo>
                    <a:pt x="2024743" y="1014884"/>
                  </a:lnTo>
                  <a:lnTo>
                    <a:pt x="2074985" y="1090246"/>
                  </a:lnTo>
                  <a:lnTo>
                    <a:pt x="2140299" y="959618"/>
                  </a:lnTo>
                  <a:lnTo>
                    <a:pt x="2200589" y="1060101"/>
                  </a:lnTo>
                  <a:lnTo>
                    <a:pt x="2306097" y="1024932"/>
                  </a:lnTo>
                  <a:lnTo>
                    <a:pt x="2381459" y="1034980"/>
                  </a:lnTo>
                  <a:lnTo>
                    <a:pt x="2436725" y="1060101"/>
                  </a:lnTo>
                  <a:lnTo>
                    <a:pt x="2547257" y="1346479"/>
                  </a:lnTo>
                  <a:lnTo>
                    <a:pt x="2597499" y="1200778"/>
                  </a:lnTo>
                  <a:lnTo>
                    <a:pt x="2662813" y="1240972"/>
                  </a:lnTo>
                  <a:lnTo>
                    <a:pt x="2723103" y="1205802"/>
                  </a:lnTo>
                  <a:lnTo>
                    <a:pt x="2783393" y="1296237"/>
                  </a:lnTo>
                  <a:lnTo>
                    <a:pt x="2848708" y="1326383"/>
                  </a:lnTo>
                  <a:lnTo>
                    <a:pt x="2893925" y="1381648"/>
                  </a:lnTo>
                  <a:lnTo>
                    <a:pt x="2949191" y="1537398"/>
                  </a:lnTo>
                  <a:lnTo>
                    <a:pt x="3069771" y="1346479"/>
                  </a:lnTo>
                  <a:lnTo>
                    <a:pt x="3130061" y="1477108"/>
                  </a:lnTo>
                  <a:lnTo>
                    <a:pt x="3175279" y="1542422"/>
                  </a:lnTo>
                  <a:lnTo>
                    <a:pt x="3245618" y="1361552"/>
                  </a:lnTo>
                  <a:lnTo>
                    <a:pt x="3295859" y="1522325"/>
                  </a:lnTo>
                  <a:lnTo>
                    <a:pt x="3366198" y="1467059"/>
                  </a:lnTo>
                  <a:lnTo>
                    <a:pt x="3416439" y="1351503"/>
                  </a:lnTo>
                  <a:lnTo>
                    <a:pt x="3491802" y="1416818"/>
                  </a:lnTo>
                  <a:lnTo>
                    <a:pt x="3537020" y="1477108"/>
                  </a:lnTo>
                  <a:lnTo>
                    <a:pt x="3592286" y="1376624"/>
                  </a:lnTo>
                  <a:lnTo>
                    <a:pt x="3722914" y="1376624"/>
                  </a:lnTo>
                  <a:lnTo>
                    <a:pt x="3793253" y="1482132"/>
                  </a:lnTo>
                  <a:lnTo>
                    <a:pt x="3818374" y="1562519"/>
                  </a:lnTo>
                  <a:lnTo>
                    <a:pt x="3878664" y="1627833"/>
                  </a:lnTo>
                  <a:lnTo>
                    <a:pt x="3933930" y="1386673"/>
                  </a:lnTo>
                  <a:lnTo>
                    <a:pt x="3994220" y="1457011"/>
                  </a:lnTo>
                  <a:lnTo>
                    <a:pt x="4054510" y="1472084"/>
                  </a:lnTo>
                  <a:lnTo>
                    <a:pt x="4104752" y="1426866"/>
                  </a:lnTo>
                  <a:lnTo>
                    <a:pt x="4175090" y="1416818"/>
                  </a:lnTo>
                  <a:lnTo>
                    <a:pt x="4230356" y="1366576"/>
                  </a:lnTo>
                  <a:lnTo>
                    <a:pt x="4345912" y="1502229"/>
                  </a:lnTo>
                  <a:lnTo>
                    <a:pt x="4396154" y="1512277"/>
                  </a:lnTo>
                  <a:lnTo>
                    <a:pt x="4461468" y="1477108"/>
                  </a:lnTo>
                  <a:lnTo>
                    <a:pt x="4526782" y="1487156"/>
                  </a:lnTo>
                  <a:lnTo>
                    <a:pt x="4647363" y="1436914"/>
                  </a:lnTo>
                  <a:lnTo>
                    <a:pt x="4752870" y="1356528"/>
                  </a:lnTo>
                  <a:lnTo>
                    <a:pt x="4878475" y="1411793"/>
                  </a:lnTo>
                  <a:lnTo>
                    <a:pt x="4923692" y="1517301"/>
                  </a:lnTo>
                  <a:lnTo>
                    <a:pt x="4983982" y="1356528"/>
                  </a:lnTo>
                  <a:lnTo>
                    <a:pt x="5049297" y="1401745"/>
                  </a:lnTo>
                  <a:lnTo>
                    <a:pt x="5099538" y="1386673"/>
                  </a:lnTo>
                  <a:lnTo>
                    <a:pt x="5154804" y="1296237"/>
                  </a:lnTo>
                  <a:lnTo>
                    <a:pt x="5225143" y="1311310"/>
                  </a:lnTo>
                  <a:lnTo>
                    <a:pt x="5280409" y="1401745"/>
                  </a:lnTo>
                  <a:lnTo>
                    <a:pt x="5330650" y="1321358"/>
                  </a:lnTo>
                  <a:lnTo>
                    <a:pt x="5395965" y="1381648"/>
                  </a:lnTo>
                  <a:lnTo>
                    <a:pt x="5451231" y="1386673"/>
                  </a:lnTo>
                  <a:lnTo>
                    <a:pt x="5496448" y="1291213"/>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Freeform 18"/>
            <p:cNvSpPr/>
            <p:nvPr/>
          </p:nvSpPr>
          <p:spPr>
            <a:xfrm>
              <a:off x="1502229" y="3044651"/>
              <a:ext cx="5516545" cy="859134"/>
            </a:xfrm>
            <a:custGeom>
              <a:avLst/>
              <a:gdLst>
                <a:gd name="connsiteX0" fmla="*/ 0 w 5516545"/>
                <a:gd name="connsiteY0" fmla="*/ 859134 h 859134"/>
                <a:gd name="connsiteX1" fmla="*/ 70338 w 5516545"/>
                <a:gd name="connsiteY1" fmla="*/ 823964 h 859134"/>
                <a:gd name="connsiteX2" fmla="*/ 110531 w 5516545"/>
                <a:gd name="connsiteY2" fmla="*/ 638070 h 859134"/>
                <a:gd name="connsiteX3" fmla="*/ 180870 w 5516545"/>
                <a:gd name="connsiteY3" fmla="*/ 547635 h 859134"/>
                <a:gd name="connsiteX4" fmla="*/ 236136 w 5516545"/>
                <a:gd name="connsiteY4" fmla="*/ 643094 h 859134"/>
                <a:gd name="connsiteX5" fmla="*/ 296426 w 5516545"/>
                <a:gd name="connsiteY5" fmla="*/ 658167 h 859134"/>
                <a:gd name="connsiteX6" fmla="*/ 346668 w 5516545"/>
                <a:gd name="connsiteY6" fmla="*/ 708408 h 859134"/>
                <a:gd name="connsiteX7" fmla="*/ 406958 w 5516545"/>
                <a:gd name="connsiteY7" fmla="*/ 607925 h 859134"/>
                <a:gd name="connsiteX8" fmla="*/ 462224 w 5516545"/>
                <a:gd name="connsiteY8" fmla="*/ 607925 h 859134"/>
                <a:gd name="connsiteX9" fmla="*/ 527538 w 5516545"/>
                <a:gd name="connsiteY9" fmla="*/ 462224 h 859134"/>
                <a:gd name="connsiteX10" fmla="*/ 592852 w 5516545"/>
                <a:gd name="connsiteY10" fmla="*/ 442127 h 859134"/>
                <a:gd name="connsiteX11" fmla="*/ 653142 w 5516545"/>
                <a:gd name="connsiteY11" fmla="*/ 447151 h 859134"/>
                <a:gd name="connsiteX12" fmla="*/ 688312 w 5516545"/>
                <a:gd name="connsiteY12" fmla="*/ 502417 h 859134"/>
                <a:gd name="connsiteX13" fmla="*/ 818940 w 5516545"/>
                <a:gd name="connsiteY13" fmla="*/ 467248 h 859134"/>
                <a:gd name="connsiteX14" fmla="*/ 929472 w 5516545"/>
                <a:gd name="connsiteY14" fmla="*/ 497393 h 859134"/>
                <a:gd name="connsiteX15" fmla="*/ 984738 w 5516545"/>
                <a:gd name="connsiteY15" fmla="*/ 467248 h 859134"/>
                <a:gd name="connsiteX16" fmla="*/ 1050052 w 5516545"/>
                <a:gd name="connsiteY16" fmla="*/ 386861 h 859134"/>
                <a:gd name="connsiteX17" fmla="*/ 1110342 w 5516545"/>
                <a:gd name="connsiteY17" fmla="*/ 306474 h 859134"/>
                <a:gd name="connsiteX18" fmla="*/ 1175657 w 5516545"/>
                <a:gd name="connsiteY18" fmla="*/ 256233 h 859134"/>
                <a:gd name="connsiteX19" fmla="*/ 1220874 w 5516545"/>
                <a:gd name="connsiteY19" fmla="*/ 366764 h 859134"/>
                <a:gd name="connsiteX20" fmla="*/ 1281164 w 5516545"/>
                <a:gd name="connsiteY20" fmla="*/ 346668 h 859134"/>
                <a:gd name="connsiteX21" fmla="*/ 1331406 w 5516545"/>
                <a:gd name="connsiteY21" fmla="*/ 411982 h 859134"/>
                <a:gd name="connsiteX22" fmla="*/ 1416817 w 5516545"/>
                <a:gd name="connsiteY22" fmla="*/ 376813 h 859134"/>
                <a:gd name="connsiteX23" fmla="*/ 1507252 w 5516545"/>
                <a:gd name="connsiteY23" fmla="*/ 301450 h 859134"/>
                <a:gd name="connsiteX24" fmla="*/ 1567542 w 5516545"/>
                <a:gd name="connsiteY24" fmla="*/ 396909 h 859134"/>
                <a:gd name="connsiteX25" fmla="*/ 1622808 w 5516545"/>
                <a:gd name="connsiteY25" fmla="*/ 261257 h 859134"/>
                <a:gd name="connsiteX26" fmla="*/ 1688123 w 5516545"/>
                <a:gd name="connsiteY26" fmla="*/ 261257 h 859134"/>
                <a:gd name="connsiteX27" fmla="*/ 1738364 w 5516545"/>
                <a:gd name="connsiteY27" fmla="*/ 427054 h 859134"/>
                <a:gd name="connsiteX28" fmla="*/ 1803679 w 5516545"/>
                <a:gd name="connsiteY28" fmla="*/ 417006 h 859134"/>
                <a:gd name="connsiteX29" fmla="*/ 1899138 w 5516545"/>
                <a:gd name="connsiteY29" fmla="*/ 331595 h 859134"/>
                <a:gd name="connsiteX30" fmla="*/ 1984549 w 5516545"/>
                <a:gd name="connsiteY30" fmla="*/ 316523 h 859134"/>
                <a:gd name="connsiteX31" fmla="*/ 2090057 w 5516545"/>
                <a:gd name="connsiteY31" fmla="*/ 175846 h 859134"/>
                <a:gd name="connsiteX32" fmla="*/ 2155371 w 5516545"/>
                <a:gd name="connsiteY32" fmla="*/ 261257 h 859134"/>
                <a:gd name="connsiteX33" fmla="*/ 2210637 w 5516545"/>
                <a:gd name="connsiteY33" fmla="*/ 150725 h 859134"/>
                <a:gd name="connsiteX34" fmla="*/ 2270927 w 5516545"/>
                <a:gd name="connsiteY34" fmla="*/ 246184 h 859134"/>
                <a:gd name="connsiteX35" fmla="*/ 2326193 w 5516545"/>
                <a:gd name="connsiteY35" fmla="*/ 226087 h 859134"/>
                <a:gd name="connsiteX36" fmla="*/ 2381459 w 5516545"/>
                <a:gd name="connsiteY36" fmla="*/ 130628 h 859134"/>
                <a:gd name="connsiteX37" fmla="*/ 2431701 w 5516545"/>
                <a:gd name="connsiteY37" fmla="*/ 331595 h 859134"/>
                <a:gd name="connsiteX38" fmla="*/ 2507063 w 5516545"/>
                <a:gd name="connsiteY38" fmla="*/ 321547 h 859134"/>
                <a:gd name="connsiteX39" fmla="*/ 2557305 w 5516545"/>
                <a:gd name="connsiteY39" fmla="*/ 356716 h 859134"/>
                <a:gd name="connsiteX40" fmla="*/ 2612571 w 5516545"/>
                <a:gd name="connsiteY40" fmla="*/ 326571 h 859134"/>
                <a:gd name="connsiteX41" fmla="*/ 2728127 w 5516545"/>
                <a:gd name="connsiteY41" fmla="*/ 221063 h 859134"/>
                <a:gd name="connsiteX42" fmla="*/ 2788417 w 5516545"/>
                <a:gd name="connsiteY42" fmla="*/ 216039 h 859134"/>
                <a:gd name="connsiteX43" fmla="*/ 2833635 w 5516545"/>
                <a:gd name="connsiteY43" fmla="*/ 85411 h 859134"/>
                <a:gd name="connsiteX44" fmla="*/ 2964263 w 5516545"/>
                <a:gd name="connsiteY44" fmla="*/ 35169 h 859134"/>
                <a:gd name="connsiteX45" fmla="*/ 3089868 w 5516545"/>
                <a:gd name="connsiteY45" fmla="*/ 85411 h 859134"/>
                <a:gd name="connsiteX46" fmla="*/ 3130061 w 5516545"/>
                <a:gd name="connsiteY46" fmla="*/ 0 h 859134"/>
                <a:gd name="connsiteX47" fmla="*/ 3190351 w 5516545"/>
                <a:gd name="connsiteY47" fmla="*/ 110531 h 859134"/>
                <a:gd name="connsiteX48" fmla="*/ 3250641 w 5516545"/>
                <a:gd name="connsiteY48" fmla="*/ 110531 h 859134"/>
                <a:gd name="connsiteX49" fmla="*/ 3310931 w 5516545"/>
                <a:gd name="connsiteY49" fmla="*/ 0 h 859134"/>
                <a:gd name="connsiteX50" fmla="*/ 3381270 w 5516545"/>
                <a:gd name="connsiteY50" fmla="*/ 30145 h 859134"/>
                <a:gd name="connsiteX51" fmla="*/ 3421463 w 5516545"/>
                <a:gd name="connsiteY51" fmla="*/ 125604 h 859134"/>
                <a:gd name="connsiteX52" fmla="*/ 3481753 w 5516545"/>
                <a:gd name="connsiteY52" fmla="*/ 40193 h 859134"/>
                <a:gd name="connsiteX53" fmla="*/ 3612382 w 5516545"/>
                <a:gd name="connsiteY53" fmla="*/ 30145 h 859134"/>
                <a:gd name="connsiteX54" fmla="*/ 3717890 w 5516545"/>
                <a:gd name="connsiteY54" fmla="*/ 140676 h 859134"/>
                <a:gd name="connsiteX55" fmla="*/ 3758083 w 5516545"/>
                <a:gd name="connsiteY55" fmla="*/ 90435 h 859134"/>
                <a:gd name="connsiteX56" fmla="*/ 3843494 w 5516545"/>
                <a:gd name="connsiteY56" fmla="*/ 65314 h 859134"/>
                <a:gd name="connsiteX57" fmla="*/ 3888712 w 5516545"/>
                <a:gd name="connsiteY57" fmla="*/ 95459 h 859134"/>
                <a:gd name="connsiteX58" fmla="*/ 3938953 w 5516545"/>
                <a:gd name="connsiteY58" fmla="*/ 170822 h 859134"/>
                <a:gd name="connsiteX59" fmla="*/ 4009292 w 5516545"/>
                <a:gd name="connsiteY59" fmla="*/ 130628 h 859134"/>
                <a:gd name="connsiteX60" fmla="*/ 4064558 w 5516545"/>
                <a:gd name="connsiteY60" fmla="*/ 150725 h 859134"/>
                <a:gd name="connsiteX61" fmla="*/ 4119824 w 5516545"/>
                <a:gd name="connsiteY61" fmla="*/ 20096 h 859134"/>
                <a:gd name="connsiteX62" fmla="*/ 4180114 w 5516545"/>
                <a:gd name="connsiteY62" fmla="*/ 75362 h 859134"/>
                <a:gd name="connsiteX63" fmla="*/ 4245428 w 5516545"/>
                <a:gd name="connsiteY63" fmla="*/ 60290 h 859134"/>
                <a:gd name="connsiteX64" fmla="*/ 4350936 w 5516545"/>
                <a:gd name="connsiteY64" fmla="*/ 80386 h 859134"/>
                <a:gd name="connsiteX65" fmla="*/ 4406202 w 5516545"/>
                <a:gd name="connsiteY65" fmla="*/ 50241 h 859134"/>
                <a:gd name="connsiteX66" fmla="*/ 4476540 w 5516545"/>
                <a:gd name="connsiteY66" fmla="*/ 55265 h 859134"/>
                <a:gd name="connsiteX67" fmla="*/ 4521758 w 5516545"/>
                <a:gd name="connsiteY67" fmla="*/ 105507 h 859134"/>
                <a:gd name="connsiteX68" fmla="*/ 4582048 w 5516545"/>
                <a:gd name="connsiteY68" fmla="*/ 155749 h 859134"/>
                <a:gd name="connsiteX69" fmla="*/ 4647362 w 5516545"/>
                <a:gd name="connsiteY69" fmla="*/ 40193 h 859134"/>
                <a:gd name="connsiteX70" fmla="*/ 4707652 w 5516545"/>
                <a:gd name="connsiteY70" fmla="*/ 170822 h 859134"/>
                <a:gd name="connsiteX71" fmla="*/ 4767942 w 5516545"/>
                <a:gd name="connsiteY71" fmla="*/ 185894 h 859134"/>
                <a:gd name="connsiteX72" fmla="*/ 4873450 w 5516545"/>
                <a:gd name="connsiteY72" fmla="*/ 65314 h 859134"/>
                <a:gd name="connsiteX73" fmla="*/ 4933740 w 5516545"/>
                <a:gd name="connsiteY73" fmla="*/ 190918 h 859134"/>
                <a:gd name="connsiteX74" fmla="*/ 4994030 w 5516545"/>
                <a:gd name="connsiteY74" fmla="*/ 140676 h 859134"/>
                <a:gd name="connsiteX75" fmla="*/ 5049296 w 5516545"/>
                <a:gd name="connsiteY75" fmla="*/ 205991 h 859134"/>
                <a:gd name="connsiteX76" fmla="*/ 5099538 w 5516545"/>
                <a:gd name="connsiteY76" fmla="*/ 195942 h 859134"/>
                <a:gd name="connsiteX77" fmla="*/ 5275384 w 5516545"/>
                <a:gd name="connsiteY77" fmla="*/ 85411 h 859134"/>
                <a:gd name="connsiteX78" fmla="*/ 5345723 w 5516545"/>
                <a:gd name="connsiteY78" fmla="*/ 135652 h 859134"/>
                <a:gd name="connsiteX79" fmla="*/ 5395964 w 5516545"/>
                <a:gd name="connsiteY79" fmla="*/ 65314 h 859134"/>
                <a:gd name="connsiteX80" fmla="*/ 5456255 w 5516545"/>
                <a:gd name="connsiteY80" fmla="*/ 160773 h 859134"/>
                <a:gd name="connsiteX81" fmla="*/ 5516545 w 5516545"/>
                <a:gd name="connsiteY81" fmla="*/ 160773 h 85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516545" h="859134">
                  <a:moveTo>
                    <a:pt x="0" y="859134"/>
                  </a:moveTo>
                  <a:lnTo>
                    <a:pt x="70338" y="823964"/>
                  </a:lnTo>
                  <a:lnTo>
                    <a:pt x="110531" y="638070"/>
                  </a:lnTo>
                  <a:lnTo>
                    <a:pt x="180870" y="547635"/>
                  </a:lnTo>
                  <a:lnTo>
                    <a:pt x="236136" y="643094"/>
                  </a:lnTo>
                  <a:lnTo>
                    <a:pt x="296426" y="658167"/>
                  </a:lnTo>
                  <a:lnTo>
                    <a:pt x="346668" y="708408"/>
                  </a:lnTo>
                  <a:lnTo>
                    <a:pt x="406958" y="607925"/>
                  </a:lnTo>
                  <a:lnTo>
                    <a:pt x="462224" y="607925"/>
                  </a:lnTo>
                  <a:lnTo>
                    <a:pt x="527538" y="462224"/>
                  </a:lnTo>
                  <a:lnTo>
                    <a:pt x="592852" y="442127"/>
                  </a:lnTo>
                  <a:lnTo>
                    <a:pt x="653142" y="447151"/>
                  </a:lnTo>
                  <a:lnTo>
                    <a:pt x="688312" y="502417"/>
                  </a:lnTo>
                  <a:lnTo>
                    <a:pt x="818940" y="467248"/>
                  </a:lnTo>
                  <a:lnTo>
                    <a:pt x="929472" y="497393"/>
                  </a:lnTo>
                  <a:lnTo>
                    <a:pt x="984738" y="467248"/>
                  </a:lnTo>
                  <a:lnTo>
                    <a:pt x="1050052" y="386861"/>
                  </a:lnTo>
                  <a:lnTo>
                    <a:pt x="1110342" y="306474"/>
                  </a:lnTo>
                  <a:lnTo>
                    <a:pt x="1175657" y="256233"/>
                  </a:lnTo>
                  <a:lnTo>
                    <a:pt x="1220874" y="366764"/>
                  </a:lnTo>
                  <a:lnTo>
                    <a:pt x="1281164" y="346668"/>
                  </a:lnTo>
                  <a:lnTo>
                    <a:pt x="1331406" y="411982"/>
                  </a:lnTo>
                  <a:lnTo>
                    <a:pt x="1416817" y="376813"/>
                  </a:lnTo>
                  <a:lnTo>
                    <a:pt x="1507252" y="301450"/>
                  </a:lnTo>
                  <a:lnTo>
                    <a:pt x="1567542" y="396909"/>
                  </a:lnTo>
                  <a:lnTo>
                    <a:pt x="1622808" y="261257"/>
                  </a:lnTo>
                  <a:lnTo>
                    <a:pt x="1688123" y="261257"/>
                  </a:lnTo>
                  <a:lnTo>
                    <a:pt x="1738364" y="427054"/>
                  </a:lnTo>
                  <a:lnTo>
                    <a:pt x="1803679" y="417006"/>
                  </a:lnTo>
                  <a:lnTo>
                    <a:pt x="1899138" y="331595"/>
                  </a:lnTo>
                  <a:lnTo>
                    <a:pt x="1984549" y="316523"/>
                  </a:lnTo>
                  <a:lnTo>
                    <a:pt x="2090057" y="175846"/>
                  </a:lnTo>
                  <a:lnTo>
                    <a:pt x="2155371" y="261257"/>
                  </a:lnTo>
                  <a:lnTo>
                    <a:pt x="2210637" y="150725"/>
                  </a:lnTo>
                  <a:lnTo>
                    <a:pt x="2270927" y="246184"/>
                  </a:lnTo>
                  <a:lnTo>
                    <a:pt x="2326193" y="226087"/>
                  </a:lnTo>
                  <a:lnTo>
                    <a:pt x="2381459" y="130628"/>
                  </a:lnTo>
                  <a:lnTo>
                    <a:pt x="2431701" y="331595"/>
                  </a:lnTo>
                  <a:lnTo>
                    <a:pt x="2507063" y="321547"/>
                  </a:lnTo>
                  <a:lnTo>
                    <a:pt x="2557305" y="356716"/>
                  </a:lnTo>
                  <a:lnTo>
                    <a:pt x="2612571" y="326571"/>
                  </a:lnTo>
                  <a:lnTo>
                    <a:pt x="2728127" y="221063"/>
                  </a:lnTo>
                  <a:lnTo>
                    <a:pt x="2788417" y="216039"/>
                  </a:lnTo>
                  <a:lnTo>
                    <a:pt x="2833635" y="85411"/>
                  </a:lnTo>
                  <a:lnTo>
                    <a:pt x="2964263" y="35169"/>
                  </a:lnTo>
                  <a:lnTo>
                    <a:pt x="3089868" y="85411"/>
                  </a:lnTo>
                  <a:lnTo>
                    <a:pt x="3130061" y="0"/>
                  </a:lnTo>
                  <a:lnTo>
                    <a:pt x="3190351" y="110531"/>
                  </a:lnTo>
                  <a:lnTo>
                    <a:pt x="3250641" y="110531"/>
                  </a:lnTo>
                  <a:lnTo>
                    <a:pt x="3310931" y="0"/>
                  </a:lnTo>
                  <a:lnTo>
                    <a:pt x="3381270" y="30145"/>
                  </a:lnTo>
                  <a:lnTo>
                    <a:pt x="3421463" y="125604"/>
                  </a:lnTo>
                  <a:lnTo>
                    <a:pt x="3481753" y="40193"/>
                  </a:lnTo>
                  <a:lnTo>
                    <a:pt x="3612382" y="30145"/>
                  </a:lnTo>
                  <a:lnTo>
                    <a:pt x="3717890" y="140676"/>
                  </a:lnTo>
                  <a:lnTo>
                    <a:pt x="3758083" y="90435"/>
                  </a:lnTo>
                  <a:lnTo>
                    <a:pt x="3843494" y="65314"/>
                  </a:lnTo>
                  <a:lnTo>
                    <a:pt x="3888712" y="95459"/>
                  </a:lnTo>
                  <a:lnTo>
                    <a:pt x="3938953" y="170822"/>
                  </a:lnTo>
                  <a:lnTo>
                    <a:pt x="4009292" y="130628"/>
                  </a:lnTo>
                  <a:lnTo>
                    <a:pt x="4064558" y="150725"/>
                  </a:lnTo>
                  <a:lnTo>
                    <a:pt x="4119824" y="20096"/>
                  </a:lnTo>
                  <a:lnTo>
                    <a:pt x="4180114" y="75362"/>
                  </a:lnTo>
                  <a:lnTo>
                    <a:pt x="4245428" y="60290"/>
                  </a:lnTo>
                  <a:lnTo>
                    <a:pt x="4350936" y="80386"/>
                  </a:lnTo>
                  <a:lnTo>
                    <a:pt x="4406202" y="50241"/>
                  </a:lnTo>
                  <a:lnTo>
                    <a:pt x="4476540" y="55265"/>
                  </a:lnTo>
                  <a:lnTo>
                    <a:pt x="4521758" y="105507"/>
                  </a:lnTo>
                  <a:lnTo>
                    <a:pt x="4582048" y="155749"/>
                  </a:lnTo>
                  <a:lnTo>
                    <a:pt x="4647362" y="40193"/>
                  </a:lnTo>
                  <a:lnTo>
                    <a:pt x="4707652" y="170822"/>
                  </a:lnTo>
                  <a:lnTo>
                    <a:pt x="4767942" y="185894"/>
                  </a:lnTo>
                  <a:lnTo>
                    <a:pt x="4873450" y="65314"/>
                  </a:lnTo>
                  <a:lnTo>
                    <a:pt x="4933740" y="190918"/>
                  </a:lnTo>
                  <a:lnTo>
                    <a:pt x="4994030" y="140676"/>
                  </a:lnTo>
                  <a:lnTo>
                    <a:pt x="5049296" y="205991"/>
                  </a:lnTo>
                  <a:lnTo>
                    <a:pt x="5099538" y="195942"/>
                  </a:lnTo>
                  <a:lnTo>
                    <a:pt x="5275384" y="85411"/>
                  </a:lnTo>
                  <a:lnTo>
                    <a:pt x="5345723" y="135652"/>
                  </a:lnTo>
                  <a:lnTo>
                    <a:pt x="5395964" y="65314"/>
                  </a:lnTo>
                  <a:lnTo>
                    <a:pt x="5456255" y="160773"/>
                  </a:lnTo>
                  <a:lnTo>
                    <a:pt x="5516545" y="160773"/>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20" name="Straight Connector 19"/>
            <p:cNvCxnSpPr/>
            <p:nvPr/>
          </p:nvCxnSpPr>
          <p:spPr>
            <a:xfrm flipH="1">
              <a:off x="1196251" y="3052837"/>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4941" y="2977299"/>
              <a:ext cx="253139" cy="151075"/>
            </a:xfrm>
            <a:prstGeom prst="rect">
              <a:avLst/>
            </a:prstGeom>
            <a:noFill/>
          </p:spPr>
          <p:txBody>
            <a:bodyPr wrap="none" lIns="0" tIns="0" rIns="0" bIns="0" rtlCol="0" anchor="ctr">
              <a:noAutofit/>
            </a:bodyPr>
            <a:lstStyle/>
            <a:p>
              <a:pPr algn="r"/>
              <a:r>
                <a:rPr lang="en-US" sz="1000" dirty="0"/>
                <a:t>102</a:t>
              </a:r>
            </a:p>
          </p:txBody>
        </p:sp>
        <p:cxnSp>
          <p:nvCxnSpPr>
            <p:cNvPr id="22" name="Straight Connector 21"/>
            <p:cNvCxnSpPr/>
            <p:nvPr/>
          </p:nvCxnSpPr>
          <p:spPr>
            <a:xfrm flipH="1">
              <a:off x="1196251" y="3943978"/>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34941" y="3868440"/>
              <a:ext cx="253139" cy="151075"/>
            </a:xfrm>
            <a:prstGeom prst="rect">
              <a:avLst/>
            </a:prstGeom>
            <a:noFill/>
          </p:spPr>
          <p:txBody>
            <a:bodyPr wrap="none" lIns="0" tIns="0" rIns="0" bIns="0" rtlCol="0" anchor="ctr">
              <a:noAutofit/>
            </a:bodyPr>
            <a:lstStyle/>
            <a:p>
              <a:pPr algn="r"/>
              <a:r>
                <a:rPr lang="en-US" sz="1000" dirty="0"/>
                <a:t>100</a:t>
              </a:r>
            </a:p>
          </p:txBody>
        </p:sp>
        <p:cxnSp>
          <p:nvCxnSpPr>
            <p:cNvPr id="24" name="Straight Connector 23"/>
            <p:cNvCxnSpPr/>
            <p:nvPr/>
          </p:nvCxnSpPr>
          <p:spPr>
            <a:xfrm flipH="1">
              <a:off x="1196251" y="4830548"/>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34941" y="4755010"/>
              <a:ext cx="253139" cy="151075"/>
            </a:xfrm>
            <a:prstGeom prst="rect">
              <a:avLst/>
            </a:prstGeom>
            <a:noFill/>
          </p:spPr>
          <p:txBody>
            <a:bodyPr wrap="none" lIns="0" tIns="0" rIns="0" bIns="0" rtlCol="0" anchor="ctr">
              <a:noAutofit/>
            </a:bodyPr>
            <a:lstStyle/>
            <a:p>
              <a:pPr algn="r"/>
              <a:r>
                <a:rPr lang="en-US" sz="1000" dirty="0"/>
                <a:t>98</a:t>
              </a:r>
            </a:p>
          </p:txBody>
        </p:sp>
        <p:cxnSp>
          <p:nvCxnSpPr>
            <p:cNvPr id="26" name="Straight Connector 25"/>
            <p:cNvCxnSpPr/>
            <p:nvPr/>
          </p:nvCxnSpPr>
          <p:spPr>
            <a:xfrm rot="16200000" flipH="1">
              <a:off x="1938885" y="5649686"/>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44304" y="5662083"/>
              <a:ext cx="412843" cy="151075"/>
            </a:xfrm>
            <a:prstGeom prst="rect">
              <a:avLst/>
            </a:prstGeom>
            <a:noFill/>
          </p:spPr>
          <p:txBody>
            <a:bodyPr wrap="none" lIns="0" tIns="0" rIns="0" bIns="0" rtlCol="0" anchor="ctr">
              <a:noAutofit/>
            </a:bodyPr>
            <a:lstStyle/>
            <a:p>
              <a:pPr algn="r"/>
              <a:r>
                <a:rPr lang="en-US" sz="1000" dirty="0"/>
                <a:t>Aug-14</a:t>
              </a:r>
            </a:p>
          </p:txBody>
        </p:sp>
        <p:cxnSp>
          <p:nvCxnSpPr>
            <p:cNvPr id="28" name="Straight Connector 27"/>
            <p:cNvCxnSpPr/>
            <p:nvPr/>
          </p:nvCxnSpPr>
          <p:spPr>
            <a:xfrm rot="16200000" flipH="1">
              <a:off x="2699015" y="5649686"/>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304434" y="5662083"/>
              <a:ext cx="412843" cy="151075"/>
            </a:xfrm>
            <a:prstGeom prst="rect">
              <a:avLst/>
            </a:prstGeom>
            <a:noFill/>
          </p:spPr>
          <p:txBody>
            <a:bodyPr wrap="none" lIns="0" tIns="0" rIns="0" bIns="0" rtlCol="0" anchor="ctr">
              <a:noAutofit/>
            </a:bodyPr>
            <a:lstStyle/>
            <a:p>
              <a:pPr algn="r"/>
              <a:r>
                <a:rPr lang="en-US" sz="1000" dirty="0"/>
                <a:t>Nov-14</a:t>
              </a:r>
            </a:p>
          </p:txBody>
        </p:sp>
        <p:cxnSp>
          <p:nvCxnSpPr>
            <p:cNvPr id="30" name="Straight Connector 29"/>
            <p:cNvCxnSpPr/>
            <p:nvPr/>
          </p:nvCxnSpPr>
          <p:spPr>
            <a:xfrm rot="16200000" flipH="1">
              <a:off x="3461950" y="5649686"/>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067369" y="5662083"/>
              <a:ext cx="412843" cy="151075"/>
            </a:xfrm>
            <a:prstGeom prst="rect">
              <a:avLst/>
            </a:prstGeom>
            <a:noFill/>
          </p:spPr>
          <p:txBody>
            <a:bodyPr wrap="none" lIns="0" tIns="0" rIns="0" bIns="0" rtlCol="0" anchor="ctr">
              <a:noAutofit/>
            </a:bodyPr>
            <a:lstStyle/>
            <a:p>
              <a:pPr algn="r"/>
              <a:r>
                <a:rPr lang="en-US" sz="1000" dirty="0"/>
                <a:t>Feb-15</a:t>
              </a:r>
            </a:p>
          </p:txBody>
        </p:sp>
        <p:cxnSp>
          <p:nvCxnSpPr>
            <p:cNvPr id="32" name="Straight Connector 31"/>
            <p:cNvCxnSpPr/>
            <p:nvPr/>
          </p:nvCxnSpPr>
          <p:spPr>
            <a:xfrm rot="16200000" flipH="1">
              <a:off x="4199641" y="5649686"/>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805060" y="5662083"/>
              <a:ext cx="412843" cy="151075"/>
            </a:xfrm>
            <a:prstGeom prst="rect">
              <a:avLst/>
            </a:prstGeom>
            <a:noFill/>
          </p:spPr>
          <p:txBody>
            <a:bodyPr wrap="none" lIns="0" tIns="0" rIns="0" bIns="0" rtlCol="0" anchor="ctr">
              <a:noAutofit/>
            </a:bodyPr>
            <a:lstStyle/>
            <a:p>
              <a:pPr algn="r"/>
              <a:r>
                <a:rPr lang="en-US" sz="1000" dirty="0"/>
                <a:t>May-15</a:t>
              </a:r>
            </a:p>
          </p:txBody>
        </p:sp>
        <p:cxnSp>
          <p:nvCxnSpPr>
            <p:cNvPr id="34" name="Straight Connector 33"/>
            <p:cNvCxnSpPr/>
            <p:nvPr/>
          </p:nvCxnSpPr>
          <p:spPr>
            <a:xfrm rot="16200000" flipH="1">
              <a:off x="4960971" y="5649686"/>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66390" y="5662083"/>
              <a:ext cx="412843" cy="151075"/>
            </a:xfrm>
            <a:prstGeom prst="rect">
              <a:avLst/>
            </a:prstGeom>
            <a:noFill/>
          </p:spPr>
          <p:txBody>
            <a:bodyPr wrap="none" lIns="0" tIns="0" rIns="0" bIns="0" rtlCol="0" anchor="ctr">
              <a:noAutofit/>
            </a:bodyPr>
            <a:lstStyle/>
            <a:p>
              <a:pPr algn="r"/>
              <a:r>
                <a:rPr lang="en-US" sz="1000" dirty="0"/>
                <a:t>Aug-15</a:t>
              </a:r>
            </a:p>
          </p:txBody>
        </p:sp>
        <p:cxnSp>
          <p:nvCxnSpPr>
            <p:cNvPr id="36" name="Straight Connector 35"/>
            <p:cNvCxnSpPr/>
            <p:nvPr/>
          </p:nvCxnSpPr>
          <p:spPr>
            <a:xfrm rot="16200000" flipH="1">
              <a:off x="5718296" y="5649686"/>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323715" y="5662083"/>
              <a:ext cx="412843" cy="151075"/>
            </a:xfrm>
            <a:prstGeom prst="rect">
              <a:avLst/>
            </a:prstGeom>
            <a:noFill/>
          </p:spPr>
          <p:txBody>
            <a:bodyPr wrap="none" lIns="0" tIns="0" rIns="0" bIns="0" rtlCol="0" anchor="ctr">
              <a:noAutofit/>
            </a:bodyPr>
            <a:lstStyle/>
            <a:p>
              <a:pPr algn="r"/>
              <a:r>
                <a:rPr lang="en-US" sz="1000" dirty="0"/>
                <a:t>Nov-15</a:t>
              </a:r>
            </a:p>
          </p:txBody>
        </p:sp>
        <p:cxnSp>
          <p:nvCxnSpPr>
            <p:cNvPr id="38" name="Straight Connector 37"/>
            <p:cNvCxnSpPr/>
            <p:nvPr/>
          </p:nvCxnSpPr>
          <p:spPr>
            <a:xfrm rot="16200000" flipH="1">
              <a:off x="6484036" y="5649686"/>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089455" y="5662083"/>
              <a:ext cx="412843" cy="151075"/>
            </a:xfrm>
            <a:prstGeom prst="rect">
              <a:avLst/>
            </a:prstGeom>
            <a:noFill/>
          </p:spPr>
          <p:txBody>
            <a:bodyPr wrap="none" lIns="0" tIns="0" rIns="0" bIns="0" rtlCol="0" anchor="ctr">
              <a:noAutofit/>
            </a:bodyPr>
            <a:lstStyle/>
            <a:p>
              <a:pPr algn="r"/>
              <a:r>
                <a:rPr lang="en-US" sz="1000" dirty="0"/>
                <a:t>Feb-16</a:t>
              </a:r>
            </a:p>
          </p:txBody>
        </p:sp>
        <p:cxnSp>
          <p:nvCxnSpPr>
            <p:cNvPr id="40" name="Straight Connector 39"/>
            <p:cNvCxnSpPr/>
            <p:nvPr/>
          </p:nvCxnSpPr>
          <p:spPr>
            <a:xfrm rot="16200000" flipH="1">
              <a:off x="7227337" y="5650210"/>
              <a:ext cx="351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32755" y="5662083"/>
              <a:ext cx="412843" cy="151075"/>
            </a:xfrm>
            <a:prstGeom prst="rect">
              <a:avLst/>
            </a:prstGeom>
            <a:noFill/>
          </p:spPr>
          <p:txBody>
            <a:bodyPr wrap="none" lIns="0" tIns="0" rIns="0" bIns="0" rtlCol="0" anchor="ctr">
              <a:noAutofit/>
            </a:bodyPr>
            <a:lstStyle/>
            <a:p>
              <a:pPr algn="r"/>
              <a:r>
                <a:rPr lang="en-US" sz="1000" dirty="0"/>
                <a:t>May-16</a:t>
              </a:r>
            </a:p>
          </p:txBody>
        </p:sp>
        <p:sp>
          <p:nvSpPr>
            <p:cNvPr id="42" name="TextBox 41"/>
            <p:cNvSpPr txBox="1"/>
            <p:nvPr/>
          </p:nvSpPr>
          <p:spPr>
            <a:xfrm>
              <a:off x="4051568" y="5911099"/>
              <a:ext cx="412843" cy="151075"/>
            </a:xfrm>
            <a:prstGeom prst="rect">
              <a:avLst/>
            </a:prstGeom>
            <a:noFill/>
          </p:spPr>
          <p:txBody>
            <a:bodyPr wrap="none" lIns="0" tIns="0" rIns="0" bIns="0" rtlCol="0" anchor="ctr">
              <a:noAutofit/>
            </a:bodyPr>
            <a:lstStyle/>
            <a:p>
              <a:pPr algn="ctr"/>
              <a:r>
                <a:rPr lang="en-US" sz="1000" dirty="0"/>
                <a:t>Time</a:t>
              </a:r>
            </a:p>
          </p:txBody>
        </p:sp>
        <p:grpSp>
          <p:nvGrpSpPr>
            <p:cNvPr id="43" name="Group 42"/>
            <p:cNvGrpSpPr/>
            <p:nvPr/>
          </p:nvGrpSpPr>
          <p:grpSpPr>
            <a:xfrm>
              <a:off x="3120290" y="6167415"/>
              <a:ext cx="2275398" cy="151075"/>
              <a:chOff x="3254738" y="6381750"/>
              <a:chExt cx="2275398" cy="151075"/>
            </a:xfrm>
          </p:grpSpPr>
          <p:cxnSp>
            <p:nvCxnSpPr>
              <p:cNvPr id="44" name="Straight Connector 43"/>
              <p:cNvCxnSpPr/>
              <p:nvPr/>
            </p:nvCxnSpPr>
            <p:spPr>
              <a:xfrm>
                <a:off x="3254738" y="6457287"/>
                <a:ext cx="10758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395665" y="6381750"/>
                <a:ext cx="933448" cy="151075"/>
              </a:xfrm>
              <a:prstGeom prst="rect">
                <a:avLst/>
              </a:prstGeom>
              <a:noFill/>
            </p:spPr>
            <p:txBody>
              <a:bodyPr wrap="none" lIns="0" tIns="0" rIns="0" bIns="0" rtlCol="0" anchor="ctr">
                <a:noAutofit/>
              </a:bodyPr>
              <a:lstStyle/>
              <a:p>
                <a:r>
                  <a:rPr lang="en-US" sz="1000" dirty="0"/>
                  <a:t>Lowest Ad Load</a:t>
                </a:r>
              </a:p>
            </p:txBody>
          </p:sp>
          <p:cxnSp>
            <p:nvCxnSpPr>
              <p:cNvPr id="46" name="Straight Connector 45"/>
              <p:cNvCxnSpPr/>
              <p:nvPr/>
            </p:nvCxnSpPr>
            <p:spPr>
              <a:xfrm>
                <a:off x="4455761" y="6457287"/>
                <a:ext cx="107585"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596688" y="6381750"/>
                <a:ext cx="933448" cy="151075"/>
              </a:xfrm>
              <a:prstGeom prst="rect">
                <a:avLst/>
              </a:prstGeom>
              <a:noFill/>
            </p:spPr>
            <p:txBody>
              <a:bodyPr wrap="none" lIns="0" tIns="0" rIns="0" bIns="0" rtlCol="0" anchor="ctr">
                <a:noAutofit/>
              </a:bodyPr>
              <a:lstStyle/>
              <a:p>
                <a:r>
                  <a:rPr lang="en-US" sz="1000" dirty="0"/>
                  <a:t>Highest Ad Load</a:t>
                </a:r>
              </a:p>
            </p:txBody>
          </p:sp>
        </p:grpSp>
      </p:grpSp>
    </p:spTree>
    <p:extLst>
      <p:ext uri="{BB962C8B-B14F-4D97-AF65-F5344CB8AC3E}">
        <p14:creationId xmlns:p14="http://schemas.microsoft.com/office/powerpoint/2010/main" val="40870329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Don’t Forget About Causality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577" y="1844305"/>
            <a:ext cx="8094846" cy="3310253"/>
          </a:xfrm>
          <a:prstGeom prst="rect">
            <a:avLst/>
          </a:prstGeom>
        </p:spPr>
      </p:pic>
      <p:grpSp>
        <p:nvGrpSpPr>
          <p:cNvPr id="7" name="Group 6"/>
          <p:cNvGrpSpPr/>
          <p:nvPr/>
        </p:nvGrpSpPr>
        <p:grpSpPr>
          <a:xfrm>
            <a:off x="822958" y="1956505"/>
            <a:ext cx="7722217" cy="940699"/>
            <a:chOff x="890335" y="1956505"/>
            <a:chExt cx="7722217" cy="940699"/>
          </a:xfrm>
        </p:grpSpPr>
        <p:sp>
          <p:nvSpPr>
            <p:cNvPr id="8" name="Rectangular Callout 7"/>
            <p:cNvSpPr/>
            <p:nvPr/>
          </p:nvSpPr>
          <p:spPr>
            <a:xfrm>
              <a:off x="890335" y="1956505"/>
              <a:ext cx="2363004" cy="940699"/>
            </a:xfrm>
            <a:prstGeom prst="wedgeRectCallout">
              <a:avLst>
                <a:gd name="adj1" fmla="val 12302"/>
                <a:gd name="adj2" fmla="val 61977"/>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9" name="Rectangular Callout 8"/>
            <p:cNvSpPr/>
            <p:nvPr/>
          </p:nvSpPr>
          <p:spPr>
            <a:xfrm>
              <a:off x="3744227" y="1956505"/>
              <a:ext cx="1963554" cy="891881"/>
            </a:xfrm>
            <a:prstGeom prst="wedgeRectCallout">
              <a:avLst>
                <a:gd name="adj1" fmla="val 26373"/>
                <a:gd name="adj2" fmla="val 67102"/>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10" name="Rectangular Callout 9"/>
            <p:cNvSpPr/>
            <p:nvPr/>
          </p:nvSpPr>
          <p:spPr>
            <a:xfrm>
              <a:off x="6252812" y="1956505"/>
              <a:ext cx="1487619" cy="891881"/>
            </a:xfrm>
            <a:prstGeom prst="wedgeRectCallout">
              <a:avLst>
                <a:gd name="adj1" fmla="val -15699"/>
                <a:gd name="adj2" fmla="val 77894"/>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11" name="TextBox 10"/>
            <p:cNvSpPr txBox="1"/>
            <p:nvPr/>
          </p:nvSpPr>
          <p:spPr>
            <a:xfrm>
              <a:off x="896685" y="2007306"/>
              <a:ext cx="2218692" cy="738664"/>
            </a:xfrm>
            <a:prstGeom prst="rect">
              <a:avLst/>
            </a:prstGeom>
            <a:noFill/>
          </p:spPr>
          <p:txBody>
            <a:bodyPr wrap="square" rtlCol="0">
              <a:noAutofit/>
            </a:bodyPr>
            <a:lstStyle/>
            <a:p>
              <a:pPr algn="ctr"/>
              <a:r>
                <a:rPr lang="en-IN" sz="1400" dirty="0"/>
                <a:t>I USED TO THINK CORRELATION IMPLIED CAUSATION.</a:t>
              </a:r>
            </a:p>
          </p:txBody>
        </p:sp>
        <p:sp>
          <p:nvSpPr>
            <p:cNvPr id="12" name="TextBox 11"/>
            <p:cNvSpPr txBox="1"/>
            <p:nvPr/>
          </p:nvSpPr>
          <p:spPr>
            <a:xfrm>
              <a:off x="3747971" y="2007306"/>
              <a:ext cx="1939156" cy="738664"/>
            </a:xfrm>
            <a:prstGeom prst="rect">
              <a:avLst/>
            </a:prstGeom>
            <a:noFill/>
          </p:spPr>
          <p:txBody>
            <a:bodyPr wrap="square" rtlCol="0">
              <a:noAutofit/>
            </a:bodyPr>
            <a:lstStyle/>
            <a:p>
              <a:pPr algn="ctr"/>
              <a:r>
                <a:rPr lang="en-IN" sz="1400" dirty="0"/>
                <a:t>THEN I TOOK A STATISTICS CLASS.</a:t>
              </a:r>
            </a:p>
            <a:p>
              <a:pPr algn="ctr"/>
              <a:r>
                <a:rPr lang="en-IN" sz="1400" dirty="0"/>
                <a:t>NOW I DON'T.</a:t>
              </a:r>
            </a:p>
          </p:txBody>
        </p:sp>
        <p:sp>
          <p:nvSpPr>
            <p:cNvPr id="13" name="TextBox 12"/>
            <p:cNvSpPr txBox="1"/>
            <p:nvPr/>
          </p:nvSpPr>
          <p:spPr>
            <a:xfrm>
              <a:off x="6229684" y="2007306"/>
              <a:ext cx="1464043" cy="738664"/>
            </a:xfrm>
            <a:prstGeom prst="rect">
              <a:avLst/>
            </a:prstGeom>
            <a:noFill/>
          </p:spPr>
          <p:txBody>
            <a:bodyPr wrap="square" rtlCol="0">
              <a:noAutofit/>
            </a:bodyPr>
            <a:lstStyle/>
            <a:p>
              <a:pPr algn="ctr"/>
              <a:r>
                <a:rPr lang="en-IN" sz="1400" dirty="0"/>
                <a:t>SOUNDS LIKE THE CLASS HELPED.</a:t>
              </a:r>
            </a:p>
          </p:txBody>
        </p:sp>
        <p:sp>
          <p:nvSpPr>
            <p:cNvPr id="14" name="Rectangular Callout 13"/>
            <p:cNvSpPr/>
            <p:nvPr/>
          </p:nvSpPr>
          <p:spPr>
            <a:xfrm>
              <a:off x="7790310" y="2275332"/>
              <a:ext cx="773632" cy="542204"/>
            </a:xfrm>
            <a:prstGeom prst="wedgeRectCallout">
              <a:avLst>
                <a:gd name="adj1" fmla="val -36850"/>
                <a:gd name="adj2" fmla="val 86770"/>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15" name="TextBox 14"/>
            <p:cNvSpPr txBox="1"/>
            <p:nvPr/>
          </p:nvSpPr>
          <p:spPr>
            <a:xfrm>
              <a:off x="7767934" y="2294317"/>
              <a:ext cx="844618" cy="523220"/>
            </a:xfrm>
            <a:prstGeom prst="rect">
              <a:avLst/>
            </a:prstGeom>
            <a:noFill/>
          </p:spPr>
          <p:txBody>
            <a:bodyPr wrap="square" rtlCol="0">
              <a:noAutofit/>
            </a:bodyPr>
            <a:lstStyle/>
            <a:p>
              <a:r>
                <a:rPr lang="en-IN" sz="1400" dirty="0"/>
                <a:t>WELL, MAYBE.</a:t>
              </a:r>
            </a:p>
          </p:txBody>
        </p:sp>
      </p:grpSp>
      <p:sp>
        <p:nvSpPr>
          <p:cNvPr id="16" name="Rectangle 15">
            <a:extLst>
              <a:ext uri="{FF2B5EF4-FFF2-40B4-BE49-F238E27FC236}">
                <a16:creationId xmlns:a16="http://schemas.microsoft.com/office/drawing/2014/main" id="{B3B7565A-CCF5-0B43-801A-E4B66EB00A31}"/>
              </a:ext>
            </a:extLst>
          </p:cNvPr>
          <p:cNvSpPr/>
          <p:nvPr/>
        </p:nvSpPr>
        <p:spPr>
          <a:xfrm>
            <a:off x="3547886" y="5165014"/>
            <a:ext cx="5071537" cy="203488"/>
          </a:xfrm>
          <a:prstGeom prst="rect">
            <a:avLst/>
          </a:prstGeom>
        </p:spPr>
        <p:txBody>
          <a:bodyPr wrap="square">
            <a:noAutofit/>
          </a:bodyPr>
          <a:lstStyle/>
          <a:p>
            <a:pPr algn="r"/>
            <a:r>
              <a:rPr lang="en-US" sz="1000" dirty="0">
                <a:solidFill>
                  <a:schemeClr val="bg1">
                    <a:lumMod val="50000"/>
                  </a:schemeClr>
                </a:solidFill>
              </a:rPr>
              <a:t>https://</a:t>
            </a:r>
            <a:r>
              <a:rPr lang="en-US" sz="1000" dirty="0" err="1">
                <a:solidFill>
                  <a:schemeClr val="bg1">
                    <a:lumMod val="50000"/>
                  </a:schemeClr>
                </a:solidFill>
              </a:rPr>
              <a:t>xkcd.com</a:t>
            </a:r>
            <a:r>
              <a:rPr lang="en-US" sz="1000" dirty="0">
                <a:solidFill>
                  <a:schemeClr val="bg1">
                    <a:lumMod val="50000"/>
                  </a:schemeClr>
                </a:solidFill>
              </a:rPr>
              <a:t>/552/</a:t>
            </a:r>
          </a:p>
        </p:txBody>
      </p:sp>
    </p:spTree>
    <p:extLst>
      <p:ext uri="{BB962C8B-B14F-4D97-AF65-F5344CB8AC3E}">
        <p14:creationId xmlns:p14="http://schemas.microsoft.com/office/powerpoint/2010/main" val="17082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7273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8674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690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97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250B06-6FA2-9847-95A7-9B9028B4024C}"/>
              </a:ext>
            </a:extLst>
          </p:cNvPr>
          <p:cNvSpPr/>
          <p:nvPr/>
        </p:nvSpPr>
        <p:spPr>
          <a:xfrm>
            <a:off x="457200" y="1485900"/>
            <a:ext cx="8229600" cy="1066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0B7A8E-BC80-44E2-BD70-7A6EDFA1E3DA}"/>
              </a:ext>
            </a:extLst>
          </p:cNvPr>
          <p:cNvSpPr>
            <a:spLocks noGrp="1"/>
          </p:cNvSpPr>
          <p:nvPr>
            <p:ph type="title"/>
          </p:nvPr>
        </p:nvSpPr>
        <p:spPr>
          <a:xfrm>
            <a:off x="304800" y="228600"/>
            <a:ext cx="8534400" cy="1143000"/>
          </a:xfrm>
        </p:spPr>
        <p:txBody>
          <a:bodyPr>
            <a:noAutofit/>
          </a:bodyPr>
          <a:lstStyle/>
          <a:p>
            <a:r>
              <a:rPr lang="en-US" dirty="0"/>
              <a:t>Advertising ROI</a:t>
            </a:r>
            <a:endParaRPr lang="en-IN" dirty="0"/>
          </a:p>
        </p:txBody>
      </p:sp>
      <p:sp>
        <p:nvSpPr>
          <p:cNvPr id="3" name="Content Placeholder 2">
            <a:extLst>
              <a:ext uri="{FF2B5EF4-FFF2-40B4-BE49-F238E27FC236}">
                <a16:creationId xmlns:a16="http://schemas.microsoft.com/office/drawing/2014/main" id="{3C83D7B8-C761-49BA-8036-12887B94614B}"/>
              </a:ext>
            </a:extLst>
          </p:cNvPr>
          <p:cNvSpPr>
            <a:spLocks noGrp="1"/>
          </p:cNvSpPr>
          <p:nvPr>
            <p:ph idx="1"/>
          </p:nvPr>
        </p:nvSpPr>
        <p:spPr>
          <a:xfrm>
            <a:off x="457200" y="1447800"/>
            <a:ext cx="8229600" cy="1447800"/>
          </a:xfrm>
        </p:spPr>
        <p:txBody>
          <a:bodyPr>
            <a:noAutofit/>
          </a:bodyPr>
          <a:lstStyle/>
          <a:p>
            <a:pPr marL="0" indent="0">
              <a:spcBef>
                <a:spcPts val="1200"/>
              </a:spcBef>
              <a:buNone/>
            </a:pPr>
            <a:r>
              <a:rPr lang="en-US" dirty="0"/>
              <a:t>ROI </a:t>
            </a:r>
            <a:r>
              <a:rPr lang="en-US" i="1" dirty="0"/>
              <a:t>= </a:t>
            </a:r>
            <a:r>
              <a:rPr lang="en-US" dirty="0"/>
              <a:t>(</a:t>
            </a:r>
            <a:r>
              <a:rPr lang="en-US" i="1" dirty="0"/>
              <a:t>profit attributable to ad spend – ad spend</a:t>
            </a:r>
            <a:r>
              <a:rPr lang="en-US" dirty="0"/>
              <a:t>) /</a:t>
            </a:r>
            <a:r>
              <a:rPr lang="en-US" i="1" dirty="0"/>
              <a:t> ad spend</a:t>
            </a:r>
          </a:p>
          <a:p>
            <a:pPr marL="0" indent="0">
              <a:spcBef>
                <a:spcPts val="1200"/>
              </a:spcBef>
              <a:buNone/>
            </a:pPr>
            <a:r>
              <a:rPr lang="en-US" sz="3000" b="1" dirty="0"/>
              <a:t>Example 3</a:t>
            </a:r>
            <a:endParaRPr lang="en-US" sz="3000" dirty="0"/>
          </a:p>
        </p:txBody>
      </p:sp>
      <p:sp>
        <p:nvSpPr>
          <p:cNvPr id="9" name="Rectangle 8">
            <a:extLst>
              <a:ext uri="{FF2B5EF4-FFF2-40B4-BE49-F238E27FC236}">
                <a16:creationId xmlns:a16="http://schemas.microsoft.com/office/drawing/2014/main" id="{88514F5D-CBAE-4552-BB77-6BA615B02C4B}"/>
              </a:ext>
            </a:extLst>
          </p:cNvPr>
          <p:cNvSpPr/>
          <p:nvPr/>
        </p:nvSpPr>
        <p:spPr>
          <a:xfrm>
            <a:off x="4803350" y="3519755"/>
            <a:ext cx="3502450" cy="633145"/>
          </a:xfrm>
          <a:prstGeom prst="rect">
            <a:avLst/>
          </a:prstGeom>
          <a:solidFill>
            <a:schemeClr val="accent2">
              <a:lumMod val="60000"/>
              <a:lumOff val="4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r>
              <a:rPr lang="en-US" sz="2400" i="1" dirty="0"/>
              <a:t> </a:t>
            </a:r>
            <a:r>
              <a:rPr lang="en-US" sz="2600" i="1" dirty="0"/>
              <a:t>6 sales, profit</a:t>
            </a:r>
            <a:r>
              <a:rPr lang="en-US" sz="2600" baseline="-25000" dirty="0"/>
              <a:t>2 </a:t>
            </a:r>
            <a:r>
              <a:rPr lang="en-US" sz="2600" dirty="0"/>
              <a:t>= $600</a:t>
            </a:r>
          </a:p>
        </p:txBody>
      </p:sp>
      <p:grpSp>
        <p:nvGrpSpPr>
          <p:cNvPr id="4" name="Group 3">
            <a:extLst>
              <a:ext uri="{FF2B5EF4-FFF2-40B4-BE49-F238E27FC236}">
                <a16:creationId xmlns:a16="http://schemas.microsoft.com/office/drawing/2014/main" id="{0E1DB6A3-ADA2-744E-BA0B-6BC825995CB5}"/>
              </a:ext>
            </a:extLst>
          </p:cNvPr>
          <p:cNvGrpSpPr/>
          <p:nvPr/>
        </p:nvGrpSpPr>
        <p:grpSpPr>
          <a:xfrm>
            <a:off x="838199" y="3058089"/>
            <a:ext cx="3502451" cy="1094811"/>
            <a:chOff x="838199" y="3172389"/>
            <a:chExt cx="3502451" cy="1094811"/>
          </a:xfrm>
        </p:grpSpPr>
        <p:sp>
          <p:nvSpPr>
            <p:cNvPr id="8" name="Rectangle 7">
              <a:extLst>
                <a:ext uri="{FF2B5EF4-FFF2-40B4-BE49-F238E27FC236}">
                  <a16:creationId xmlns:a16="http://schemas.microsoft.com/office/drawing/2014/main" id="{DD54EDE0-4110-48C8-B440-A7154C864FED}"/>
                </a:ext>
              </a:extLst>
            </p:cNvPr>
            <p:cNvSpPr/>
            <p:nvPr/>
          </p:nvSpPr>
          <p:spPr>
            <a:xfrm>
              <a:off x="838200" y="3634055"/>
              <a:ext cx="3502450" cy="633145"/>
            </a:xfrm>
            <a:prstGeom prst="rect">
              <a:avLst/>
            </a:prstGeom>
            <a:solidFill>
              <a:schemeClr val="accent2">
                <a:lumMod val="60000"/>
                <a:lumOff val="40000"/>
              </a:schemeClr>
            </a:solidFill>
            <a:ln w="50800">
              <a:noFill/>
            </a:ln>
          </p:spPr>
          <p:style>
            <a:lnRef idx="1">
              <a:schemeClr val="accent2"/>
            </a:lnRef>
            <a:fillRef idx="0">
              <a:schemeClr val="accent2"/>
            </a:fillRef>
            <a:effectRef idx="0">
              <a:schemeClr val="accent2"/>
            </a:effectRef>
            <a:fontRef idx="minor">
              <a:schemeClr val="tx1"/>
            </a:fontRef>
          </p:style>
          <p:txBody>
            <a:bodyPr rtlCol="0" anchor="ctr">
              <a:noAutofit/>
            </a:bodyPr>
            <a:lstStyle/>
            <a:p>
              <a:pPr algn="ctr"/>
              <a:r>
                <a:rPr lang="en-US" sz="2600" dirty="0"/>
                <a:t>?</a:t>
              </a:r>
              <a:r>
                <a:rPr lang="en-US" sz="2600" i="1" dirty="0"/>
                <a:t> sales, profit</a:t>
              </a:r>
              <a:r>
                <a:rPr lang="en-US" sz="2600" baseline="-25000" dirty="0"/>
                <a:t>1 </a:t>
              </a:r>
              <a:r>
                <a:rPr lang="en-US" sz="2600" dirty="0"/>
                <a:t>= $?</a:t>
              </a:r>
            </a:p>
          </p:txBody>
        </p:sp>
        <p:sp>
          <p:nvSpPr>
            <p:cNvPr id="10" name="TextBox 9">
              <a:extLst>
                <a:ext uri="{FF2B5EF4-FFF2-40B4-BE49-F238E27FC236}">
                  <a16:creationId xmlns:a16="http://schemas.microsoft.com/office/drawing/2014/main" id="{EA760346-DF31-44EB-A50A-7CD0DCF14B7D}"/>
                </a:ext>
              </a:extLst>
            </p:cNvPr>
            <p:cNvSpPr txBox="1"/>
            <p:nvPr/>
          </p:nvSpPr>
          <p:spPr>
            <a:xfrm>
              <a:off x="838199" y="3172389"/>
              <a:ext cx="3502450" cy="461665"/>
            </a:xfrm>
            <a:prstGeom prst="rect">
              <a:avLst/>
            </a:prstGeom>
            <a:noFill/>
          </p:spPr>
          <p:txBody>
            <a:bodyPr wrap="square" rtlCol="0">
              <a:noAutofit/>
            </a:bodyPr>
            <a:lstStyle/>
            <a:p>
              <a:pPr algn="ctr"/>
              <a:r>
                <a:rPr lang="en-US" sz="2600" b="1" dirty="0"/>
                <a:t>No ads</a:t>
              </a:r>
            </a:p>
          </p:txBody>
        </p:sp>
      </p:grpSp>
      <p:sp>
        <p:nvSpPr>
          <p:cNvPr id="13" name="TextBox 12">
            <a:extLst>
              <a:ext uri="{FF2B5EF4-FFF2-40B4-BE49-F238E27FC236}">
                <a16:creationId xmlns:a16="http://schemas.microsoft.com/office/drawing/2014/main" id="{A77E4051-A70A-42E6-AE35-80B281AABC45}"/>
              </a:ext>
            </a:extLst>
          </p:cNvPr>
          <p:cNvSpPr txBox="1"/>
          <p:nvPr/>
        </p:nvSpPr>
        <p:spPr>
          <a:xfrm>
            <a:off x="4724400" y="3058091"/>
            <a:ext cx="3733800" cy="461664"/>
          </a:xfrm>
          <a:prstGeom prst="rect">
            <a:avLst/>
          </a:prstGeom>
          <a:noFill/>
        </p:spPr>
        <p:txBody>
          <a:bodyPr wrap="square" rtlCol="0">
            <a:noAutofit/>
          </a:bodyPr>
          <a:lstStyle/>
          <a:p>
            <a:pPr algn="ctr"/>
            <a:r>
              <a:rPr lang="en-US" sz="2600" b="1" dirty="0"/>
              <a:t>With ads </a:t>
            </a:r>
            <a:r>
              <a:rPr lang="en-US" sz="2600" dirty="0"/>
              <a:t>(spend $200)</a:t>
            </a:r>
          </a:p>
        </p:txBody>
      </p:sp>
      <p:sp>
        <p:nvSpPr>
          <p:cNvPr id="12" name="Content Placeholder 2">
            <a:extLst>
              <a:ext uri="{FF2B5EF4-FFF2-40B4-BE49-F238E27FC236}">
                <a16:creationId xmlns:a16="http://schemas.microsoft.com/office/drawing/2014/main" id="{3C83D7B8-C761-49BA-8036-12887B94614B}"/>
              </a:ext>
            </a:extLst>
          </p:cNvPr>
          <p:cNvSpPr txBox="1">
            <a:spLocks/>
          </p:cNvSpPr>
          <p:nvPr/>
        </p:nvSpPr>
        <p:spPr>
          <a:xfrm>
            <a:off x="457200" y="4325325"/>
            <a:ext cx="8229600" cy="1680866"/>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We don’t know what is “attributable.” </a:t>
            </a:r>
          </a:p>
          <a:p>
            <a:r>
              <a:rPr lang="en-US" sz="2800" dirty="0"/>
              <a:t>Suppose would have 2 sales without ads. Then, ROI = (400 – 200) / 200 = 200 / 200  = 100%. </a:t>
            </a:r>
          </a:p>
          <a:p>
            <a:r>
              <a:rPr lang="en-US" sz="2800" dirty="0"/>
              <a:t>But we don’t know. Could be negative ROI.</a:t>
            </a:r>
          </a:p>
        </p:txBody>
      </p:sp>
    </p:spTree>
    <p:extLst>
      <p:ext uri="{BB962C8B-B14F-4D97-AF65-F5344CB8AC3E}">
        <p14:creationId xmlns:p14="http://schemas.microsoft.com/office/powerpoint/2010/main" val="7424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47"/>
  <p:tag name="MMPROD_UIDATA" val="&lt;database version=&quot;11.0&quot;&gt;&lt;object type=&quot;1&quot; unique_id=&quot;10001&quot;&gt;&lt;object type=&quot;2&quot; unique_id=&quot;46629&quot;&gt;&lt;object type=&quot;3&quot; unique_id=&quot;46630&quot;&gt;&lt;property id=&quot;20148&quot; value=&quot;5&quot;/&gt;&lt;property id=&quot;20300&quot; value=&quot;Slide 1 - &amp;quot;Insert Title Here&amp;quot;&quot;/&gt;&lt;property id=&quot;20307&quot; value=&quot;269&quot;/&gt;&lt;/object&gt;&lt;object type=&quot;3&quot; unique_id=&quot;46631&quot;&gt;&lt;property id=&quot;20148&quot; value=&quot;5&quot;/&gt;&lt;property id=&quot;20300&quot; value=&quot;Slide 2 - &amp;quot;Header&amp;quot;&quot;/&gt;&lt;property id=&quot;20307&quot; value=&quot;266&quot;/&gt;&lt;/object&gt;&lt;object type=&quot;3&quot; unique_id=&quot;46632&quot;&gt;&lt;property id=&quot;20148&quot; value=&quot;5&quot;/&gt;&lt;property id=&quot;20300&quot; value=&quot;Slide 7&quot;/&gt;&lt;property id=&quot;20307&quot; value=&quot;267&quot;/&gt;&lt;/object&gt;&lt;object type=&quot;3&quot; unique_id=&quot;46663&quot;&gt;&lt;property id=&quot;20148&quot; value=&quot;5&quot;/&gt;&lt;property id=&quot;20300&quot; value=&quot;Slide 3&quot;/&gt;&lt;property id=&quot;20307&quot; value=&quot;270&quot;/&gt;&lt;/object&gt;&lt;object type=&quot;3&quot; unique_id=&quot;46664&quot;&gt;&lt;property id=&quot;20148&quot; value=&quot;5&quot;/&gt;&lt;property id=&quot;20300&quot; value=&quot;Slide 4&quot;/&gt;&lt;property id=&quot;20307&quot; value=&quot;271&quot;/&gt;&lt;/object&gt;&lt;object type=&quot;3&quot; unique_id=&quot;46665&quot;&gt;&lt;property id=&quot;20148&quot; value=&quot;5&quot;/&gt;&lt;property id=&quot;20300&quot; value=&quot;Slide 5&quot;/&gt;&lt;property id=&quot;20307&quot; value=&quot;272&quot;/&gt;&lt;/object&gt;&lt;object type=&quot;3&quot; unique_id=&quot;46666&quot;&gt;&lt;property id=&quot;20148&quot; value=&quot;5&quot;/&gt;&lt;property id=&quot;20300&quot; value=&quot;Slide 6&quot;/&gt;&lt;property id=&quot;20307&quot; value=&quot;273&quot;/&gt;&lt;/object&gt;&lt;/object&gt;&lt;object type=&quot;8&quot; unique_id=&quot;46637&quot;&gt;&lt;/object&gt;&lt;/object&gt;&lt;/database&gt;"/>
  <p:tag name="SECTOMILLISECCONVERTED" val="1"/>
</p:tagLst>
</file>

<file path=ppt/theme/theme1.xml><?xml version="1.0" encoding="utf-8"?>
<a:theme xmlns:a="http://schemas.openxmlformats.org/drawingml/2006/main" name="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4733</TotalTime>
  <Words>3322</Words>
  <Application>Microsoft Macintosh PowerPoint</Application>
  <PresentationFormat>On-screen Show (4:3)</PresentationFormat>
  <Paragraphs>915</Paragraphs>
  <Slides>82</Slides>
  <Notes>52</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6" baseType="lpstr">
      <vt:lpstr>Arial</vt:lpstr>
      <vt:lpstr>Calibri</vt:lpstr>
      <vt:lpstr>Body Slides</vt:lpstr>
      <vt:lpstr>Equation</vt:lpstr>
      <vt:lpstr>Data and Analytics (Experimentation)</vt:lpstr>
      <vt:lpstr>What Is Enabled by Digital?</vt:lpstr>
      <vt:lpstr>PowerPoint Presentation</vt:lpstr>
      <vt:lpstr>PowerPoint Presentation</vt:lpstr>
      <vt:lpstr>Return on Investment</vt:lpstr>
      <vt:lpstr>Advertising ROI</vt:lpstr>
      <vt:lpstr>PowerPoint Presentation</vt:lpstr>
      <vt:lpstr>PowerPoint Presentation</vt:lpstr>
      <vt:lpstr>Advertising ROI</vt:lpstr>
      <vt:lpstr>A Real Problem; Connects to Targeting</vt:lpstr>
      <vt:lpstr>PowerPoint Presentation</vt:lpstr>
      <vt:lpstr>PowerPoint Presentation</vt:lpstr>
      <vt:lpstr>Missing Counterfactual Information</vt:lpstr>
      <vt:lpstr>A Counterview: It’s Straightforward</vt:lpstr>
      <vt:lpstr>It’s really not straightforward</vt:lpstr>
      <vt:lpstr>PowerPoint Presentation</vt:lpstr>
      <vt:lpstr>PowerPoint Presentation</vt:lpstr>
      <vt:lpstr>An Intent Bias</vt:lpstr>
      <vt:lpstr>PowerPoint Presentation</vt:lpstr>
      <vt:lpstr>PowerPoint Presentation</vt:lpstr>
      <vt:lpstr>An Activity Bias</vt:lpstr>
      <vt:lpstr>An Activity Bias at Yahoo</vt:lpstr>
      <vt:lpstr>An Activity Bias at Yahoo</vt:lpstr>
      <vt:lpstr>PowerPoint Presentation</vt:lpstr>
      <vt:lpstr>A/B Experiments</vt:lpstr>
      <vt:lpstr>What we want to measure</vt:lpstr>
      <vt:lpstr>The Potential Outcomes Framework</vt:lpstr>
      <vt:lpstr>A/B Experiments</vt:lpstr>
      <vt:lpstr>A/B Experiments</vt:lpstr>
      <vt:lpstr>RCTs in Public Health</vt:lpstr>
      <vt:lpstr>PowerPoint Presentation</vt:lpstr>
      <vt:lpstr>Measuring the ROI for a Retargeting Campaign</vt:lpstr>
      <vt:lpstr>Measuring ROI: Retargeting</vt:lpstr>
      <vt:lpstr>Measuring ROI: Retargeting</vt:lpstr>
      <vt:lpstr>Measuring ROI: Retargeting</vt:lpstr>
      <vt:lpstr>Implementing this: Ghost Ads</vt:lpstr>
      <vt:lpstr>Average Treatment Effect on the Treated</vt:lpstr>
      <vt:lpstr>Measuring ROI at a Midsize Retailer</vt:lpstr>
      <vt:lpstr>184 Ad Spend Experiments</vt:lpstr>
      <vt:lpstr>PowerPoint Presentation</vt:lpstr>
      <vt:lpstr>Measuring the ROI for Sponsored Search</vt:lpstr>
      <vt:lpstr>Measuring ROI for Search Ads</vt:lpstr>
      <vt:lpstr>Naive ROI Analysis</vt:lpstr>
      <vt:lpstr>PowerPoint Presentation</vt:lpstr>
      <vt:lpstr>PowerPoint Presentation</vt:lpstr>
      <vt:lpstr>Paid Clicks May Not Be Incremental</vt:lpstr>
      <vt:lpstr>Correct ROI Analysis</vt:lpstr>
      <vt:lpstr>eBay Experiment (2012)</vt:lpstr>
      <vt:lpstr>eBay’s ROI on Search Ads</vt:lpstr>
      <vt:lpstr>Another Look: Sponsored Search</vt:lpstr>
      <vt:lpstr>PowerPoint Presentation</vt:lpstr>
      <vt:lpstr>PowerPoint Presentation</vt:lpstr>
      <vt:lpstr>Competing Ads</vt:lpstr>
      <vt:lpstr>Competing Ads</vt:lpstr>
      <vt:lpstr>Bing Experiment</vt:lpstr>
      <vt:lpstr>Result Bing Experiment: High ROI</vt:lpstr>
      <vt:lpstr>PowerPoint Presentation</vt:lpstr>
      <vt:lpstr>Attribution</vt:lpstr>
      <vt:lpstr>Attribution Methods</vt:lpstr>
      <vt:lpstr>PowerPoint Presentation</vt:lpstr>
      <vt:lpstr>PowerPoint Presentation</vt:lpstr>
      <vt:lpstr>Sharing Credit for Team Work</vt:lpstr>
      <vt:lpstr>Shapley-Based Fair Attribution</vt:lpstr>
      <vt:lpstr>Can Assign Credit Early in Funnel</vt:lpstr>
      <vt:lpstr>PowerPoint Presentation</vt:lpstr>
      <vt:lpstr>Measuring Offline ROI</vt:lpstr>
      <vt:lpstr>Major American Department Store</vt:lpstr>
      <vt:lpstr>Effect on Two Week Sales</vt:lpstr>
      <vt:lpstr>Estimating Offline ROI</vt:lpstr>
      <vt:lpstr>PowerPoint Presentation</vt:lpstr>
      <vt:lpstr>Experiments, Generally</vt:lpstr>
      <vt:lpstr>Experimentation Platform at Bing</vt:lpstr>
      <vt:lpstr>Twyman’s Law</vt:lpstr>
      <vt:lpstr>A Successful Experiment</vt:lpstr>
      <vt:lpstr>Long-Term vs. Short-Term</vt:lpstr>
      <vt:lpstr>Long-Run Experiment: Ad Load</vt:lpstr>
      <vt:lpstr>Long-Run Experiment: Ad Load</vt:lpstr>
      <vt:lpstr>Long-Run Experiment: Audio Ads</vt:lpstr>
      <vt:lpstr>Don’t Forget About Causality</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Harvard University</dc:title>
  <dc:subject/>
  <dc:creator>Administrator</dc:creator>
  <cp:keywords/>
  <dc:description/>
  <cp:lastModifiedBy>Jenn Vento</cp:lastModifiedBy>
  <cp:revision>568</cp:revision>
  <dcterms:created xsi:type="dcterms:W3CDTF">2018-09-15T12:24:05Z</dcterms:created>
  <dcterms:modified xsi:type="dcterms:W3CDTF">2020-02-24T22:01:23Z</dcterms:modified>
  <cp:category/>
</cp:coreProperties>
</file>